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4" r:id="rId1"/>
  </p:sldMasterIdLst>
  <p:notesMasterIdLst>
    <p:notesMasterId r:id="rId19"/>
  </p:notesMasterIdLst>
  <p:sldIdLst>
    <p:sldId id="256" r:id="rId2"/>
    <p:sldId id="257" r:id="rId3"/>
    <p:sldId id="267" r:id="rId4"/>
    <p:sldId id="268" r:id="rId5"/>
    <p:sldId id="258" r:id="rId6"/>
    <p:sldId id="269" r:id="rId7"/>
    <p:sldId id="271" r:id="rId8"/>
    <p:sldId id="260" r:id="rId9"/>
    <p:sldId id="270" r:id="rId10"/>
    <p:sldId id="272" r:id="rId11"/>
    <p:sldId id="273" r:id="rId12"/>
    <p:sldId id="274" r:id="rId13"/>
    <p:sldId id="275" r:id="rId14"/>
    <p:sldId id="280" r:id="rId15"/>
    <p:sldId id="276" r:id="rId16"/>
    <p:sldId id="278" r:id="rId17"/>
    <p:sldId id="279" r:id="rId18"/>
  </p:sldIdLst>
  <p:sldSz cx="12192000" cy="6858000"/>
  <p:notesSz cx="6858000" cy="9144000"/>
  <p:embeddedFontLst>
    <p:embeddedFont>
      <p:font typeface="Times" panose="02020603050405020304" pitchFamily="18" charset="0"/>
      <p:regular r:id="rId20"/>
      <p:bold r:id="rId21"/>
      <p:italic r:id="rId22"/>
      <p:boldItalic r:id="rId23"/>
    </p:embeddedFont>
    <p:embeddedFont>
      <p:font typeface="Calibri" panose="020F0502020204030204" pitchFamily="34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putnam7-11" initials="spp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506609E-4F3A-458B-B7C8-3F6AE7064B90}">
  <a:tblStyle styleId="{7506609E-4F3A-458B-B7C8-3F6AE7064B90}" styleName="Table_0">
    <a:wholeTbl>
      <a:tcTxStyle b="off" i="off">
        <a:font>
          <a:latin typeface="Century Gothic"/>
          <a:ea typeface="Century Gothic"/>
          <a:cs typeface="Century Gothic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0E7E6"/>
          </a:solidFill>
        </a:fill>
      </a:tcStyle>
    </a:wholeTbl>
    <a:band1H>
      <a:tcStyle>
        <a:tcBdr/>
        <a:fill>
          <a:solidFill>
            <a:srgbClr val="E0CCCA"/>
          </a:solidFill>
        </a:fill>
      </a:tcStyle>
    </a:band1H>
    <a:band1V>
      <a:tcStyle>
        <a:tcBdr/>
        <a:fill>
          <a:solidFill>
            <a:srgbClr val="E0CCCA"/>
          </a:solidFill>
        </a:fill>
      </a:tcStyle>
    </a:band1V>
    <a:la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48" autoAdjust="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429387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2191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52248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3843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Refer to introduction talk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1124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254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8755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ctrTitle"/>
          </p:nvPr>
        </p:nvSpPr>
        <p:spPr>
          <a:xfrm>
            <a:off x="2589213" y="2514600"/>
            <a:ext cx="8915398" cy="22627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262626"/>
              </a:buClr>
              <a:buFont typeface="Questrial"/>
              <a:buNone/>
              <a:defRPr sz="5400" b="0" i="0" u="none" strike="noStrike" cap="non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ubTitle" idx="1"/>
          </p:nvPr>
        </p:nvSpPr>
        <p:spPr>
          <a:xfrm>
            <a:off x="2589213" y="4777378"/>
            <a:ext cx="8915398" cy="11262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800" b="0" i="0" u="none" strike="noStrike" cap="non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10361611" y="6130437"/>
            <a:ext cx="1146282" cy="3703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2589211" y="613580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47" name="Shape 47"/>
          <p:cNvSpPr/>
          <p:nvPr/>
        </p:nvSpPr>
        <p:spPr>
          <a:xfrm>
            <a:off x="0" y="4323810"/>
            <a:ext cx="1744651" cy="77858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92580" y="119999"/>
                </a:moveTo>
                <a:cubicBezTo>
                  <a:pt x="93548" y="119999"/>
                  <a:pt x="94193" y="119277"/>
                  <a:pt x="94516" y="118554"/>
                </a:cubicBezTo>
                <a:cubicBezTo>
                  <a:pt x="94516" y="117831"/>
                  <a:pt x="94838" y="117831"/>
                  <a:pt x="94838" y="117831"/>
                </a:cubicBezTo>
                <a:cubicBezTo>
                  <a:pt x="119354" y="62891"/>
                  <a:pt x="119354" y="62891"/>
                  <a:pt x="119354" y="62891"/>
                </a:cubicBezTo>
                <a:cubicBezTo>
                  <a:pt x="120000" y="61445"/>
                  <a:pt x="120000" y="58554"/>
                  <a:pt x="119354" y="56385"/>
                </a:cubicBezTo>
                <a:cubicBezTo>
                  <a:pt x="94838" y="2168"/>
                  <a:pt x="94838" y="2168"/>
                  <a:pt x="94838" y="2168"/>
                </a:cubicBezTo>
                <a:cubicBezTo>
                  <a:pt x="94838" y="1445"/>
                  <a:pt x="94516" y="1445"/>
                  <a:pt x="94516" y="1445"/>
                </a:cubicBezTo>
                <a:cubicBezTo>
                  <a:pt x="94193" y="722"/>
                  <a:pt x="93548" y="0"/>
                  <a:pt x="9258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19999"/>
                  <a:pt x="0" y="119999"/>
                  <a:pt x="0" y="119999"/>
                </a:cubicBezTo>
                <a:lnTo>
                  <a:pt x="92580" y="11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531812" y="4529539"/>
            <a:ext cx="7797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2000" b="0" i="0" u="none" strike="noStrike" cap="none">
              <a:solidFill>
                <a:srgbClr val="FE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2589211" y="609600"/>
            <a:ext cx="8915398" cy="31170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262626"/>
              </a:buClr>
              <a:buFont typeface="Questrial"/>
              <a:buNone/>
              <a:defRPr sz="4800" b="0" i="0" u="none" strike="noStrike" cap="non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2589211" y="4354046"/>
            <a:ext cx="8915398" cy="15558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800" b="0" i="0" u="none" strike="noStrike" cap="non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dt" idx="10"/>
          </p:nvPr>
        </p:nvSpPr>
        <p:spPr>
          <a:xfrm>
            <a:off x="10361611" y="6130437"/>
            <a:ext cx="1146282" cy="3703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ftr" idx="11"/>
          </p:nvPr>
        </p:nvSpPr>
        <p:spPr>
          <a:xfrm>
            <a:off x="2589211" y="613580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13" name="Shape 113"/>
          <p:cNvSpPr/>
          <p:nvPr/>
        </p:nvSpPr>
        <p:spPr>
          <a:xfrm rot="10800000" flipH="1">
            <a:off x="-4188" y="3178174"/>
            <a:ext cx="1588527" cy="50729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2000" b="0" i="0" u="none" strike="noStrike" cap="none">
              <a:solidFill>
                <a:srgbClr val="FE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2849949" y="609600"/>
            <a:ext cx="8393925" cy="2895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262626"/>
              </a:buClr>
              <a:buFont typeface="Questrial"/>
              <a:buNone/>
              <a:defRPr sz="4800" b="0" i="0" u="none" strike="noStrike" cap="non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3275011" y="3505200"/>
            <a:ext cx="7536553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514600" marR="0" lvl="5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971800" marR="0" lvl="6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429000" marR="0" lvl="7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886200" marR="0" lvl="8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2"/>
          </p:nvPr>
        </p:nvSpPr>
        <p:spPr>
          <a:xfrm>
            <a:off x="2589211" y="4354046"/>
            <a:ext cx="8915398" cy="15558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800" b="0" i="0" u="none" strike="noStrike" cap="non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dt" idx="10"/>
          </p:nvPr>
        </p:nvSpPr>
        <p:spPr>
          <a:xfrm>
            <a:off x="10361611" y="6130437"/>
            <a:ext cx="1146282" cy="3703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ftr" idx="11"/>
          </p:nvPr>
        </p:nvSpPr>
        <p:spPr>
          <a:xfrm>
            <a:off x="2589211" y="613580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21" name="Shape 121"/>
          <p:cNvSpPr/>
          <p:nvPr/>
        </p:nvSpPr>
        <p:spPr>
          <a:xfrm rot="10800000" flipH="1">
            <a:off x="-4188" y="3178174"/>
            <a:ext cx="1588527" cy="50729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2000" b="0" i="0" u="none" strike="noStrike" cap="none">
              <a:solidFill>
                <a:srgbClr val="FE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3" name="Shape 123"/>
          <p:cNvSpPr txBox="1"/>
          <p:nvPr/>
        </p:nvSpPr>
        <p:spPr>
          <a:xfrm>
            <a:off x="2467651" y="64800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</a:p>
        </p:txBody>
      </p:sp>
      <p:sp>
        <p:nvSpPr>
          <p:cNvPr id="124" name="Shape 124"/>
          <p:cNvSpPr txBox="1"/>
          <p:nvPr/>
        </p:nvSpPr>
        <p:spPr>
          <a:xfrm>
            <a:off x="11114852" y="2905306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262626"/>
              </a:buClr>
              <a:buFont typeface="Questrial"/>
              <a:buNone/>
              <a:defRPr sz="4800" b="0" i="0" u="none" strike="noStrike" cap="non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800" b="0" i="0" u="none" strike="noStrike" cap="non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742950" marR="0" lvl="1" indent="-1841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6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143000" marR="0" lvl="2" indent="-1397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4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600200" marR="0" lvl="3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057400" marR="0" lvl="4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514600" marR="0" lvl="5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971800" marR="0" lvl="6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429000" marR="0" lvl="7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886200" marR="0" lvl="8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dt" idx="10"/>
          </p:nvPr>
        </p:nvSpPr>
        <p:spPr>
          <a:xfrm>
            <a:off x="10361611" y="6130437"/>
            <a:ext cx="1146282" cy="3703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ftr" idx="11"/>
          </p:nvPr>
        </p:nvSpPr>
        <p:spPr>
          <a:xfrm>
            <a:off x="2589211" y="613580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30" name="Shape 130"/>
          <p:cNvSpPr/>
          <p:nvPr/>
        </p:nvSpPr>
        <p:spPr>
          <a:xfrm rot="10800000" flipH="1">
            <a:off x="-4188" y="4911724"/>
            <a:ext cx="1588527" cy="50729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2000" b="0" i="0" u="none" strike="noStrike" cap="none">
              <a:solidFill>
                <a:srgbClr val="FE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Name Card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2849949" y="609600"/>
            <a:ext cx="8393925" cy="2895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262626"/>
              </a:buClr>
              <a:buFont typeface="Questrial"/>
              <a:buNone/>
              <a:defRPr sz="4800" b="0" i="0" u="none" strike="noStrike" cap="non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2589211" y="4343400"/>
            <a:ext cx="8915400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400" b="0" i="0" u="none" strike="noStrike" cap="non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514600" marR="0" lvl="5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971800" marR="0" lvl="6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429000" marR="0" lvl="7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886200" marR="0" lvl="8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2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800" b="0" i="0" u="none" strike="noStrike" cap="non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742950" marR="0" lvl="1" indent="-1841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6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143000" marR="0" lvl="2" indent="-1397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4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600200" marR="0" lvl="3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057400" marR="0" lvl="4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514600" marR="0" lvl="5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971800" marR="0" lvl="6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429000" marR="0" lvl="7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886200" marR="0" lvl="8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dt" idx="10"/>
          </p:nvPr>
        </p:nvSpPr>
        <p:spPr>
          <a:xfrm>
            <a:off x="10361611" y="6130437"/>
            <a:ext cx="1146282" cy="3703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ftr" idx="11"/>
          </p:nvPr>
        </p:nvSpPr>
        <p:spPr>
          <a:xfrm>
            <a:off x="2589211" y="613580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38" name="Shape 138"/>
          <p:cNvSpPr/>
          <p:nvPr/>
        </p:nvSpPr>
        <p:spPr>
          <a:xfrm rot="10800000" flipH="1">
            <a:off x="-4188" y="4911724"/>
            <a:ext cx="1588527" cy="50729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2000" b="0" i="0" u="none" strike="noStrike" cap="none">
              <a:solidFill>
                <a:srgbClr val="FE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0" name="Shape 140"/>
          <p:cNvSpPr txBox="1"/>
          <p:nvPr/>
        </p:nvSpPr>
        <p:spPr>
          <a:xfrm>
            <a:off x="2467651" y="64800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</a:p>
        </p:txBody>
      </p:sp>
      <p:sp>
        <p:nvSpPr>
          <p:cNvPr id="141" name="Shape 141"/>
          <p:cNvSpPr txBox="1"/>
          <p:nvPr/>
        </p:nvSpPr>
        <p:spPr>
          <a:xfrm>
            <a:off x="11114852" y="2905306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ue or False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2589211" y="627406"/>
            <a:ext cx="8915398" cy="28800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262626"/>
              </a:buClr>
              <a:buFont typeface="Questrial"/>
              <a:buNone/>
              <a:defRPr sz="4800" b="0" i="0" u="none" strike="noStrike" cap="non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2589211" y="4343400"/>
            <a:ext cx="8915400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400" b="0" i="0" u="none" strike="noStrike" cap="non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514600" marR="0" lvl="5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971800" marR="0" lvl="6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429000" marR="0" lvl="7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886200" marR="0" lvl="8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body" idx="2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800" b="0" i="0" u="none" strike="noStrike" cap="non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742950" marR="0" lvl="1" indent="-1841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6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143000" marR="0" lvl="2" indent="-1397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4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600200" marR="0" lvl="3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057400" marR="0" lvl="4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514600" marR="0" lvl="5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971800" marR="0" lvl="6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429000" marR="0" lvl="7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886200" marR="0" lvl="8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dt" idx="10"/>
          </p:nvPr>
        </p:nvSpPr>
        <p:spPr>
          <a:xfrm>
            <a:off x="10361611" y="6130437"/>
            <a:ext cx="1146282" cy="3703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47" name="Shape 147"/>
          <p:cNvSpPr txBox="1">
            <a:spLocks noGrp="1"/>
          </p:cNvSpPr>
          <p:nvPr>
            <p:ph type="ftr" idx="11"/>
          </p:nvPr>
        </p:nvSpPr>
        <p:spPr>
          <a:xfrm>
            <a:off x="2589211" y="613580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48" name="Shape 148"/>
          <p:cNvSpPr/>
          <p:nvPr/>
        </p:nvSpPr>
        <p:spPr>
          <a:xfrm rot="10800000" flipH="1">
            <a:off x="-4188" y="4911724"/>
            <a:ext cx="1588527" cy="50729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2000" b="0" i="0" u="none" strike="noStrike" cap="none">
              <a:solidFill>
                <a:srgbClr val="FE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6" cy="128088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262626"/>
              </a:buClr>
              <a:buFont typeface="Questrial"/>
              <a:buNone/>
              <a:defRPr sz="3600" b="0" i="0" u="none" strike="noStrike" cap="non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 rot="5400000">
            <a:off x="5103811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8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742950" marR="0" lvl="1" indent="-1841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6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143000" marR="0" lvl="2" indent="-1397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4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600200" marR="0" lvl="3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057400" marR="0" lvl="4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514600" marR="0" lvl="5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971800" marR="0" lvl="6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429000" marR="0" lvl="7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886200" marR="0" lvl="8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dt" idx="10"/>
          </p:nvPr>
        </p:nvSpPr>
        <p:spPr>
          <a:xfrm>
            <a:off x="10361611" y="6130437"/>
            <a:ext cx="1146282" cy="3703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54" name="Shape 154"/>
          <p:cNvSpPr txBox="1">
            <a:spLocks noGrp="1"/>
          </p:cNvSpPr>
          <p:nvPr>
            <p:ph type="ftr" idx="11"/>
          </p:nvPr>
        </p:nvSpPr>
        <p:spPr>
          <a:xfrm>
            <a:off x="2589211" y="613580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55" name="Shape 155"/>
          <p:cNvSpPr/>
          <p:nvPr/>
        </p:nvSpPr>
        <p:spPr>
          <a:xfrm rot="10800000" flipH="1">
            <a:off x="-4188" y="714374"/>
            <a:ext cx="1588527" cy="50729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6" name="Shape 156"/>
          <p:cNvSpPr txBox="1">
            <a:spLocks noGrp="1"/>
          </p:cNvSpPr>
          <p:nvPr>
            <p:ph type="sldNum" idx="12"/>
          </p:nvPr>
        </p:nvSpPr>
        <p:spPr>
          <a:xfrm>
            <a:off x="531812" y="787781"/>
            <a:ext cx="7797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2000" b="0" i="0" u="none" strike="noStrike" cap="none">
              <a:solidFill>
                <a:srgbClr val="FE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 rot="5400000">
            <a:off x="7756704" y="2165512"/>
            <a:ext cx="5283816" cy="22076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262626"/>
              </a:buClr>
              <a:buFont typeface="Questrial"/>
              <a:buNone/>
              <a:defRPr sz="3600" b="0" i="0" u="none" strike="noStrike" cap="non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 rot="5400000">
            <a:off x="3185803" y="30813"/>
            <a:ext cx="5283816" cy="6476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8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742950" marR="0" lvl="1" indent="-1841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6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143000" marR="0" lvl="2" indent="-1397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4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600200" marR="0" lvl="3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057400" marR="0" lvl="4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514600" marR="0" lvl="5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971800" marR="0" lvl="6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429000" marR="0" lvl="7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886200" marR="0" lvl="8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60" name="Shape 160"/>
          <p:cNvSpPr txBox="1">
            <a:spLocks noGrp="1"/>
          </p:cNvSpPr>
          <p:nvPr>
            <p:ph type="dt" idx="10"/>
          </p:nvPr>
        </p:nvSpPr>
        <p:spPr>
          <a:xfrm>
            <a:off x="10361611" y="6130437"/>
            <a:ext cx="1146282" cy="3703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ftr" idx="11"/>
          </p:nvPr>
        </p:nvSpPr>
        <p:spPr>
          <a:xfrm>
            <a:off x="2589211" y="613580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62" name="Shape 162"/>
          <p:cNvSpPr/>
          <p:nvPr/>
        </p:nvSpPr>
        <p:spPr>
          <a:xfrm rot="10800000" flipH="1">
            <a:off x="-4188" y="714374"/>
            <a:ext cx="1588527" cy="50729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3" name="Shape 163"/>
          <p:cNvSpPr txBox="1">
            <a:spLocks noGrp="1"/>
          </p:cNvSpPr>
          <p:nvPr>
            <p:ph type="sldNum" idx="12"/>
          </p:nvPr>
        </p:nvSpPr>
        <p:spPr>
          <a:xfrm>
            <a:off x="531812" y="787781"/>
            <a:ext cx="7797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2000" b="0" i="0" u="none" strike="noStrike" cap="none">
              <a:solidFill>
                <a:srgbClr val="FE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6" cy="128088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262626"/>
              </a:buClr>
              <a:buFont typeface="Questrial"/>
              <a:buNone/>
              <a:defRPr sz="3600" b="0" i="0" u="none" strike="noStrike" cap="non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2589211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8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742950" marR="0" lvl="1" indent="-1841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6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143000" marR="0" lvl="2" indent="-1397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4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600200" marR="0" lvl="3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057400" marR="0" lvl="4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514600" marR="0" lvl="5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971800" marR="0" lvl="6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429000" marR="0" lvl="7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886200" marR="0" lvl="8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10361611" y="6130437"/>
            <a:ext cx="1146282" cy="3703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2589211" y="613580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54" name="Shape 54"/>
          <p:cNvSpPr/>
          <p:nvPr/>
        </p:nvSpPr>
        <p:spPr>
          <a:xfrm rot="10800000" flipH="1">
            <a:off x="-4188" y="714374"/>
            <a:ext cx="1588527" cy="50729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531812" y="787781"/>
            <a:ext cx="7797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2000" b="0" i="0" u="none" strike="noStrike" cap="none">
              <a:solidFill>
                <a:srgbClr val="FE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2589211" y="2058750"/>
            <a:ext cx="8915398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262626"/>
              </a:buClr>
              <a:buFont typeface="Questrial"/>
              <a:buNone/>
              <a:defRPr sz="4000" b="0" i="0" u="none" strike="noStrike" cap="non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2589211" y="3530128"/>
            <a:ext cx="8915398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10361611" y="6130437"/>
            <a:ext cx="1146282" cy="3703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2589211" y="613580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61" name="Shape 61"/>
          <p:cNvSpPr/>
          <p:nvPr/>
        </p:nvSpPr>
        <p:spPr>
          <a:xfrm rot="10800000" flipH="1">
            <a:off x="-4188" y="3178174"/>
            <a:ext cx="1588527" cy="50729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2000" b="0" i="0" u="none" strike="noStrike" cap="none">
              <a:solidFill>
                <a:srgbClr val="FE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6" cy="128088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262626"/>
              </a:buClr>
              <a:buFont typeface="Questrial"/>
              <a:buNone/>
              <a:defRPr sz="3600" b="0" i="0" u="none" strike="noStrike" cap="non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2589211" y="2133600"/>
            <a:ext cx="4313863" cy="37776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8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742950" marR="0" lvl="1" indent="-1841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6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143000" marR="0" lvl="2" indent="-1397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4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600200" marR="0" lvl="3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057400" marR="0" lvl="4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514600" marR="0" lvl="5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971800" marR="0" lvl="6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429000" marR="0" lvl="7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886200" marR="0" lvl="8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2"/>
          </p:nvPr>
        </p:nvSpPr>
        <p:spPr>
          <a:xfrm>
            <a:off x="7190746" y="2126222"/>
            <a:ext cx="4313863" cy="37776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8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742950" marR="0" lvl="1" indent="-1841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6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143000" marR="0" lvl="2" indent="-1397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4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600200" marR="0" lvl="3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057400" marR="0" lvl="4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514600" marR="0" lvl="5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971800" marR="0" lvl="6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429000" marR="0" lvl="7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886200" marR="0" lvl="8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dt" idx="10"/>
          </p:nvPr>
        </p:nvSpPr>
        <p:spPr>
          <a:xfrm>
            <a:off x="10361611" y="6130437"/>
            <a:ext cx="1146282" cy="3703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ftr" idx="11"/>
          </p:nvPr>
        </p:nvSpPr>
        <p:spPr>
          <a:xfrm>
            <a:off x="2589211" y="613580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69" name="Shape 69"/>
          <p:cNvSpPr/>
          <p:nvPr/>
        </p:nvSpPr>
        <p:spPr>
          <a:xfrm rot="10800000" flipH="1">
            <a:off x="-4188" y="714374"/>
            <a:ext cx="1588527" cy="50729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531812" y="787781"/>
            <a:ext cx="7797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2000" b="0" i="0" u="none" strike="noStrike" cap="none">
              <a:solidFill>
                <a:srgbClr val="FE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6" cy="128088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262626"/>
              </a:buClr>
              <a:buFont typeface="Questrial"/>
              <a:buNone/>
              <a:defRPr sz="3600" b="0" i="0" u="none" strike="noStrike" cap="non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2939373" y="1972702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4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000" b="1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800" b="1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2"/>
          </p:nvPr>
        </p:nvSpPr>
        <p:spPr>
          <a:xfrm>
            <a:off x="2589211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8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742950" marR="0" lvl="1" indent="-1841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6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143000" marR="0" lvl="2" indent="-1397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4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600200" marR="0" lvl="3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057400" marR="0" lvl="4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514600" marR="0" lvl="5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971800" marR="0" lvl="6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429000" marR="0" lvl="7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886200" marR="0" lvl="8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3"/>
          </p:nvPr>
        </p:nvSpPr>
        <p:spPr>
          <a:xfrm>
            <a:off x="7506628" y="1969475"/>
            <a:ext cx="3999000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4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000" b="1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800" b="1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4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8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742950" marR="0" lvl="1" indent="-1841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6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143000" marR="0" lvl="2" indent="-1397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4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600200" marR="0" lvl="3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057400" marR="0" lvl="4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514600" marR="0" lvl="5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971800" marR="0" lvl="6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429000" marR="0" lvl="7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886200" marR="0" lvl="8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10361611" y="6130437"/>
            <a:ext cx="1146282" cy="3703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2589211" y="613580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79" name="Shape 79"/>
          <p:cNvSpPr/>
          <p:nvPr/>
        </p:nvSpPr>
        <p:spPr>
          <a:xfrm rot="10800000" flipH="1">
            <a:off x="-4188" y="714374"/>
            <a:ext cx="1588527" cy="50729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531812" y="787781"/>
            <a:ext cx="7797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2000" b="0" i="0" u="none" strike="noStrike" cap="none">
              <a:solidFill>
                <a:srgbClr val="FE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6" cy="128088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262626"/>
              </a:buClr>
              <a:buFont typeface="Questrial"/>
              <a:buNone/>
              <a:defRPr sz="3600" b="0" i="0" u="none" strike="noStrike" cap="non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dt" idx="10"/>
          </p:nvPr>
        </p:nvSpPr>
        <p:spPr>
          <a:xfrm>
            <a:off x="10361611" y="6130437"/>
            <a:ext cx="1146282" cy="3703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ftr" idx="11"/>
          </p:nvPr>
        </p:nvSpPr>
        <p:spPr>
          <a:xfrm>
            <a:off x="2589211" y="613580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85" name="Shape 85"/>
          <p:cNvSpPr/>
          <p:nvPr/>
        </p:nvSpPr>
        <p:spPr>
          <a:xfrm rot="10800000" flipH="1">
            <a:off x="-4188" y="714374"/>
            <a:ext cx="1588527" cy="50729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531812" y="787781"/>
            <a:ext cx="7797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2000" b="0" i="0" u="none" strike="noStrike" cap="none">
              <a:solidFill>
                <a:srgbClr val="FE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>
            <a:off x="10361611" y="6130437"/>
            <a:ext cx="1146282" cy="3703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xfrm>
            <a:off x="2589211" y="613580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90" name="Shape 90"/>
          <p:cNvSpPr/>
          <p:nvPr/>
        </p:nvSpPr>
        <p:spPr>
          <a:xfrm rot="10800000" flipH="1">
            <a:off x="-4188" y="714374"/>
            <a:ext cx="1588527" cy="50729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531812" y="787781"/>
            <a:ext cx="7797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2000" b="0" i="0" u="none" strike="noStrike" cap="none">
              <a:solidFill>
                <a:srgbClr val="FE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2589211" y="446087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262626"/>
              </a:buClr>
              <a:buFont typeface="Questrial"/>
              <a:buNone/>
              <a:defRPr sz="2000" b="0" i="0" u="none" strike="noStrike" cap="non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323012" y="446087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3429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8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742950" marR="0" lvl="1" indent="-1841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6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143000" marR="0" lvl="2" indent="-1397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4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600200" marR="0" lvl="3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057400" marR="0" lvl="4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514600" marR="0" lvl="5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971800" marR="0" lvl="6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429000" marR="0" lvl="7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886200" marR="0" lvl="8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body" idx="2"/>
          </p:nvPr>
        </p:nvSpPr>
        <p:spPr>
          <a:xfrm>
            <a:off x="2589211" y="1598612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dt" idx="10"/>
          </p:nvPr>
        </p:nvSpPr>
        <p:spPr>
          <a:xfrm>
            <a:off x="10361611" y="6130437"/>
            <a:ext cx="1146282" cy="3703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ftr" idx="11"/>
          </p:nvPr>
        </p:nvSpPr>
        <p:spPr>
          <a:xfrm>
            <a:off x="2589211" y="613580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98" name="Shape 98"/>
          <p:cNvSpPr/>
          <p:nvPr/>
        </p:nvSpPr>
        <p:spPr>
          <a:xfrm rot="10800000" flipH="1">
            <a:off x="-4188" y="714374"/>
            <a:ext cx="1588527" cy="50729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531812" y="787781"/>
            <a:ext cx="7797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2000" b="0" i="0" u="none" strike="noStrike" cap="none">
              <a:solidFill>
                <a:srgbClr val="FE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2589213" y="4800600"/>
            <a:ext cx="891540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262626"/>
              </a:buClr>
              <a:buFont typeface="Questrial"/>
              <a:buNone/>
              <a:defRPr sz="2400" b="0" i="0" u="none" strike="noStrike" cap="non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2" name="Shape 102"/>
          <p:cNvSpPr>
            <a:spLocks noGrp="1"/>
          </p:cNvSpPr>
          <p:nvPr>
            <p:ph type="pic" idx="2"/>
          </p:nvPr>
        </p:nvSpPr>
        <p:spPr>
          <a:xfrm>
            <a:off x="2589211" y="634964"/>
            <a:ext cx="8915400" cy="385496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2589213" y="5367337"/>
            <a:ext cx="8915400" cy="493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dt" idx="10"/>
          </p:nvPr>
        </p:nvSpPr>
        <p:spPr>
          <a:xfrm>
            <a:off x="10361611" y="6130437"/>
            <a:ext cx="1146282" cy="3703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ftr" idx="11"/>
          </p:nvPr>
        </p:nvSpPr>
        <p:spPr>
          <a:xfrm>
            <a:off x="2589211" y="613580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06" name="Shape 106"/>
          <p:cNvSpPr/>
          <p:nvPr/>
        </p:nvSpPr>
        <p:spPr>
          <a:xfrm rot="10800000" flipH="1">
            <a:off x="-4188" y="4911724"/>
            <a:ext cx="1588527" cy="50729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2000" b="0" i="0" u="none" strike="noStrike" cap="none">
              <a:solidFill>
                <a:srgbClr val="FE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1" y="228600"/>
            <a:ext cx="2851516" cy="6638628"/>
            <a:chOff x="2487613" y="285750"/>
            <a:chExt cx="2428874" cy="5654675"/>
          </a:xfrm>
        </p:grpSpPr>
        <p:sp>
          <p:nvSpPr>
            <p:cNvPr id="11" name="Shape 11"/>
            <p:cNvSpPr/>
            <p:nvPr/>
          </p:nvSpPr>
          <p:spPr>
            <a:xfrm>
              <a:off x="2487613" y="2284413"/>
              <a:ext cx="85724" cy="53339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20000"/>
                  </a:moveTo>
                  <a:cubicBezTo>
                    <a:pt x="109090" y="103235"/>
                    <a:pt x="103636" y="87352"/>
                    <a:pt x="92727" y="70588"/>
                  </a:cubicBezTo>
                  <a:cubicBezTo>
                    <a:pt x="60000" y="47647"/>
                    <a:pt x="32727" y="23823"/>
                    <a:pt x="0" y="0"/>
                  </a:cubicBezTo>
                  <a:cubicBezTo>
                    <a:pt x="0" y="30882"/>
                    <a:pt x="0" y="30882"/>
                    <a:pt x="0" y="30882"/>
                  </a:cubicBezTo>
                  <a:cubicBezTo>
                    <a:pt x="32727" y="56470"/>
                    <a:pt x="70909" y="82941"/>
                    <a:pt x="109090" y="109411"/>
                  </a:cubicBezTo>
                  <a:cubicBezTo>
                    <a:pt x="109090" y="112941"/>
                    <a:pt x="114545" y="116470"/>
                    <a:pt x="120000" y="12000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2597150" y="2779713"/>
              <a:ext cx="550863" cy="197802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714" y="83333"/>
                  </a:moveTo>
                  <a:cubicBezTo>
                    <a:pt x="88285" y="95714"/>
                    <a:pt x="102857" y="107857"/>
                    <a:pt x="119142" y="120000"/>
                  </a:cubicBezTo>
                  <a:cubicBezTo>
                    <a:pt x="119142" y="117857"/>
                    <a:pt x="119142" y="115952"/>
                    <a:pt x="120000" y="113809"/>
                  </a:cubicBezTo>
                  <a:cubicBezTo>
                    <a:pt x="106285" y="103571"/>
                    <a:pt x="93428" y="93095"/>
                    <a:pt x="81428" y="82619"/>
                  </a:cubicBezTo>
                  <a:cubicBezTo>
                    <a:pt x="49714" y="55476"/>
                    <a:pt x="23142" y="27857"/>
                    <a:pt x="0" y="0"/>
                  </a:cubicBezTo>
                  <a:cubicBezTo>
                    <a:pt x="1714" y="4761"/>
                    <a:pt x="3428" y="9761"/>
                    <a:pt x="5142" y="14523"/>
                  </a:cubicBezTo>
                  <a:cubicBezTo>
                    <a:pt x="25714" y="37619"/>
                    <a:pt x="48000" y="60714"/>
                    <a:pt x="73714" y="83333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3175000" y="4730750"/>
              <a:ext cx="519112" cy="120967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272" y="8571"/>
                  </a:moveTo>
                  <a:cubicBezTo>
                    <a:pt x="4545" y="5844"/>
                    <a:pt x="1818" y="3116"/>
                    <a:pt x="0" y="0"/>
                  </a:cubicBezTo>
                  <a:cubicBezTo>
                    <a:pt x="0" y="3896"/>
                    <a:pt x="0" y="7402"/>
                    <a:pt x="0" y="11298"/>
                  </a:cubicBezTo>
                  <a:cubicBezTo>
                    <a:pt x="19090" y="33116"/>
                    <a:pt x="40000" y="54545"/>
                    <a:pt x="61818" y="75584"/>
                  </a:cubicBezTo>
                  <a:cubicBezTo>
                    <a:pt x="77272" y="90389"/>
                    <a:pt x="94545" y="105194"/>
                    <a:pt x="111818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2727" y="104805"/>
                    <a:pt x="85454" y="89610"/>
                    <a:pt x="70000" y="74025"/>
                  </a:cubicBezTo>
                  <a:cubicBezTo>
                    <a:pt x="47272" y="52597"/>
                    <a:pt x="26363" y="30779"/>
                    <a:pt x="7272" y="8571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3305176" y="5630862"/>
              <a:ext cx="146050" cy="30956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0810" y="120000"/>
                  </a:move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7837" y="80506"/>
                    <a:pt x="38918" y="41012"/>
                    <a:pt x="0" y="0"/>
                  </a:cubicBezTo>
                  <a:cubicBezTo>
                    <a:pt x="25945" y="41012"/>
                    <a:pt x="55135" y="80506"/>
                    <a:pt x="90810" y="12000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2573338" y="2817813"/>
              <a:ext cx="700087" cy="283527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9213" y="109695"/>
                  </a:moveTo>
                  <a:cubicBezTo>
                    <a:pt x="97752" y="102714"/>
                    <a:pt x="87640" y="95734"/>
                    <a:pt x="78202" y="88753"/>
                  </a:cubicBezTo>
                  <a:cubicBezTo>
                    <a:pt x="56629" y="72631"/>
                    <a:pt x="39775" y="56011"/>
                    <a:pt x="26966" y="39224"/>
                  </a:cubicBezTo>
                  <a:cubicBezTo>
                    <a:pt x="19550" y="29085"/>
                    <a:pt x="13483" y="18781"/>
                    <a:pt x="8089" y="8476"/>
                  </a:cubicBezTo>
                  <a:cubicBezTo>
                    <a:pt x="5393" y="5650"/>
                    <a:pt x="2696" y="2825"/>
                    <a:pt x="0" y="0"/>
                  </a:cubicBezTo>
                  <a:cubicBezTo>
                    <a:pt x="5393" y="13130"/>
                    <a:pt x="12808" y="26426"/>
                    <a:pt x="22247" y="39390"/>
                  </a:cubicBezTo>
                  <a:cubicBezTo>
                    <a:pt x="34382" y="56343"/>
                    <a:pt x="51235" y="72963"/>
                    <a:pt x="72134" y="89252"/>
                  </a:cubicBezTo>
                  <a:cubicBezTo>
                    <a:pt x="82921" y="97396"/>
                    <a:pt x="95056" y="105373"/>
                    <a:pt x="107865" y="113185"/>
                  </a:cubicBezTo>
                  <a:cubicBezTo>
                    <a:pt x="111910" y="115512"/>
                    <a:pt x="115955" y="117673"/>
                    <a:pt x="120000" y="120000"/>
                  </a:cubicBezTo>
                  <a:cubicBezTo>
                    <a:pt x="118651" y="119168"/>
                    <a:pt x="117977" y="118504"/>
                    <a:pt x="117303" y="117673"/>
                  </a:cubicBezTo>
                  <a:cubicBezTo>
                    <a:pt x="113932" y="115013"/>
                    <a:pt x="111235" y="112354"/>
                    <a:pt x="109213" y="109695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2506663" y="285750"/>
              <a:ext cx="90487" cy="249396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7391" y="109039"/>
                  </a:moveTo>
                  <a:cubicBezTo>
                    <a:pt x="62608" y="109795"/>
                    <a:pt x="62608" y="110551"/>
                    <a:pt x="62608" y="111307"/>
                  </a:cubicBezTo>
                  <a:cubicBezTo>
                    <a:pt x="78260" y="113952"/>
                    <a:pt x="99130" y="116598"/>
                    <a:pt x="114782" y="119433"/>
                  </a:cubicBezTo>
                  <a:cubicBezTo>
                    <a:pt x="114782" y="119622"/>
                    <a:pt x="114782" y="119811"/>
                    <a:pt x="120000" y="120000"/>
                  </a:cubicBezTo>
                  <a:cubicBezTo>
                    <a:pt x="109565" y="116220"/>
                    <a:pt x="99130" y="112629"/>
                    <a:pt x="88695" y="108850"/>
                  </a:cubicBezTo>
                  <a:cubicBezTo>
                    <a:pt x="46956" y="89574"/>
                    <a:pt x="26086" y="70299"/>
                    <a:pt x="26086" y="50834"/>
                  </a:cubicBezTo>
                  <a:cubicBezTo>
                    <a:pt x="31304" y="33826"/>
                    <a:pt x="46956" y="17007"/>
                    <a:pt x="78260" y="0"/>
                  </a:cubicBezTo>
                  <a:cubicBezTo>
                    <a:pt x="62608" y="0"/>
                    <a:pt x="62608" y="0"/>
                    <a:pt x="62608" y="0"/>
                  </a:cubicBezTo>
                  <a:cubicBezTo>
                    <a:pt x="26086" y="16818"/>
                    <a:pt x="10434" y="33826"/>
                    <a:pt x="5217" y="50834"/>
                  </a:cubicBezTo>
                  <a:cubicBezTo>
                    <a:pt x="0" y="70299"/>
                    <a:pt x="15652" y="89574"/>
                    <a:pt x="57391" y="10903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2554288" y="2598738"/>
              <a:ext cx="66674" cy="42068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cubicBezTo>
                    <a:pt x="14117" y="21308"/>
                    <a:pt x="21176" y="41495"/>
                    <a:pt x="35294" y="62803"/>
                  </a:cubicBezTo>
                  <a:cubicBezTo>
                    <a:pt x="63529" y="81869"/>
                    <a:pt x="91764" y="100934"/>
                    <a:pt x="120000" y="120000"/>
                  </a:cubicBezTo>
                  <a:cubicBezTo>
                    <a:pt x="105882" y="97570"/>
                    <a:pt x="91764" y="74018"/>
                    <a:pt x="77647" y="51588"/>
                  </a:cubicBezTo>
                  <a:cubicBezTo>
                    <a:pt x="70588" y="50467"/>
                    <a:pt x="70588" y="49345"/>
                    <a:pt x="70588" y="48224"/>
                  </a:cubicBezTo>
                  <a:cubicBezTo>
                    <a:pt x="49411" y="31401"/>
                    <a:pt x="21176" y="15700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x="3143250" y="4757737"/>
              <a:ext cx="161925" cy="87312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cubicBezTo>
                    <a:pt x="0" y="16756"/>
                    <a:pt x="5853" y="33513"/>
                    <a:pt x="14634" y="50270"/>
                  </a:cubicBezTo>
                  <a:cubicBezTo>
                    <a:pt x="23414" y="63243"/>
                    <a:pt x="35121" y="76756"/>
                    <a:pt x="49756" y="89729"/>
                  </a:cubicBezTo>
                  <a:cubicBezTo>
                    <a:pt x="55609" y="92972"/>
                    <a:pt x="64390" y="96216"/>
                    <a:pt x="70243" y="99459"/>
                  </a:cubicBezTo>
                  <a:cubicBezTo>
                    <a:pt x="87804" y="106486"/>
                    <a:pt x="102439" y="112972"/>
                    <a:pt x="120000" y="120000"/>
                  </a:cubicBezTo>
                  <a:cubicBezTo>
                    <a:pt x="117073" y="118378"/>
                    <a:pt x="114146" y="116216"/>
                    <a:pt x="111219" y="114594"/>
                  </a:cubicBezTo>
                  <a:cubicBezTo>
                    <a:pt x="76097" y="92972"/>
                    <a:pt x="52682" y="71351"/>
                    <a:pt x="38048" y="49729"/>
                  </a:cubicBezTo>
                  <a:cubicBezTo>
                    <a:pt x="32195" y="36756"/>
                    <a:pt x="26341" y="24324"/>
                    <a:pt x="23414" y="11891"/>
                  </a:cubicBezTo>
                  <a:cubicBezTo>
                    <a:pt x="23414" y="11351"/>
                    <a:pt x="20487" y="10810"/>
                    <a:pt x="20487" y="9729"/>
                  </a:cubicBezTo>
                  <a:cubicBezTo>
                    <a:pt x="14634" y="6486"/>
                    <a:pt x="5853" y="3243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x="3148013" y="1282700"/>
              <a:ext cx="1768474" cy="344805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866" y="116719"/>
                  </a:moveTo>
                  <a:cubicBezTo>
                    <a:pt x="2666" y="105512"/>
                    <a:pt x="6933" y="94441"/>
                    <a:pt x="13333" y="83781"/>
                  </a:cubicBezTo>
                  <a:cubicBezTo>
                    <a:pt x="20000" y="73120"/>
                    <a:pt x="29066" y="62870"/>
                    <a:pt x="39733" y="53029"/>
                  </a:cubicBezTo>
                  <a:cubicBezTo>
                    <a:pt x="50400" y="43189"/>
                    <a:pt x="62666" y="33895"/>
                    <a:pt x="76000" y="25011"/>
                  </a:cubicBezTo>
                  <a:cubicBezTo>
                    <a:pt x="82666" y="20637"/>
                    <a:pt x="89866" y="16264"/>
                    <a:pt x="97066" y="12164"/>
                  </a:cubicBezTo>
                  <a:cubicBezTo>
                    <a:pt x="100800" y="10113"/>
                    <a:pt x="104533" y="7927"/>
                    <a:pt x="108266" y="6013"/>
                  </a:cubicBezTo>
                  <a:cubicBezTo>
                    <a:pt x="112266" y="3963"/>
                    <a:pt x="116000" y="2050"/>
                    <a:pt x="120000" y="136"/>
                  </a:cubicBezTo>
                  <a:cubicBezTo>
                    <a:pt x="120000" y="0"/>
                    <a:pt x="120000" y="0"/>
                    <a:pt x="120000" y="0"/>
                  </a:cubicBezTo>
                  <a:cubicBezTo>
                    <a:pt x="115733" y="1913"/>
                    <a:pt x="112000" y="3826"/>
                    <a:pt x="108000" y="5876"/>
                  </a:cubicBezTo>
                  <a:cubicBezTo>
                    <a:pt x="104266" y="7790"/>
                    <a:pt x="100533" y="9840"/>
                    <a:pt x="96800" y="12027"/>
                  </a:cubicBezTo>
                  <a:cubicBezTo>
                    <a:pt x="89333" y="16127"/>
                    <a:pt x="82133" y="20364"/>
                    <a:pt x="75466" y="24738"/>
                  </a:cubicBezTo>
                  <a:cubicBezTo>
                    <a:pt x="61866" y="33621"/>
                    <a:pt x="49333" y="42915"/>
                    <a:pt x="38666" y="52756"/>
                  </a:cubicBezTo>
                  <a:cubicBezTo>
                    <a:pt x="27733" y="62460"/>
                    <a:pt x="18666" y="72847"/>
                    <a:pt x="12000" y="83507"/>
                  </a:cubicBezTo>
                  <a:cubicBezTo>
                    <a:pt x="5066" y="94305"/>
                    <a:pt x="800" y="105375"/>
                    <a:pt x="0" y="116719"/>
                  </a:cubicBezTo>
                  <a:cubicBezTo>
                    <a:pt x="0" y="116993"/>
                    <a:pt x="0" y="117129"/>
                    <a:pt x="0" y="117403"/>
                  </a:cubicBezTo>
                  <a:cubicBezTo>
                    <a:pt x="533" y="118223"/>
                    <a:pt x="1066" y="119179"/>
                    <a:pt x="1866" y="120000"/>
                  </a:cubicBezTo>
                  <a:cubicBezTo>
                    <a:pt x="1866" y="118906"/>
                    <a:pt x="1866" y="117813"/>
                    <a:pt x="1866" y="11671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3273425" y="5653087"/>
              <a:ext cx="138112" cy="2873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cubicBezTo>
                    <a:pt x="24000" y="39452"/>
                    <a:pt x="54857" y="80547"/>
                    <a:pt x="89142" y="119999"/>
                  </a:cubicBezTo>
                  <a:cubicBezTo>
                    <a:pt x="120000" y="119999"/>
                    <a:pt x="120000" y="119999"/>
                    <a:pt x="120000" y="119999"/>
                  </a:cubicBezTo>
                  <a:cubicBezTo>
                    <a:pt x="78857" y="80547"/>
                    <a:pt x="37714" y="39452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x="3143250" y="4656137"/>
              <a:ext cx="31750" cy="18891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5000" y="110000"/>
                  </a:moveTo>
                  <a:cubicBezTo>
                    <a:pt x="105000" y="115000"/>
                    <a:pt x="120000" y="117500"/>
                    <a:pt x="120000" y="120000"/>
                  </a:cubicBezTo>
                  <a:cubicBezTo>
                    <a:pt x="120000" y="95000"/>
                    <a:pt x="120000" y="72500"/>
                    <a:pt x="120000" y="47500"/>
                  </a:cubicBezTo>
                  <a:cubicBezTo>
                    <a:pt x="75000" y="32500"/>
                    <a:pt x="45000" y="15000"/>
                    <a:pt x="15000" y="0"/>
                  </a:cubicBezTo>
                  <a:cubicBezTo>
                    <a:pt x="0" y="22500"/>
                    <a:pt x="0" y="42500"/>
                    <a:pt x="0" y="65000"/>
                  </a:cubicBezTo>
                  <a:cubicBezTo>
                    <a:pt x="30000" y="80000"/>
                    <a:pt x="75000" y="95000"/>
                    <a:pt x="105000" y="11000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>
              <a:off x="3211513" y="5410200"/>
              <a:ext cx="203199" cy="53022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6153" y="16000"/>
                  </a:moveTo>
                  <a:cubicBezTo>
                    <a:pt x="11538" y="10666"/>
                    <a:pt x="4615" y="5333"/>
                    <a:pt x="0" y="0"/>
                  </a:cubicBezTo>
                  <a:cubicBezTo>
                    <a:pt x="6923" y="14222"/>
                    <a:pt x="16153" y="28444"/>
                    <a:pt x="27692" y="42666"/>
                  </a:cubicBezTo>
                  <a:cubicBezTo>
                    <a:pt x="30000" y="47111"/>
                    <a:pt x="32307" y="50666"/>
                    <a:pt x="36923" y="55111"/>
                  </a:cubicBezTo>
                  <a:cubicBezTo>
                    <a:pt x="62307" y="76444"/>
                    <a:pt x="90000" y="98666"/>
                    <a:pt x="117692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4615" y="96888"/>
                    <a:pt x="73846" y="73777"/>
                    <a:pt x="55384" y="49777"/>
                  </a:cubicBezTo>
                  <a:cubicBezTo>
                    <a:pt x="41538" y="38222"/>
                    <a:pt x="30000" y="27555"/>
                    <a:pt x="16153" y="1600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23" name="Shape 23"/>
          <p:cNvGrpSpPr/>
          <p:nvPr/>
        </p:nvGrpSpPr>
        <p:grpSpPr>
          <a:xfrm>
            <a:off x="27221" y="-785"/>
            <a:ext cx="2356674" cy="6854039"/>
            <a:chOff x="6627813" y="194832"/>
            <a:chExt cx="1952625" cy="5678917"/>
          </a:xfrm>
        </p:grpSpPr>
        <p:sp>
          <p:nvSpPr>
            <p:cNvPr id="24" name="Shape 24"/>
            <p:cNvSpPr/>
            <p:nvPr/>
          </p:nvSpPr>
          <p:spPr>
            <a:xfrm>
              <a:off x="6627813" y="194832"/>
              <a:ext cx="409575" cy="364648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155" y="27391"/>
                  </a:moveTo>
                  <a:cubicBezTo>
                    <a:pt x="12815" y="37565"/>
                    <a:pt x="19805" y="47869"/>
                    <a:pt x="30291" y="58043"/>
                  </a:cubicBezTo>
                  <a:cubicBezTo>
                    <a:pt x="39611" y="68217"/>
                    <a:pt x="51262" y="78391"/>
                    <a:pt x="66407" y="88565"/>
                  </a:cubicBezTo>
                  <a:cubicBezTo>
                    <a:pt x="80388" y="98739"/>
                    <a:pt x="97864" y="108782"/>
                    <a:pt x="117669" y="118826"/>
                  </a:cubicBezTo>
                  <a:cubicBezTo>
                    <a:pt x="118834" y="119217"/>
                    <a:pt x="120000" y="119608"/>
                    <a:pt x="120000" y="120000"/>
                  </a:cubicBezTo>
                  <a:cubicBezTo>
                    <a:pt x="118834" y="118043"/>
                    <a:pt x="116504" y="115956"/>
                    <a:pt x="115339" y="114000"/>
                  </a:cubicBezTo>
                  <a:cubicBezTo>
                    <a:pt x="115339" y="113608"/>
                    <a:pt x="115339" y="113217"/>
                    <a:pt x="115339" y="112956"/>
                  </a:cubicBezTo>
                  <a:cubicBezTo>
                    <a:pt x="99029" y="104739"/>
                    <a:pt x="85048" y="96652"/>
                    <a:pt x="73398" y="88434"/>
                  </a:cubicBezTo>
                  <a:cubicBezTo>
                    <a:pt x="58252" y="78260"/>
                    <a:pt x="45436" y="68217"/>
                    <a:pt x="34951" y="57913"/>
                  </a:cubicBezTo>
                  <a:cubicBezTo>
                    <a:pt x="24466" y="47739"/>
                    <a:pt x="16310" y="37565"/>
                    <a:pt x="10485" y="27260"/>
                  </a:cubicBezTo>
                  <a:cubicBezTo>
                    <a:pt x="8155" y="22173"/>
                    <a:pt x="5825" y="17086"/>
                    <a:pt x="3495" y="12000"/>
                  </a:cubicBezTo>
                  <a:cubicBezTo>
                    <a:pt x="2330" y="7956"/>
                    <a:pt x="1165" y="4043"/>
                    <a:pt x="116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043"/>
                    <a:pt x="1165" y="7956"/>
                    <a:pt x="1165" y="12000"/>
                  </a:cubicBezTo>
                  <a:cubicBezTo>
                    <a:pt x="3495" y="17086"/>
                    <a:pt x="4660" y="22173"/>
                    <a:pt x="8155" y="2739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7061200" y="3771900"/>
              <a:ext cx="350837" cy="130968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2272" y="83272"/>
                  </a:moveTo>
                  <a:cubicBezTo>
                    <a:pt x="87272" y="95636"/>
                    <a:pt x="102272" y="108000"/>
                    <a:pt x="120000" y="120000"/>
                  </a:cubicBezTo>
                  <a:cubicBezTo>
                    <a:pt x="120000" y="117454"/>
                    <a:pt x="120000" y="114545"/>
                    <a:pt x="120000" y="112000"/>
                  </a:cubicBezTo>
                  <a:cubicBezTo>
                    <a:pt x="120000" y="111636"/>
                    <a:pt x="120000" y="110909"/>
                    <a:pt x="120000" y="110545"/>
                  </a:cubicBezTo>
                  <a:cubicBezTo>
                    <a:pt x="107727" y="101090"/>
                    <a:pt x="95454" y="91636"/>
                    <a:pt x="84545" y="82181"/>
                  </a:cubicBezTo>
                  <a:cubicBezTo>
                    <a:pt x="51818" y="55272"/>
                    <a:pt x="23181" y="27636"/>
                    <a:pt x="0" y="0"/>
                  </a:cubicBezTo>
                  <a:cubicBezTo>
                    <a:pt x="2727" y="7636"/>
                    <a:pt x="5454" y="15272"/>
                    <a:pt x="9545" y="22909"/>
                  </a:cubicBezTo>
                  <a:cubicBezTo>
                    <a:pt x="28636" y="43272"/>
                    <a:pt x="49090" y="63272"/>
                    <a:pt x="72272" y="8327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x="7439025" y="5053012"/>
              <a:ext cx="357188" cy="82073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000" y="8695"/>
                  </a:moveTo>
                  <a:cubicBezTo>
                    <a:pt x="5333" y="5797"/>
                    <a:pt x="2666" y="2898"/>
                    <a:pt x="0" y="0"/>
                  </a:cubicBezTo>
                  <a:cubicBezTo>
                    <a:pt x="0" y="5217"/>
                    <a:pt x="0" y="11014"/>
                    <a:pt x="1333" y="16811"/>
                  </a:cubicBezTo>
                  <a:cubicBezTo>
                    <a:pt x="18666" y="35942"/>
                    <a:pt x="36000" y="55072"/>
                    <a:pt x="56000" y="73623"/>
                  </a:cubicBezTo>
                  <a:cubicBezTo>
                    <a:pt x="72000" y="89275"/>
                    <a:pt x="89333" y="104927"/>
                    <a:pt x="106666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1333" y="104347"/>
                    <a:pt x="84000" y="88115"/>
                    <a:pt x="66666" y="71304"/>
                  </a:cubicBezTo>
                  <a:cubicBezTo>
                    <a:pt x="45333" y="51014"/>
                    <a:pt x="26666" y="29565"/>
                    <a:pt x="8000" y="869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>
              <a:off x="7037388" y="3811587"/>
              <a:ext cx="457200" cy="185261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5391" y="105096"/>
                  </a:moveTo>
                  <a:cubicBezTo>
                    <a:pt x="97043" y="99700"/>
                    <a:pt x="88695" y="94047"/>
                    <a:pt x="81391" y="88394"/>
                  </a:cubicBezTo>
                  <a:cubicBezTo>
                    <a:pt x="59478" y="72205"/>
                    <a:pt x="42782" y="55503"/>
                    <a:pt x="30260" y="38800"/>
                  </a:cubicBezTo>
                  <a:cubicBezTo>
                    <a:pt x="22956" y="30578"/>
                    <a:pt x="17739" y="22098"/>
                    <a:pt x="13565" y="13618"/>
                  </a:cubicBezTo>
                  <a:cubicBezTo>
                    <a:pt x="9391" y="8993"/>
                    <a:pt x="4173" y="4625"/>
                    <a:pt x="0" y="0"/>
                  </a:cubicBezTo>
                  <a:cubicBezTo>
                    <a:pt x="5217" y="13104"/>
                    <a:pt x="12521" y="26209"/>
                    <a:pt x="21913" y="39057"/>
                  </a:cubicBezTo>
                  <a:cubicBezTo>
                    <a:pt x="34434" y="56017"/>
                    <a:pt x="51130" y="72719"/>
                    <a:pt x="72000" y="89164"/>
                  </a:cubicBezTo>
                  <a:cubicBezTo>
                    <a:pt x="82434" y="97130"/>
                    <a:pt x="93913" y="105353"/>
                    <a:pt x="107478" y="113319"/>
                  </a:cubicBezTo>
                  <a:cubicBezTo>
                    <a:pt x="111652" y="115374"/>
                    <a:pt x="115826" y="117687"/>
                    <a:pt x="120000" y="119999"/>
                  </a:cubicBezTo>
                  <a:cubicBezTo>
                    <a:pt x="118956" y="119229"/>
                    <a:pt x="117913" y="118458"/>
                    <a:pt x="116869" y="117687"/>
                  </a:cubicBezTo>
                  <a:cubicBezTo>
                    <a:pt x="112695" y="113576"/>
                    <a:pt x="108521" y="109207"/>
                    <a:pt x="105391" y="1050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6992938" y="1263650"/>
              <a:ext cx="144462" cy="250825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6666" y="120000"/>
                  </a:moveTo>
                  <a:cubicBezTo>
                    <a:pt x="50000" y="117725"/>
                    <a:pt x="46666" y="115450"/>
                    <a:pt x="43333" y="113175"/>
                  </a:cubicBezTo>
                  <a:cubicBezTo>
                    <a:pt x="26666" y="100473"/>
                    <a:pt x="16666" y="87962"/>
                    <a:pt x="16666" y="75450"/>
                  </a:cubicBezTo>
                  <a:cubicBezTo>
                    <a:pt x="16666" y="62748"/>
                    <a:pt x="26666" y="50236"/>
                    <a:pt x="43333" y="37535"/>
                  </a:cubicBezTo>
                  <a:cubicBezTo>
                    <a:pt x="50000" y="31279"/>
                    <a:pt x="60000" y="25023"/>
                    <a:pt x="73333" y="18767"/>
                  </a:cubicBezTo>
                  <a:cubicBezTo>
                    <a:pt x="86666" y="12511"/>
                    <a:pt x="100000" y="6255"/>
                    <a:pt x="120000" y="0"/>
                  </a:cubicBezTo>
                  <a:cubicBezTo>
                    <a:pt x="116666" y="0"/>
                    <a:pt x="116666" y="0"/>
                    <a:pt x="116666" y="0"/>
                  </a:cubicBezTo>
                  <a:cubicBezTo>
                    <a:pt x="96666" y="6255"/>
                    <a:pt x="80000" y="12511"/>
                    <a:pt x="66666" y="18767"/>
                  </a:cubicBezTo>
                  <a:cubicBezTo>
                    <a:pt x="53333" y="25023"/>
                    <a:pt x="43333" y="31279"/>
                    <a:pt x="33333" y="37535"/>
                  </a:cubicBezTo>
                  <a:cubicBezTo>
                    <a:pt x="13333" y="50047"/>
                    <a:pt x="3333" y="62748"/>
                    <a:pt x="3333" y="75450"/>
                  </a:cubicBezTo>
                  <a:cubicBezTo>
                    <a:pt x="0" y="87393"/>
                    <a:pt x="6666" y="99526"/>
                    <a:pt x="23333" y="111658"/>
                  </a:cubicBezTo>
                  <a:cubicBezTo>
                    <a:pt x="33333" y="114312"/>
                    <a:pt x="43333" y="117156"/>
                    <a:pt x="53333" y="119810"/>
                  </a:cubicBezTo>
                  <a:cubicBezTo>
                    <a:pt x="53333" y="119810"/>
                    <a:pt x="56666" y="120000"/>
                    <a:pt x="56666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7526338" y="5640387"/>
              <a:ext cx="111125" cy="23336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4285" y="120000"/>
                  </a:moveTo>
                  <a:cubicBezTo>
                    <a:pt x="119999" y="120000"/>
                    <a:pt x="119999" y="120000"/>
                    <a:pt x="119999" y="120000"/>
                  </a:cubicBezTo>
                  <a:cubicBezTo>
                    <a:pt x="77142" y="81355"/>
                    <a:pt x="38571" y="40677"/>
                    <a:pt x="0" y="0"/>
                  </a:cubicBezTo>
                  <a:cubicBezTo>
                    <a:pt x="25714" y="40677"/>
                    <a:pt x="55714" y="81355"/>
                    <a:pt x="94285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" name="Shape 30"/>
            <p:cNvSpPr/>
            <p:nvPr/>
          </p:nvSpPr>
          <p:spPr>
            <a:xfrm>
              <a:off x="7021513" y="3598862"/>
              <a:ext cx="68263" cy="42386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8235" y="60560"/>
                  </a:moveTo>
                  <a:cubicBezTo>
                    <a:pt x="56470" y="80747"/>
                    <a:pt x="91764" y="99813"/>
                    <a:pt x="120000" y="120000"/>
                  </a:cubicBezTo>
                  <a:cubicBezTo>
                    <a:pt x="98823" y="96448"/>
                    <a:pt x="84705" y="72897"/>
                    <a:pt x="70588" y="49345"/>
                  </a:cubicBezTo>
                  <a:cubicBezTo>
                    <a:pt x="70588" y="49345"/>
                    <a:pt x="63529" y="48224"/>
                    <a:pt x="63529" y="48224"/>
                  </a:cubicBezTo>
                  <a:cubicBezTo>
                    <a:pt x="42352" y="32523"/>
                    <a:pt x="21176" y="15700"/>
                    <a:pt x="0" y="0"/>
                  </a:cubicBezTo>
                  <a:cubicBezTo>
                    <a:pt x="0" y="2242"/>
                    <a:pt x="0" y="5607"/>
                    <a:pt x="0" y="8971"/>
                  </a:cubicBezTo>
                  <a:cubicBezTo>
                    <a:pt x="7058" y="25794"/>
                    <a:pt x="21176" y="43738"/>
                    <a:pt x="28235" y="6056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3265" y="116830"/>
                  </a:moveTo>
                  <a:cubicBezTo>
                    <a:pt x="3673" y="105845"/>
                    <a:pt x="7755" y="94647"/>
                    <a:pt x="14285" y="83873"/>
                  </a:cubicBezTo>
                  <a:cubicBezTo>
                    <a:pt x="20816" y="73309"/>
                    <a:pt x="29795" y="62957"/>
                    <a:pt x="40408" y="53239"/>
                  </a:cubicBezTo>
                  <a:cubicBezTo>
                    <a:pt x="50612" y="43309"/>
                    <a:pt x="62857" y="34014"/>
                    <a:pt x="76326" y="25140"/>
                  </a:cubicBezTo>
                  <a:cubicBezTo>
                    <a:pt x="82857" y="20704"/>
                    <a:pt x="89795" y="16267"/>
                    <a:pt x="97142" y="12253"/>
                  </a:cubicBezTo>
                  <a:cubicBezTo>
                    <a:pt x="100816" y="10140"/>
                    <a:pt x="104489" y="8028"/>
                    <a:pt x="108163" y="5915"/>
                  </a:cubicBezTo>
                  <a:cubicBezTo>
                    <a:pt x="111836" y="4014"/>
                    <a:pt x="115918" y="1901"/>
                    <a:pt x="120000" y="0"/>
                  </a:cubicBezTo>
                  <a:cubicBezTo>
                    <a:pt x="119591" y="0"/>
                    <a:pt x="119591" y="0"/>
                    <a:pt x="119591" y="0"/>
                  </a:cubicBezTo>
                  <a:cubicBezTo>
                    <a:pt x="115510" y="1901"/>
                    <a:pt x="111428" y="3802"/>
                    <a:pt x="107755" y="5704"/>
                  </a:cubicBezTo>
                  <a:cubicBezTo>
                    <a:pt x="104081" y="7816"/>
                    <a:pt x="100408" y="9929"/>
                    <a:pt x="96734" y="11830"/>
                  </a:cubicBezTo>
                  <a:cubicBezTo>
                    <a:pt x="88979" y="16056"/>
                    <a:pt x="82040" y="20281"/>
                    <a:pt x="75510" y="24718"/>
                  </a:cubicBezTo>
                  <a:cubicBezTo>
                    <a:pt x="61632" y="33591"/>
                    <a:pt x="49387" y="42887"/>
                    <a:pt x="38775" y="52605"/>
                  </a:cubicBezTo>
                  <a:cubicBezTo>
                    <a:pt x="27755" y="62535"/>
                    <a:pt x="18775" y="72887"/>
                    <a:pt x="12244" y="83661"/>
                  </a:cubicBezTo>
                  <a:cubicBezTo>
                    <a:pt x="5306" y="94014"/>
                    <a:pt x="1224" y="105000"/>
                    <a:pt x="0" y="115985"/>
                  </a:cubicBezTo>
                  <a:cubicBezTo>
                    <a:pt x="1224" y="117253"/>
                    <a:pt x="2040" y="118521"/>
                    <a:pt x="2857" y="120000"/>
                  </a:cubicBezTo>
                  <a:cubicBezTo>
                    <a:pt x="2857" y="118943"/>
                    <a:pt x="2857" y="117887"/>
                    <a:pt x="3265" y="11683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7494588" y="5664200"/>
              <a:ext cx="100013" cy="20954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cubicBezTo>
                    <a:pt x="24000" y="40754"/>
                    <a:pt x="57600" y="81509"/>
                    <a:pt x="91200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6800" y="81509"/>
                    <a:pt x="38400" y="40754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7412038" y="5081587"/>
              <a:ext cx="114300" cy="55879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cubicBezTo>
                    <a:pt x="0" y="25531"/>
                    <a:pt x="8275" y="51063"/>
                    <a:pt x="28965" y="75744"/>
                  </a:cubicBezTo>
                  <a:cubicBezTo>
                    <a:pt x="45517" y="83404"/>
                    <a:pt x="57931" y="91914"/>
                    <a:pt x="74482" y="99574"/>
                  </a:cubicBezTo>
                  <a:cubicBezTo>
                    <a:pt x="91034" y="106382"/>
                    <a:pt x="103448" y="113191"/>
                    <a:pt x="120000" y="120000"/>
                  </a:cubicBezTo>
                  <a:cubicBezTo>
                    <a:pt x="115862" y="118297"/>
                    <a:pt x="115862" y="116595"/>
                    <a:pt x="111724" y="114893"/>
                  </a:cubicBezTo>
                  <a:cubicBezTo>
                    <a:pt x="66206" y="83404"/>
                    <a:pt x="41379" y="51063"/>
                    <a:pt x="33103" y="18723"/>
                  </a:cubicBezTo>
                  <a:cubicBezTo>
                    <a:pt x="28965" y="15319"/>
                    <a:pt x="20689" y="12765"/>
                    <a:pt x="16551" y="9361"/>
                  </a:cubicBezTo>
                  <a:cubicBezTo>
                    <a:pt x="8275" y="5957"/>
                    <a:pt x="4137" y="255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65000"/>
                  </a:moveTo>
                  <a:cubicBezTo>
                    <a:pt x="15000" y="72500"/>
                    <a:pt x="30000" y="82500"/>
                    <a:pt x="60000" y="92500"/>
                  </a:cubicBezTo>
                  <a:cubicBezTo>
                    <a:pt x="75000" y="102500"/>
                    <a:pt x="105000" y="110000"/>
                    <a:pt x="120000" y="120000"/>
                  </a:cubicBezTo>
                  <a:cubicBezTo>
                    <a:pt x="105000" y="95000"/>
                    <a:pt x="105000" y="70000"/>
                    <a:pt x="105000" y="47500"/>
                  </a:cubicBezTo>
                  <a:cubicBezTo>
                    <a:pt x="75000" y="30000"/>
                    <a:pt x="45000" y="15000"/>
                    <a:pt x="0" y="0"/>
                  </a:cubicBezTo>
                  <a:cubicBezTo>
                    <a:pt x="0" y="2500"/>
                    <a:pt x="0" y="7500"/>
                    <a:pt x="0" y="10000"/>
                  </a:cubicBezTo>
                  <a:cubicBezTo>
                    <a:pt x="0" y="27500"/>
                    <a:pt x="0" y="47500"/>
                    <a:pt x="0" y="65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>
              <a:off x="7439025" y="5434012"/>
              <a:ext cx="174625" cy="4397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30000" y="30270"/>
                  </a:moveTo>
                  <a:cubicBezTo>
                    <a:pt x="19090" y="20540"/>
                    <a:pt x="10909" y="9729"/>
                    <a:pt x="0" y="0"/>
                  </a:cubicBezTo>
                  <a:cubicBezTo>
                    <a:pt x="8181" y="17297"/>
                    <a:pt x="19090" y="35675"/>
                    <a:pt x="30000" y="52972"/>
                  </a:cubicBezTo>
                  <a:cubicBezTo>
                    <a:pt x="32727" y="56216"/>
                    <a:pt x="35454" y="59459"/>
                    <a:pt x="38181" y="62702"/>
                  </a:cubicBezTo>
                  <a:cubicBezTo>
                    <a:pt x="60000" y="82162"/>
                    <a:pt x="81818" y="101621"/>
                    <a:pt x="106363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5454" y="99459"/>
                    <a:pt x="76363" y="77837"/>
                    <a:pt x="60000" y="56216"/>
                  </a:cubicBezTo>
                  <a:cubicBezTo>
                    <a:pt x="49090" y="47567"/>
                    <a:pt x="40909" y="38918"/>
                    <a:pt x="30000" y="3027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6" name="Shape 36"/>
          <p:cNvSpPr/>
          <p:nvPr/>
        </p:nvSpPr>
        <p:spPr>
          <a:xfrm>
            <a:off x="0" y="0"/>
            <a:ext cx="182879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6" cy="128088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262626"/>
              </a:buClr>
              <a:buFont typeface="Questrial"/>
              <a:buNone/>
              <a:defRPr sz="3600" b="0" i="0" u="none" strike="noStrike" cap="non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2589211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8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742950" marR="0" lvl="1" indent="-1841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6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143000" marR="0" lvl="2" indent="-1397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4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600200" marR="0" lvl="3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057400" marR="0" lvl="4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514600" marR="0" lvl="5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971800" marR="0" lvl="6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429000" marR="0" lvl="7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886200" marR="0" lvl="8" indent="-1524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dt" idx="10"/>
          </p:nvPr>
        </p:nvSpPr>
        <p:spPr>
          <a:xfrm>
            <a:off x="10361611" y="6130437"/>
            <a:ext cx="1146282" cy="3703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ftr" idx="11"/>
          </p:nvPr>
        </p:nvSpPr>
        <p:spPr>
          <a:xfrm>
            <a:off x="2589211" y="613580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531812" y="787781"/>
            <a:ext cx="7797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2000" b="0" i="0" u="none" strike="noStrike" cap="none">
              <a:solidFill>
                <a:srgbClr val="FE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aprokasky@unl.edu" TargetMode="External"/><Relationship Id="rId2" Type="http://schemas.openxmlformats.org/officeDocument/2006/relationships/hyperlink" Target="mailto:iacar2@unl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ctrTitle"/>
          </p:nvPr>
        </p:nvSpPr>
        <p:spPr>
          <a:xfrm>
            <a:off x="2589211" y="764710"/>
            <a:ext cx="8915398" cy="226278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0000"/>
              </a:buClr>
              <a:buSzPct val="25000"/>
              <a:buFont typeface="Questrial"/>
              <a:buNone/>
            </a:pPr>
            <a:r>
              <a:rPr lang="en-US" sz="4400" i="0" u="none" strike="noStrike" cap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Cross-cultural Differences in Parental Reactions to Temperament Displays and Relations to Child Temperament</a:t>
            </a:r>
          </a:p>
        </p:txBody>
      </p:sp>
      <p:sp>
        <p:nvSpPr>
          <p:cNvPr id="169" name="Shape 169"/>
          <p:cNvSpPr txBox="1">
            <a:spLocks noGrp="1"/>
          </p:cNvSpPr>
          <p:nvPr>
            <p:ph type="subTitle" idx="1"/>
          </p:nvPr>
        </p:nvSpPr>
        <p:spPr>
          <a:xfrm>
            <a:off x="2494168" y="3336580"/>
            <a:ext cx="9105484" cy="333693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SzPct val="25000"/>
            </a:pPr>
            <a:r>
              <a:rPr lang="en-US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Joint Effort Toddler Temperament Consortium</a:t>
            </a:r>
            <a:endParaRPr lang="en-US" sz="2200" b="1" i="0" u="none" strike="noStrike" cap="none" dirty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Questrial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</a:pPr>
            <a:r>
              <a:rPr lang="en-US" sz="2200" b="1" i="0" u="none" strike="noStrike" cap="none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I. Acar,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2200" b="1" i="0" u="none" strike="noStrike" cap="none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 </a:t>
            </a:r>
            <a:r>
              <a:rPr lang="en-US" sz="2200" b="1" i="0" u="none" strike="noStrike" cap="none" dirty="0" err="1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Prokasky</a:t>
            </a:r>
            <a:r>
              <a:rPr lang="en-US" sz="2200" b="1" i="0" u="none" strike="noStrike" cap="none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S-Y. </a:t>
            </a:r>
            <a:r>
              <a:rPr lang="en-US" sz="2200" b="0" i="0" u="none" strike="noStrike" cap="none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Han, B.  </a:t>
            </a:r>
            <a:r>
              <a:rPr lang="en-US" sz="2200" b="0" i="0" u="none" strike="noStrike" cap="none" dirty="0" err="1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Huitron</a:t>
            </a:r>
            <a:r>
              <a:rPr lang="en-US" sz="2200" b="0" i="0" u="none" strike="noStrike" cap="none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, C. Gonzales-Salinas,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 P. </a:t>
            </a:r>
            <a:r>
              <a:rPr lang="en-US" sz="2200" b="0" i="0" u="none" strike="noStrike" cap="none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Putnam,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200" b="0" i="0" u="none" strike="noStrike" cap="none" dirty="0" err="1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Linhares</a:t>
            </a:r>
            <a:r>
              <a:rPr lang="en-US" sz="2200" b="0" i="0" u="none" strike="noStrike" cap="none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en-US" sz="2200" b="0" i="0" u="none" strike="noStrike" cap="none" dirty="0" err="1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Majdandzic</a:t>
            </a:r>
            <a:r>
              <a:rPr lang="en-US" sz="2200" b="0" i="0" u="none" strike="noStrike" cap="none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</a:t>
            </a:r>
            <a:r>
              <a:rPr lang="en-US" sz="2200" b="0" i="0" u="none" strike="noStrike" cap="none" dirty="0" err="1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Montirosso</a:t>
            </a:r>
            <a:r>
              <a:rPr lang="en-US" sz="2200" b="0" i="0" u="none" strike="noStrike" cap="none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, K. </a:t>
            </a:r>
            <a:r>
              <a:rPr lang="en-US" sz="2200" b="0" i="0" u="none" strike="noStrike" cap="none" dirty="0" err="1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Heinonen</a:t>
            </a:r>
            <a:r>
              <a:rPr lang="en-US" sz="2200" b="0" i="0" u="none" strike="noStrike" cap="none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en-US" sz="2200" b="0" i="0" u="none" strike="noStrike" cap="none" dirty="0" err="1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Kozlova</a:t>
            </a:r>
            <a:r>
              <a:rPr lang="en-US" sz="2200" b="0" i="0" u="none" strike="noStrike" cap="none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Z. </a:t>
            </a:r>
            <a:r>
              <a:rPr lang="en-US" sz="2200" b="0" i="0" u="none" strike="noStrike" cap="none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Wang,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 </a:t>
            </a:r>
            <a:r>
              <a:rPr lang="en-US" sz="2200" b="0" i="0" u="none" strike="noStrike" cap="none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 </a:t>
            </a:r>
            <a:r>
              <a:rPr lang="en-US" sz="2200" b="0" i="0" u="none" strike="noStrike" cap="none" dirty="0" err="1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Casalin</a:t>
            </a:r>
            <a:r>
              <a:rPr lang="en-US" sz="2200" b="0" i="0" u="none" strike="noStrike" cap="none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en-US" sz="2200" b="0" i="0" u="none" strike="noStrike" cap="none" dirty="0" err="1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Ahmetoglu</a:t>
            </a:r>
            <a:r>
              <a:rPr lang="en-US" sz="2200" b="0" i="0" u="none" strike="noStrike" cap="none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O. </a:t>
            </a:r>
            <a:r>
              <a:rPr lang="en-US" sz="2200" b="0" i="0" u="none" strike="noStrike" cap="none" dirty="0" err="1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Benga</a:t>
            </a:r>
            <a:r>
              <a:rPr lang="en-US" sz="2200" b="0" i="0" u="none" strike="noStrike" cap="none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200" b="0" i="0" u="none" strike="noStrike" cap="none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 de </a:t>
            </a:r>
            <a:r>
              <a:rPr lang="en-US" sz="2200" b="0" i="0" u="none" strike="noStrike" cap="none" dirty="0" err="1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Weerth</a:t>
            </a:r>
            <a:r>
              <a:rPr lang="en-US" sz="2200" b="0" i="0" u="none" strike="noStrike" cap="none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, &amp; M. </a:t>
            </a:r>
            <a:r>
              <a:rPr lang="en-US" sz="2200" b="0" i="0" u="none" strike="noStrike" cap="none" dirty="0" err="1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Gartstein</a:t>
            </a:r>
            <a:endParaRPr lang="en-US" sz="2200" b="0" i="0" u="none" strike="noStrike" cap="none" dirty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Questrial"/>
            </a:endParaRPr>
          </a:p>
          <a:p>
            <a:pPr>
              <a:spcBef>
                <a:spcPts val="0"/>
              </a:spcBef>
              <a:buSzPct val="25000"/>
            </a:pPr>
            <a:endParaRPr lang="en-US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SzPct val="25000"/>
            </a:pPr>
            <a:endParaRPr lang="en-US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  <a:buSzPct val="25000"/>
            </a:pPr>
            <a:r>
              <a:rPr lang="en-US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Occasional Temperament Conference</a:t>
            </a:r>
          </a:p>
          <a:p>
            <a:pPr algn="r">
              <a:spcBef>
                <a:spcPts val="0"/>
              </a:spcBef>
              <a:buSzPct val="25000"/>
            </a:pPr>
            <a:r>
              <a:rPr lang="en-US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Seattle, WA</a:t>
            </a:r>
          </a:p>
          <a:p>
            <a:pPr algn="r">
              <a:spcBef>
                <a:spcPts val="0"/>
              </a:spcBef>
              <a:buSzPct val="25000"/>
            </a:pPr>
            <a:r>
              <a:rPr lang="en-US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October 21-22, 2016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</a:pPr>
            <a:endParaRPr lang="en-US" sz="2500" b="0" i="0" u="none" strike="noStrike" cap="none" dirty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Questrial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</a:pPr>
            <a:endParaRPr lang="en-US" sz="2500" b="0" i="0" u="none" strike="noStrike" cap="none" dirty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Quest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8" y="60124"/>
            <a:ext cx="10285411" cy="699593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Promoting Negative Affectivity Across Cultures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7690" y="789457"/>
            <a:ext cx="10464219" cy="1618189"/>
          </a:xfrm>
        </p:spPr>
        <p:txBody>
          <a:bodyPr/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Parents from Spain scored higher than parents from Mexico, Russia, Italy, Belgium, Netherlands, Romania, and Turkey did.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Brazilian parents scored lower than parents from S. Korea, Spain, Mexico, Russia, Finland, Netherlands, China, Turkey, and the U.S did. </a:t>
            </a:r>
          </a:p>
          <a:p>
            <a:endParaRPr lang="en-US" dirty="0"/>
          </a:p>
        </p:txBody>
      </p:sp>
      <p:pic>
        <p:nvPicPr>
          <p:cNvPr id="26" name="Picture 2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321" y="2192823"/>
            <a:ext cx="6052073" cy="46651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4763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2341" y="282869"/>
            <a:ext cx="8911686" cy="708301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Praising Effortful Control Across Cultures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79694" y="1095205"/>
            <a:ext cx="8840926" cy="1862220"/>
          </a:xfrm>
        </p:spPr>
        <p:txBody>
          <a:bodyPr/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Parents from Mexico scored lower than parents from Russia, Belgium, Netherlands, China, and Turkey did.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Parents from Italy scored lower than parents from Belgium, Netherlands, and China did. </a:t>
            </a:r>
          </a:p>
          <a:p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14" name="Picture 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6327" y="2268126"/>
            <a:ext cx="6450106" cy="45898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343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0126" y="119013"/>
            <a:ext cx="9954485" cy="769261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Punishing Low Effortful Control Across Cultures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8869" y="744562"/>
            <a:ext cx="10534389" cy="3777622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Parents from Brazil scored higher than parents from Russia, Finland, Romania, Turkey, and the U.S. did.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Parents from Netherlands scored higher than parents from Romania, Turkey, and the U.S. did.</a:t>
            </a:r>
          </a:p>
          <a:p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718" y="2166032"/>
            <a:ext cx="6201618" cy="4712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61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8942" y="210751"/>
            <a:ext cx="9970680" cy="1280889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Associations between PRTD and Temperament Across Cultures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3327" y="1491640"/>
            <a:ext cx="8915400" cy="4631744"/>
          </a:xfrm>
        </p:spPr>
        <p:txBody>
          <a:bodyPr/>
          <a:lstStyle/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Cultures differed on associations between PRTD and temperament; For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full 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sample; </a:t>
            </a:r>
          </a:p>
          <a:p>
            <a:pPr lvl="1"/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promoting 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affectivity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associated with effortful control (r = .11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praising effortful control 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associated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surgency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 = .08) and effortful control (r = .11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punishing low effortful 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 was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associated with negative affectivity (r = .20) and effortful control (r = -.09).</a:t>
            </a: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743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1041" y="316380"/>
            <a:ext cx="8911686" cy="66836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Cont’d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61041" y="1166446"/>
            <a:ext cx="8915400" cy="4944208"/>
          </a:xfrm>
        </p:spPr>
        <p:txBody>
          <a:bodyPr/>
          <a:lstStyle/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culture level; </a:t>
            </a:r>
          </a:p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Parent’s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promotion of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surgency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was related to:</a:t>
            </a:r>
          </a:p>
          <a:p>
            <a:pPr lvl="1"/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effortful control in Russia (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.31)</a:t>
            </a:r>
          </a:p>
          <a:p>
            <a:pPr lvl="1"/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surgency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Romania (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-.30).</a:t>
            </a:r>
          </a:p>
          <a:p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Parent’s promotion of negative affectivity was related to:</a:t>
            </a:r>
          </a:p>
          <a:p>
            <a:pPr lvl="1"/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effortful control in South Korea (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=.29), Mexico (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.28), Finland (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.37), and the United States (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-.29)</a:t>
            </a:r>
          </a:p>
          <a:p>
            <a:pPr lvl="1">
              <a:lnSpc>
                <a:spcPct val="80000"/>
              </a:lnSpc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surgency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Spain (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.26).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55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788" y="319311"/>
            <a:ext cx="8911686" cy="579048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Cont’d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9788" y="1138988"/>
            <a:ext cx="8915400" cy="5309937"/>
          </a:xfrm>
        </p:spPr>
        <p:txBody>
          <a:bodyPr/>
          <a:lstStyle/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Parents praise of effortful control was related to:</a:t>
            </a:r>
          </a:p>
          <a:p>
            <a:pPr lvl="1"/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children’s effortful control in: Spain (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.32), Mexico (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.28), and the Netherlands (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.32)</a:t>
            </a:r>
          </a:p>
          <a:p>
            <a:pPr lvl="1"/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surgency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in: South Korea (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.27), Russia (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.31), Belgium (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.35), and Finland (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-.31).</a:t>
            </a:r>
          </a:p>
          <a:p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Parent’s punishment of low effortful control was related to:</a:t>
            </a:r>
          </a:p>
          <a:p>
            <a:pPr lvl="1"/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surgency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South Korea (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-.28), Russia (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.29) and the United States (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.26)</a:t>
            </a:r>
          </a:p>
          <a:p>
            <a:pPr lvl="1"/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affectivity in China (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.34) and Turkey (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.42)</a:t>
            </a:r>
          </a:p>
          <a:p>
            <a:pPr lvl="1"/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effortful control in Brazil (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-.28).</a:t>
            </a:r>
          </a:p>
        </p:txBody>
      </p:sp>
    </p:spTree>
    <p:extLst>
      <p:ext uri="{BB962C8B-B14F-4D97-AF65-F5344CB8AC3E}">
        <p14:creationId xmlns:p14="http://schemas.microsoft.com/office/powerpoint/2010/main" val="3860072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6" cy="904065"/>
          </a:xfrm>
        </p:spPr>
        <p:txBody>
          <a:bodyPr/>
          <a:lstStyle/>
          <a:p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Future Directions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4599" y="1338077"/>
            <a:ext cx="9065712" cy="4981184"/>
          </a:xfrm>
        </p:spPr>
        <p:txBody>
          <a:bodyPr/>
          <a:lstStyle/>
          <a:p>
            <a:pPr marL="114300" indent="0">
              <a:buNone/>
            </a:pP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7350" indent="-342900">
              <a:spcBef>
                <a:spcPts val="0"/>
              </a:spcBef>
              <a:buClr>
                <a:srgbClr val="800000"/>
              </a:buClr>
              <a:buFont typeface="Arial"/>
              <a:buChar char="•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results suggest there are cultural differences in parents’ responses to their children’s temperament displays</a:t>
            </a:r>
          </a:p>
          <a:p>
            <a:pPr marL="787400" lvl="1" indent="-342900">
              <a:spcBef>
                <a:spcPts val="0"/>
              </a:spcBef>
              <a:buClr>
                <a:srgbClr val="800000"/>
              </a:buClr>
              <a:buFont typeface="Arial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turn, these responses may have different influences on children’s behaviors depending on cultural context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(Chen, Yang, &amp; Fu, 2012; Wang, 2001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current study contribute to the understanding of within and between cultural effects of parents’ response to child temperament. </a:t>
            </a:r>
            <a:endParaRPr 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Investigate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mediators between parental responses and children’s temperamental display (e.g., parental socialization or ethno theories within a culture). 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92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824109" y="605153"/>
            <a:ext cx="8566780" cy="90406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sz="3600" b="0" i="0" u="none" strike="noStrike" cap="non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pPr algn="ctr"/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Questions??</a:t>
            </a:r>
            <a:r>
              <a:rPr lang="en-US" sz="5400" dirty="0"/>
              <a:t/>
            </a:r>
            <a:br>
              <a:rPr lang="en-US" sz="5400" dirty="0"/>
            </a:br>
            <a:endParaRPr lang="en-US" sz="5400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you!</a:t>
            </a:r>
            <a:endParaRPr lang="en-US" sz="3600" dirty="0"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lnSpc>
                <a:spcPct val="8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Ibrahim Acar: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iacar2@unl.edu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14300" indent="0" algn="ctr">
              <a:lnSpc>
                <a:spcPct val="8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Amanda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Prokasky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aprokasky@unl.edu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6288" y="605153"/>
            <a:ext cx="2933700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77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2750668" y="189579"/>
            <a:ext cx="8911686" cy="8504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FF0000"/>
              </a:buClr>
              <a:buSzPct val="25000"/>
              <a:buFont typeface="Questrial"/>
              <a:buNone/>
            </a:pPr>
            <a:r>
              <a:rPr lang="en-US" sz="4400" i="0" u="none" strike="noStrike" cap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Background</a:t>
            </a:r>
            <a:endParaRPr lang="en-US" sz="3600" i="0" u="none" strike="noStrike" cap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Questrial"/>
            </a:endParaRPr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1687371" y="1021335"/>
            <a:ext cx="10277350" cy="556169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</a:pPr>
            <a:r>
              <a:rPr lang="en-US" sz="2800" b="0" i="0" u="none" strike="noStrike" cap="none" dirty="0">
                <a:solidFill>
                  <a:srgbClr val="3F3F3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Parents responses to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children's</a:t>
            </a:r>
            <a:r>
              <a:rPr lang="en-US" sz="2800" b="0" i="0" u="none" strike="noStrike" cap="none" dirty="0">
                <a:solidFill>
                  <a:srgbClr val="3F3F3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 temperament may play an important role in children’s development </a:t>
            </a:r>
            <a:r>
              <a:rPr lang="en-US" sz="2000" b="0" i="0" u="none" strike="noStrike" cap="none" dirty="0">
                <a:solidFill>
                  <a:srgbClr val="3F3F3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(Roberts, 1999).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</a:pPr>
            <a:endParaRPr lang="en-US" sz="2800" b="0" i="0" u="none" strike="noStrike" cap="none" dirty="0">
              <a:solidFill>
                <a:srgbClr val="3F3F3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Questrial"/>
            </a:endParaRPr>
          </a:p>
          <a:p>
            <a:pPr lvl="0" indent="-342900"/>
            <a:r>
              <a:rPr lang="en-US" sz="2800" b="0" i="0" u="none" strike="noStrike" cap="none" dirty="0">
                <a:solidFill>
                  <a:srgbClr val="3F3F3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Supportive responses (e.g., affirmin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of emotional expressions) are associated with positive social functioning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(Eisenberg et al., 1996;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McElwain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Halberstadt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Volling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2007)</a:t>
            </a:r>
          </a:p>
          <a:p>
            <a:pPr lvl="0" indent="-342900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-34290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Unsupportive responses (e.g., minimizing children’s emotional expression) are associated with lower levels of social competence and higher levels of problem behaviors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a-D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Fabes et al., 2001; Eisenberg et al., 1996).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0" i="0" u="none" strike="noStrike" cap="none" dirty="0">
              <a:solidFill>
                <a:srgbClr val="3F3F3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Questrial"/>
            </a:endParaRPr>
          </a:p>
          <a:p>
            <a:pPr lvl="0" indent="-342900"/>
            <a:endParaRPr lang="en-US" sz="2500" b="0" i="0" u="none" strike="noStrike" cap="none" dirty="0">
              <a:solidFill>
                <a:srgbClr val="3F3F3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Quest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0534" y="149848"/>
            <a:ext cx="8911686" cy="682176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…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Cont’d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8325" y="928914"/>
            <a:ext cx="10213895" cy="5541402"/>
          </a:xfrm>
        </p:spPr>
        <p:txBody>
          <a:bodyPr/>
          <a:lstStyle/>
          <a:p>
            <a:pPr lvl="0"/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Indeed, parental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responses to child negativity appear to be relevant to children’s social competence, emotional knowledge, emotional displays, friendship quality, and other social behaviors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(Denham &amp;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Kochanoff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2002; Eisenberg &amp;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Fabes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1994; Eisenberg,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Fabes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&amp; Murphy, 1996;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McElwain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2007;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Spinrad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2007). 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Socialization of emotions (e.g., parental support for emotions) occurs in a cultural context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(Bornstein et al., 1992);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expressions of children’s emotions and parents’ reaction to emotional displays are influenced by sociocultural context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Chen et al.,1998;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Mesquita, 2007; Mesquita &amp; Fridja, 1992).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cultures may emphasize expression of negative emotions (e.g., anger, fear) whereas some other cultures encourage suppression of negative emotions.</a:t>
            </a:r>
          </a:p>
          <a:p>
            <a:pPr lvl="1"/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Wang (2001)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found that Chinese mothers use “emotion-criticizing style” (installing proper behavior) while American mothers use “emotion-explaining style” (causal explanation for antecedents of emotions)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85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138" y="396616"/>
            <a:ext cx="8911686" cy="739469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…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Cont’d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1491915"/>
            <a:ext cx="9675811" cy="5005137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Chen et al. (1998) reported that more punishment oriented child-rearing attitudes were expressed by Chinese-Canadian mothers (relative to their Canadian counterparts of European descent), and that this orientation was linked with higher toddler behavioral inhibition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Keller and Otto (2009) found differences between German and Cameroonian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Nso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mothers reactions to children’s emotions</a:t>
            </a:r>
          </a:p>
          <a:p>
            <a:pPr lvl="1"/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Nso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mothers were more likely to use directives and prompts to inhibit children’s negative emotionality as compared to German mothers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similarities of parental responses among American, French and Japanese mothers to child’s positive emotionality have been found too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(e.g. Bornstein et al., 1992). </a:t>
            </a:r>
          </a:p>
        </p:txBody>
      </p:sp>
    </p:spTree>
    <p:extLst>
      <p:ext uri="{BB962C8B-B14F-4D97-AF65-F5344CB8AC3E}">
        <p14:creationId xmlns:p14="http://schemas.microsoft.com/office/powerpoint/2010/main" val="332599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2592925" y="383478"/>
            <a:ext cx="8911686" cy="70218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0000"/>
              </a:buClr>
              <a:buSzPct val="25000"/>
              <a:buFont typeface="Questrial"/>
              <a:buNone/>
            </a:pPr>
            <a:r>
              <a:rPr lang="en-US" sz="3600" b="0" i="0" u="none" strike="noStrike" cap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The Current Study </a:t>
            </a:r>
          </a:p>
        </p:txBody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1825086" y="1245153"/>
            <a:ext cx="9679525" cy="524333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</a:pPr>
            <a:r>
              <a:rPr lang="en-US" sz="2500" b="0" i="0" u="none" strike="noStrike" cap="none" dirty="0">
                <a:solidFill>
                  <a:srgbClr val="3F3F3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It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been shown that there are cultural differences in parental responses to emotions, however, v</a:t>
            </a:r>
            <a:r>
              <a:rPr lang="en-US" sz="2500" b="0" i="0" u="none" strike="noStrike" cap="none" dirty="0">
                <a:solidFill>
                  <a:srgbClr val="3F3F3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ery little is known about the ways that parental responses to children’s temperament may differ across cultures. 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</a:pPr>
            <a:endParaRPr lang="en-US" sz="2500" b="0" i="0" u="none" strike="noStrike" cap="none" dirty="0">
              <a:solidFill>
                <a:srgbClr val="3F3F3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Quest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</a:pPr>
            <a:r>
              <a:rPr lang="en-US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cultural differences in parental responses to temperament and their relations to child temperamental characteristics may create a common ground for researchers to interpret their findings from similar studies within cultural context. 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</a:pPr>
            <a:endParaRPr lang="en-US" sz="2500" b="0" i="0" u="none" strike="noStrike" cap="none" dirty="0">
              <a:solidFill>
                <a:srgbClr val="3F3F3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Questrial"/>
            </a:endParaRPr>
          </a:p>
          <a:p>
            <a:pPr marL="3429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</a:pPr>
            <a:r>
              <a:rPr lang="en-US" sz="2500" b="0" i="0" u="none" strike="noStrike" cap="none" dirty="0">
                <a:solidFill>
                  <a:srgbClr val="3F3F3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We examined cultural differences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2500" b="0" i="0" u="none" strike="noStrike" cap="none" dirty="0">
                <a:solidFill>
                  <a:srgbClr val="3F3F3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 parental responses to temperament displays and their relations to child’s temperament across 13 cultures (N=704).</a:t>
            </a:r>
          </a:p>
          <a:p>
            <a:pPr marL="3429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None/>
            </a:pPr>
            <a:endParaRPr sz="1800" b="0" i="0" u="none" strike="noStrike" cap="none" dirty="0">
              <a:solidFill>
                <a:srgbClr val="3F3F3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Quest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717" y="325142"/>
            <a:ext cx="8911686" cy="70738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64622" y="1335591"/>
            <a:ext cx="8915400" cy="5168869"/>
          </a:xfrm>
        </p:spPr>
        <p:txBody>
          <a:bodyPr/>
          <a:lstStyle/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 were 704 children (311 female) from 13 countries (US, Brazil, Spain, Mexico, Italy, Russia, Finland, Romania, Belgium, the Netherlands, China, South Korea and Turkey).</a:t>
            </a:r>
          </a:p>
          <a:p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Parents reported on their children’s temperament using the Early Childhood Behavior Questionnaire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(Putnam,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Gartstein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Rothbart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2006)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Parental responses to temperament displays were measured using the Very Brief Parental Responses to Temperament Displays Questionnaire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(Putnam, 2002</a:t>
            </a:r>
            <a:r>
              <a:rPr lang="en-US" sz="20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81408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2691" y="158889"/>
            <a:ext cx="9534907" cy="1280889"/>
          </a:xfrm>
        </p:spPr>
        <p:txBody>
          <a:bodyPr/>
          <a:lstStyle/>
          <a:p>
            <a:r>
              <a:rPr lang="en-US" sz="3500" dirty="0">
                <a:solidFill>
                  <a:srgbClr val="FF0000"/>
                </a:solidFill>
                <a:latin typeface="Times"/>
                <a:cs typeface="Times"/>
              </a:rPr>
              <a:t>PRTD- Parental Responses to Temperament Displays</a:t>
            </a:r>
            <a:endParaRPr lang="en-US" dirty="0">
              <a:latin typeface="Times"/>
              <a:cs typeface="Time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2691" y="1439778"/>
            <a:ext cx="9987800" cy="5117432"/>
          </a:xfrm>
        </p:spPr>
        <p:txBody>
          <a:bodyPr/>
          <a:lstStyle/>
          <a:p>
            <a:r>
              <a:rPr lang="en-US" sz="2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Promoting </a:t>
            </a:r>
            <a:r>
              <a:rPr lang="en-US" sz="25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surgency</a:t>
            </a:r>
            <a:r>
              <a:rPr lang="en-US" sz="2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Encouraging a child to engage active play such as running around, climb higher, and taking risk in the play </a:t>
            </a:r>
          </a:p>
          <a:p>
            <a:r>
              <a:rPr lang="en-US" sz="2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Promoting negative affectivity :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Encouraging a child to express their feelings such as anxiety, fear, and anger </a:t>
            </a:r>
          </a:p>
          <a:p>
            <a:r>
              <a:rPr lang="en-US" sz="2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Praising effortful control :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Rewarding or praising a child when they practice effortful control such as attention shifting, playing quietly by themselves for a long time, or inhibiting themselves from touching an unwanted item. </a:t>
            </a:r>
          </a:p>
          <a:p>
            <a:r>
              <a:rPr lang="en-US" sz="2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Punishing low effortful control: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Punishing a child when he/she does not switch an activity when requested or do not stay on an activity for a while (e.g., &gt; 5 minutes).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13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2221953" y="376644"/>
            <a:ext cx="8911686" cy="8517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FF0000"/>
              </a:buClr>
              <a:buSzPct val="25000"/>
              <a:buFont typeface="Questrial"/>
              <a:buNone/>
            </a:pPr>
            <a:r>
              <a:rPr lang="en-US" sz="4800" i="0" u="none" strike="noStrike" cap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Results</a:t>
            </a:r>
            <a:r>
              <a:rPr lang="en-US" sz="3600" b="1" i="0" u="none" strike="noStrike" cap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Questrial"/>
              </a:rPr>
              <a:t> </a:t>
            </a:r>
          </a:p>
        </p:txBody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2351528" y="1668290"/>
            <a:ext cx="9586747" cy="47436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>
              <a:spcBef>
                <a:spcPts val="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from one-way Analysis of variance (ANOVA) suggested that there are significant differences between cultures on promoting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surgency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promoting negative affectivity, praising effortful control, and punishing low effortful control.</a:t>
            </a:r>
          </a:p>
          <a:p>
            <a:pPr indent="-342900">
              <a:spcBef>
                <a:spcPts val="0"/>
              </a:spcBef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2242" y="54469"/>
            <a:ext cx="8911686" cy="89201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Promoting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Surgency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Across Cultures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18528" y="946484"/>
            <a:ext cx="8915400" cy="3777622"/>
          </a:xfrm>
        </p:spPr>
        <p:txBody>
          <a:bodyPr/>
          <a:lstStyle/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Brazilian and Chinese parents scored lower than did Finnish parents</a:t>
            </a:r>
          </a:p>
        </p:txBody>
      </p:sp>
      <p:pic>
        <p:nvPicPr>
          <p:cNvPr id="12" name="Picture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6479" y="1819948"/>
            <a:ext cx="6544194" cy="50380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044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1781</TotalTime>
  <Words>1395</Words>
  <Application>Microsoft Office PowerPoint</Application>
  <PresentationFormat>Widescreen</PresentationFormat>
  <Paragraphs>97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Times</vt:lpstr>
      <vt:lpstr>Calibri</vt:lpstr>
      <vt:lpstr>Questrial</vt:lpstr>
      <vt:lpstr>Times New Roman</vt:lpstr>
      <vt:lpstr>Noto Sans Symbols</vt:lpstr>
      <vt:lpstr>Arial</vt:lpstr>
      <vt:lpstr>Wisp</vt:lpstr>
      <vt:lpstr>Cross-cultural Differences in Parental Reactions to Temperament Displays and Relations to Child Temperament</vt:lpstr>
      <vt:lpstr>Background</vt:lpstr>
      <vt:lpstr>…Cont’d </vt:lpstr>
      <vt:lpstr>…Cont’d </vt:lpstr>
      <vt:lpstr>The Current Study </vt:lpstr>
      <vt:lpstr>Methods </vt:lpstr>
      <vt:lpstr>PRTD- Parental Responses to Temperament Displays</vt:lpstr>
      <vt:lpstr>Results </vt:lpstr>
      <vt:lpstr>Promoting Surgency Across Cultures </vt:lpstr>
      <vt:lpstr> Promoting Negative Affectivity Across Cultures </vt:lpstr>
      <vt:lpstr>Praising Effortful Control Across Cultures </vt:lpstr>
      <vt:lpstr>Punishing Low Effortful Control Across Cultures </vt:lpstr>
      <vt:lpstr>Associations between PRTD and Temperament Across Cultures </vt:lpstr>
      <vt:lpstr>…Cont’d </vt:lpstr>
      <vt:lpstr>…Cont’d </vt:lpstr>
      <vt:lpstr>Discussion and Future Directions 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Cross-cultural Differences in Parents Reactions to Temperament Displays</dc:title>
  <dc:creator>Samuel Putnam</dc:creator>
  <cp:lastModifiedBy>Ibrahim Acar</cp:lastModifiedBy>
  <cp:revision>54</cp:revision>
  <dcterms:modified xsi:type="dcterms:W3CDTF">2016-10-17T21:43:45Z</dcterms:modified>
</cp:coreProperties>
</file>