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331" r:id="rId2"/>
    <p:sldId id="324" r:id="rId3"/>
    <p:sldId id="342" r:id="rId4"/>
    <p:sldId id="334" r:id="rId5"/>
    <p:sldId id="326" r:id="rId6"/>
    <p:sldId id="332" r:id="rId7"/>
    <p:sldId id="327" r:id="rId8"/>
    <p:sldId id="335" r:id="rId9"/>
    <p:sldId id="336" r:id="rId10"/>
    <p:sldId id="325" r:id="rId11"/>
    <p:sldId id="339" r:id="rId12"/>
    <p:sldId id="329" r:id="rId13"/>
    <p:sldId id="337" r:id="rId14"/>
    <p:sldId id="338" r:id="rId15"/>
    <p:sldId id="340" r:id="rId16"/>
    <p:sldId id="341" r:id="rId17"/>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434" autoAdjust="0"/>
  </p:normalViewPr>
  <p:slideViewPr>
    <p:cSldViewPr snapToGrid="0">
      <p:cViewPr>
        <p:scale>
          <a:sx n="33" d="100"/>
          <a:sy n="33" d="100"/>
        </p:scale>
        <p:origin x="2484" y="972"/>
      </p:cViewPr>
      <p:guideLst>
        <p:guide orient="horz" pos="1704"/>
        <p:guide pos="2184"/>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68" d="100"/>
          <a:sy n="68" d="100"/>
        </p:scale>
        <p:origin x="2246"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160"/>
          </a:xfrm>
          <a:prstGeom prst="rect">
            <a:avLst/>
          </a:prstGeom>
        </p:spPr>
        <p:txBody>
          <a:bodyPr vert="horz" lIns="92885" tIns="46442" rIns="92885" bIns="46442" rtlCol="0"/>
          <a:lstStyle>
            <a:lvl1pPr algn="r">
              <a:defRPr sz="1200"/>
            </a:lvl1pPr>
          </a:lstStyle>
          <a:p>
            <a:fld id="{8C817ED7-125E-4121-A812-E0E503C0A787}" type="datetimeFigureOut">
              <a:rPr lang="en-US" smtClean="0"/>
              <a:t>10/22/2016</a:t>
            </a:fld>
            <a:endParaRPr lang="en-US"/>
          </a:p>
        </p:txBody>
      </p:sp>
      <p:sp>
        <p:nvSpPr>
          <p:cNvPr id="4" name="Footer Placeholder 3"/>
          <p:cNvSpPr>
            <a:spLocks noGrp="1"/>
          </p:cNvSpPr>
          <p:nvPr>
            <p:ph type="ftr" sz="quarter" idx="2"/>
          </p:nvPr>
        </p:nvSpPr>
        <p:spPr>
          <a:xfrm>
            <a:off x="0" y="8805841"/>
            <a:ext cx="3026833" cy="465159"/>
          </a:xfrm>
          <a:prstGeom prst="rect">
            <a:avLst/>
          </a:prstGeom>
        </p:spPr>
        <p:txBody>
          <a:bodyPr vert="horz" lIns="92885" tIns="46442" rIns="92885" bIns="46442"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05841"/>
            <a:ext cx="3026833" cy="465159"/>
          </a:xfrm>
          <a:prstGeom prst="rect">
            <a:avLst/>
          </a:prstGeom>
        </p:spPr>
        <p:txBody>
          <a:bodyPr vert="horz" lIns="92885" tIns="46442" rIns="92885" bIns="46442" rtlCol="0" anchor="b"/>
          <a:lstStyle>
            <a:lvl1pPr algn="r">
              <a:defRPr sz="1200"/>
            </a:lvl1pPr>
          </a:lstStyle>
          <a:p>
            <a:fld id="{C6166A6C-DAB5-4DCE-8896-8847377CCFC0}" type="slidenum">
              <a:rPr lang="en-US" smtClean="0"/>
              <a:t>‹#›</a:t>
            </a:fld>
            <a:endParaRPr lang="en-US"/>
          </a:p>
        </p:txBody>
      </p:sp>
    </p:spTree>
    <p:extLst>
      <p:ext uri="{BB962C8B-B14F-4D97-AF65-F5344CB8AC3E}">
        <p14:creationId xmlns:p14="http://schemas.microsoft.com/office/powerpoint/2010/main" val="341214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56550" y="0"/>
            <a:ext cx="3026833" cy="465160"/>
          </a:xfrm>
          <a:prstGeom prst="rect">
            <a:avLst/>
          </a:prstGeom>
        </p:spPr>
        <p:txBody>
          <a:bodyPr vert="horz" lIns="92885" tIns="46442" rIns="92885" bIns="46442" rtlCol="0"/>
          <a:lstStyle>
            <a:lvl1pPr algn="r">
              <a:defRPr sz="1200"/>
            </a:lvl1pPr>
          </a:lstStyle>
          <a:p>
            <a:fld id="{C14BE9AD-F743-4430-B39C-1F3F33310347}" type="datetimeFigureOut">
              <a:rPr lang="en-US" smtClean="0"/>
              <a:t>10/22/2016</a:t>
            </a:fld>
            <a:endParaRPr lang="en-US"/>
          </a:p>
        </p:txBody>
      </p:sp>
      <p:sp>
        <p:nvSpPr>
          <p:cNvPr id="4" name="Slide Image Placeholder 3"/>
          <p:cNvSpPr>
            <a:spLocks noGrp="1" noRot="1" noChangeAspect="1"/>
          </p:cNvSpPr>
          <p:nvPr>
            <p:ph type="sldImg" idx="2"/>
          </p:nvPr>
        </p:nvSpPr>
        <p:spPr>
          <a:xfrm>
            <a:off x="1406525" y="1158875"/>
            <a:ext cx="4171950" cy="3128963"/>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698500" y="4461669"/>
            <a:ext cx="5588000" cy="3650456"/>
          </a:xfrm>
          <a:prstGeom prst="rect">
            <a:avLst/>
          </a:prstGeom>
        </p:spPr>
        <p:txBody>
          <a:bodyPr vert="horz" lIns="92885" tIns="46442" rIns="92885" bIns="464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5159"/>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05841"/>
            <a:ext cx="3026833" cy="465159"/>
          </a:xfrm>
          <a:prstGeom prst="rect">
            <a:avLst/>
          </a:prstGeom>
        </p:spPr>
        <p:txBody>
          <a:bodyPr vert="horz" lIns="92885" tIns="46442" rIns="92885" bIns="46442" rtlCol="0" anchor="b"/>
          <a:lstStyle>
            <a:lvl1pPr algn="r">
              <a:defRPr sz="1200"/>
            </a:lvl1pPr>
          </a:lstStyle>
          <a:p>
            <a:fld id="{07E61779-4B2D-450C-BE44-83059B52C172}" type="slidenum">
              <a:rPr lang="en-US" smtClean="0"/>
              <a:t>‹#›</a:t>
            </a:fld>
            <a:endParaRPr lang="en-US"/>
          </a:p>
        </p:txBody>
      </p:sp>
    </p:spTree>
    <p:extLst>
      <p:ext uri="{BB962C8B-B14F-4D97-AF65-F5344CB8AC3E}">
        <p14:creationId xmlns:p14="http://schemas.microsoft.com/office/powerpoint/2010/main" val="175590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1FAE1-DD35-422F-8A91-8057C5CC2C91}" type="slidenum">
              <a:rPr lang="en-US" smtClean="0"/>
              <a:t>12</a:t>
            </a:fld>
            <a:endParaRPr lang="en-US"/>
          </a:p>
        </p:txBody>
      </p:sp>
    </p:spTree>
    <p:extLst>
      <p:ext uri="{BB962C8B-B14F-4D97-AF65-F5344CB8AC3E}">
        <p14:creationId xmlns:p14="http://schemas.microsoft.com/office/powerpoint/2010/main" val="221234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FD7BB5-B88D-46C9-AE8A-866A71A5B56B}"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357439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D7BB5-B88D-46C9-AE8A-866A71A5B56B}"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30109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D7BB5-B88D-46C9-AE8A-866A71A5B56B}"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387504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D7BB5-B88D-46C9-AE8A-866A71A5B56B}"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415881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D7BB5-B88D-46C9-AE8A-866A71A5B56B}" type="datetimeFigureOut">
              <a:rPr lang="en-US" smtClean="0"/>
              <a:t>10/22/2016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389051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FD7BB5-B88D-46C9-AE8A-866A71A5B56B}"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234379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FD7BB5-B88D-46C9-AE8A-866A71A5B56B}" type="datetimeFigureOut">
              <a:rPr lang="en-US" smtClean="0"/>
              <a:t>10/22/2016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76037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FD7BB5-B88D-46C9-AE8A-866A71A5B56B}" type="datetimeFigureOut">
              <a:rPr lang="en-US" smtClean="0"/>
              <a:t>10/22/2016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183849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D7BB5-B88D-46C9-AE8A-866A71A5B56B}" type="datetimeFigureOut">
              <a:rPr lang="en-US" smtClean="0"/>
              <a:t>10/22/2016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1593667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D7BB5-B88D-46C9-AE8A-866A71A5B56B}"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57753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D7BB5-B88D-46C9-AE8A-866A71A5B56B}" type="datetimeFigureOut">
              <a:rPr lang="en-US" smtClean="0"/>
              <a:t>10/22/2016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20DFB-1EB2-4634-959D-F7E9899708B0}" type="slidenum">
              <a:rPr lang="en-US" smtClean="0"/>
              <a:t>‹#›</a:t>
            </a:fld>
            <a:endParaRPr lang="en-US"/>
          </a:p>
        </p:txBody>
      </p:sp>
    </p:spTree>
    <p:extLst>
      <p:ext uri="{BB962C8B-B14F-4D97-AF65-F5344CB8AC3E}">
        <p14:creationId xmlns:p14="http://schemas.microsoft.com/office/powerpoint/2010/main" val="259153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D7BB5-B88D-46C9-AE8A-866A71A5B56B}" type="datetimeFigureOut">
              <a:rPr lang="en-US" smtClean="0"/>
              <a:t>10/22/2016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20DFB-1EB2-4634-959D-F7E9899708B0}" type="slidenum">
              <a:rPr lang="en-US" smtClean="0"/>
              <a:t>‹#›</a:t>
            </a:fld>
            <a:endParaRPr lang="en-US"/>
          </a:p>
        </p:txBody>
      </p:sp>
    </p:spTree>
    <p:extLst>
      <p:ext uri="{BB962C8B-B14F-4D97-AF65-F5344CB8AC3E}">
        <p14:creationId xmlns:p14="http://schemas.microsoft.com/office/powerpoint/2010/main" val="75864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608" y="1764407"/>
            <a:ext cx="8306874" cy="2554545"/>
          </a:xfrm>
          <a:prstGeom prst="rect">
            <a:avLst/>
          </a:prstGeom>
          <a:noFill/>
        </p:spPr>
        <p:txBody>
          <a:bodyPr wrap="square" rtlCol="0">
            <a:spAutoFit/>
          </a:bodyPr>
          <a:lstStyle/>
          <a:p>
            <a:pPr algn="ctr"/>
            <a:r>
              <a:rPr lang="en-US" sz="2800" b="1" dirty="0" smtClean="0">
                <a:solidFill>
                  <a:schemeClr val="accent2">
                    <a:lumMod val="75000"/>
                  </a:schemeClr>
                </a:solidFill>
                <a:effectLst>
                  <a:outerShdw blurRad="38100" dist="38100" dir="2700000" algn="tl">
                    <a:srgbClr val="000000">
                      <a:alpha val="43137"/>
                    </a:srgbClr>
                  </a:outerShdw>
                </a:effectLst>
              </a:rPr>
              <a:t>Comments on Symposium</a:t>
            </a:r>
          </a:p>
          <a:p>
            <a:pPr algn="ctr"/>
            <a:r>
              <a:rPr lang="en-US" sz="2800" b="1" dirty="0" smtClean="0">
                <a:solidFill>
                  <a:schemeClr val="accent2">
                    <a:lumMod val="75000"/>
                  </a:schemeClr>
                </a:solidFill>
                <a:effectLst>
                  <a:outerShdw blurRad="38100" dist="38100" dir="2700000" algn="tl">
                    <a:srgbClr val="000000">
                      <a:alpha val="43137"/>
                    </a:srgbClr>
                  </a:outerShdw>
                </a:effectLst>
              </a:rPr>
              <a:t>“Culture and Diversity in Temperament”</a:t>
            </a:r>
          </a:p>
          <a:p>
            <a:pPr algn="ctr"/>
            <a:endParaRPr lang="en-US" sz="2800" b="1" dirty="0">
              <a:solidFill>
                <a:schemeClr val="accent2">
                  <a:lumMod val="75000"/>
                </a:schemeClr>
              </a:solidFill>
              <a:effectLst>
                <a:outerShdw blurRad="38100" dist="38100" dir="2700000" algn="tl">
                  <a:srgbClr val="000000">
                    <a:alpha val="43137"/>
                  </a:srgbClr>
                </a:outerShdw>
              </a:effectLst>
            </a:endParaRPr>
          </a:p>
          <a:p>
            <a:pPr algn="ctr"/>
            <a:endParaRPr lang="en-US" sz="2800" b="1" dirty="0" smtClean="0">
              <a:solidFill>
                <a:schemeClr val="accent2">
                  <a:lumMod val="75000"/>
                </a:schemeClr>
              </a:solidFill>
              <a:effectLst>
                <a:outerShdw blurRad="38100" dist="38100" dir="2700000" algn="tl">
                  <a:srgbClr val="000000">
                    <a:alpha val="43137"/>
                  </a:srgbClr>
                </a:outerShdw>
              </a:effectLst>
            </a:endParaRPr>
          </a:p>
          <a:p>
            <a:pPr algn="ctr"/>
            <a:r>
              <a:rPr lang="en-US" sz="2400" dirty="0" smtClean="0">
                <a:solidFill>
                  <a:schemeClr val="accent2">
                    <a:lumMod val="75000"/>
                  </a:schemeClr>
                </a:solidFill>
              </a:rPr>
              <a:t>Charles M. Super</a:t>
            </a:r>
          </a:p>
          <a:p>
            <a:pPr algn="ctr"/>
            <a:r>
              <a:rPr lang="en-US" sz="2400" dirty="0" smtClean="0">
                <a:solidFill>
                  <a:schemeClr val="accent2">
                    <a:lumMod val="75000"/>
                  </a:schemeClr>
                </a:solidFill>
              </a:rPr>
              <a:t>University of Connecticut</a:t>
            </a:r>
            <a:endParaRPr lang="en-US" sz="2400" dirty="0">
              <a:solidFill>
                <a:schemeClr val="accent2">
                  <a:lumMod val="75000"/>
                </a:schemeClr>
              </a:solidFill>
            </a:endParaRPr>
          </a:p>
        </p:txBody>
      </p:sp>
    </p:spTree>
    <p:extLst>
      <p:ext uri="{BB962C8B-B14F-4D97-AF65-F5344CB8AC3E}">
        <p14:creationId xmlns:p14="http://schemas.microsoft.com/office/powerpoint/2010/main" val="4156281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2686" y="1023582"/>
            <a:ext cx="5647075" cy="1604934"/>
          </a:xfrm>
          <a:prstGeom prst="rect">
            <a:avLst/>
          </a:prstGeom>
        </p:spPr>
      </p:pic>
      <p:sp>
        <p:nvSpPr>
          <p:cNvPr id="4" name="Rectangle 3"/>
          <p:cNvSpPr/>
          <p:nvPr/>
        </p:nvSpPr>
        <p:spPr>
          <a:xfrm>
            <a:off x="399243" y="3554877"/>
            <a:ext cx="8397025" cy="1200329"/>
          </a:xfrm>
          <a:prstGeom prst="rect">
            <a:avLst/>
          </a:prstGeom>
        </p:spPr>
        <p:txBody>
          <a:bodyPr wrap="square">
            <a:spAutoFit/>
          </a:bodyPr>
          <a:lstStyle/>
          <a:p>
            <a:r>
              <a:rPr lang="en-US" dirty="0" smtClean="0"/>
              <a:t>“Spanish </a:t>
            </a:r>
            <a:r>
              <a:rPr lang="en-US" dirty="0"/>
              <a:t>mothers were most likely to use water stimulation during the bath and a sponge for cleaning. The intense cleaning of ears, nose, etc. was related to high levels of gross motor movement, and fussing and crying. However, Spanish mothers chose to soothe not through touch but through calming sounds such as shushing</a:t>
            </a:r>
            <a:r>
              <a:rPr lang="en-US" dirty="0" smtClean="0"/>
              <a:t>.” </a:t>
            </a:r>
            <a:endParaRPr lang="en-US" dirty="0"/>
          </a:p>
        </p:txBody>
      </p:sp>
      <p:sp>
        <p:nvSpPr>
          <p:cNvPr id="3" name="Rectangle 2"/>
          <p:cNvSpPr/>
          <p:nvPr/>
        </p:nvSpPr>
        <p:spPr>
          <a:xfrm>
            <a:off x="573109" y="5681566"/>
            <a:ext cx="8049295" cy="646331"/>
          </a:xfrm>
          <a:prstGeom prst="rect">
            <a:avLst/>
          </a:prstGeom>
        </p:spPr>
        <p:txBody>
          <a:bodyPr wrap="square">
            <a:spAutoFit/>
          </a:bodyPr>
          <a:lstStyle/>
          <a:p>
            <a:r>
              <a:rPr lang="en-US" sz="1200" dirty="0"/>
              <a:t>Liu, J.-L., Super, C. M., </a:t>
            </a:r>
            <a:r>
              <a:rPr lang="en-US" sz="1200" dirty="0" err="1"/>
              <a:t>Blom</a:t>
            </a:r>
            <a:r>
              <a:rPr lang="en-US" sz="1200" dirty="0"/>
              <a:t>, M. J. M., Huitrón, B., Jain, A., </a:t>
            </a:r>
            <a:r>
              <a:rPr lang="en-US" sz="1200" dirty="0" err="1"/>
              <a:t>Szarka</a:t>
            </a:r>
            <a:r>
              <a:rPr lang="en-US" sz="1200" dirty="0"/>
              <a:t>, A., Carvalheiro, D., Mavridis, &amp; Harkness, S</a:t>
            </a:r>
            <a:r>
              <a:rPr lang="en-US" sz="1200" dirty="0" smtClean="0"/>
              <a:t>. (2016).  </a:t>
            </a:r>
            <a:r>
              <a:rPr lang="en-US" sz="1200" dirty="0"/>
              <a:t>The baby’s bath as a cultural event: A comparative study in the Netherlands, Spain, and the U.S. Poster presented at Biennial Meeting of the International Society for the Study of Behavioral Development, Vilnius, </a:t>
            </a:r>
            <a:r>
              <a:rPr lang="en-US" sz="1200" dirty="0" smtClean="0"/>
              <a:t>Lithuania.</a:t>
            </a:r>
            <a:endParaRPr lang="en-US" sz="1200" dirty="0"/>
          </a:p>
        </p:txBody>
      </p:sp>
      <p:sp>
        <p:nvSpPr>
          <p:cNvPr id="5" name="TextBox 4"/>
          <p:cNvSpPr txBox="1"/>
          <p:nvPr/>
        </p:nvSpPr>
        <p:spPr>
          <a:xfrm>
            <a:off x="1942686" y="2764588"/>
            <a:ext cx="5647075" cy="369332"/>
          </a:xfrm>
          <a:prstGeom prst="rect">
            <a:avLst/>
          </a:prstGeom>
          <a:noFill/>
        </p:spPr>
        <p:txBody>
          <a:bodyPr wrap="square" rtlCol="0">
            <a:spAutoFit/>
          </a:bodyPr>
          <a:lstStyle/>
          <a:p>
            <a:pPr algn="ctr"/>
            <a:r>
              <a:rPr lang="en-US" dirty="0" smtClean="0"/>
              <a:t>US   		 NL		ES</a:t>
            </a:r>
            <a:endParaRPr lang="en-US" dirty="0"/>
          </a:p>
        </p:txBody>
      </p:sp>
    </p:spTree>
    <p:extLst>
      <p:ext uri="{BB962C8B-B14F-4D97-AF65-F5344CB8AC3E}">
        <p14:creationId xmlns:p14="http://schemas.microsoft.com/office/powerpoint/2010/main" val="2008586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7" y="425002"/>
            <a:ext cx="7946265" cy="1815882"/>
          </a:xfrm>
          <a:prstGeom prst="rect">
            <a:avLst/>
          </a:prstGeom>
          <a:noFill/>
        </p:spPr>
        <p:txBody>
          <a:bodyPr wrap="square" rtlCol="0">
            <a:spAutoFit/>
          </a:bodyPr>
          <a:lstStyle/>
          <a:p>
            <a:pPr algn="ctr"/>
            <a:r>
              <a:rPr lang="en-US" sz="2800" dirty="0" smtClean="0"/>
              <a:t>2. Huitrón, </a:t>
            </a:r>
            <a:r>
              <a:rPr lang="en-US" sz="2800" dirty="0" err="1" smtClean="0"/>
              <a:t>Benga</a:t>
            </a:r>
            <a:r>
              <a:rPr lang="en-US" sz="2800" dirty="0" smtClean="0"/>
              <a:t>, </a:t>
            </a:r>
            <a:r>
              <a:rPr lang="en-US" sz="2800" i="1" dirty="0" smtClean="0"/>
              <a:t>et al.</a:t>
            </a:r>
          </a:p>
          <a:p>
            <a:pPr algn="ctr"/>
            <a:endParaRPr lang="en-US" sz="2800" i="1" dirty="0" smtClean="0"/>
          </a:p>
          <a:p>
            <a:pPr algn="ctr"/>
            <a:r>
              <a:rPr lang="en-US" sz="2800" dirty="0" smtClean="0"/>
              <a:t>Cross-Cultural Differences in Toddlers’ Daily Activities and Their Relation to Temperament</a:t>
            </a:r>
            <a:endParaRPr lang="en-US" sz="2800" dirty="0"/>
          </a:p>
        </p:txBody>
      </p:sp>
      <p:sp>
        <p:nvSpPr>
          <p:cNvPr id="3" name="TextBox 2"/>
          <p:cNvSpPr txBox="1"/>
          <p:nvPr/>
        </p:nvSpPr>
        <p:spPr>
          <a:xfrm>
            <a:off x="547350" y="2936382"/>
            <a:ext cx="821672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Daily Activities Questionnaire</a:t>
            </a:r>
          </a:p>
          <a:p>
            <a:pPr marL="800100" lvl="1" indent="-342900">
              <a:buFont typeface="Arial" panose="020B0604020202020204" pitchFamily="34" charset="0"/>
              <a:buChar char="•"/>
            </a:pPr>
            <a:r>
              <a:rPr lang="en-US" sz="2400" dirty="0" smtClean="0"/>
              <a:t>Meaning of items</a:t>
            </a:r>
          </a:p>
          <a:p>
            <a:pPr marL="800100" lvl="1" indent="-342900">
              <a:buFont typeface="Arial" panose="020B0604020202020204" pitchFamily="34" charset="0"/>
              <a:buChar char="•"/>
            </a:pPr>
            <a:r>
              <a:rPr lang="en-US" sz="2400" dirty="0" smtClean="0"/>
              <a:t>Do items hold together the same way?</a:t>
            </a:r>
          </a:p>
          <a:p>
            <a:pPr lvl="2"/>
            <a:endParaRPr lang="en-US" sz="2400" dirty="0" smtClean="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226990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18703473"/>
              </p:ext>
            </p:extLst>
          </p:nvPr>
        </p:nvGraphicFramePr>
        <p:xfrm>
          <a:off x="471274" y="136686"/>
          <a:ext cx="8229600" cy="1889760"/>
        </p:xfrm>
        <a:graphic>
          <a:graphicData uri="http://schemas.openxmlformats.org/drawingml/2006/table">
            <a:tbl>
              <a:tblPr/>
              <a:tblGrid>
                <a:gridCol w="2354239"/>
                <a:gridCol w="3132161"/>
                <a:gridCol w="2743200"/>
              </a:tblGrid>
              <a:tr h="0">
                <a:tc gridSpan="3">
                  <a:txBody>
                    <a:bodyPr/>
                    <a:lstStyle/>
                    <a:p>
                      <a:pPr algn="ctr"/>
                      <a:r>
                        <a:rPr lang="en-US" sz="2000" dirty="0" err="1">
                          <a:effectLst/>
                        </a:rPr>
                        <a:t>Maccoby</a:t>
                      </a:r>
                      <a:r>
                        <a:rPr lang="en-US" sz="2000" dirty="0">
                          <a:effectLst/>
                        </a:rPr>
                        <a:t> and Martin's Four Parenting Styles</a:t>
                      </a:r>
                      <a:br>
                        <a:rPr lang="en-US" sz="2000" dirty="0">
                          <a:effectLst/>
                        </a:rPr>
                      </a:br>
                      <a:r>
                        <a:rPr lang="en-US" sz="2000" i="1" dirty="0" err="1">
                          <a:effectLst/>
                        </a:rPr>
                        <a:t>Baumrind's</a:t>
                      </a:r>
                      <a:r>
                        <a:rPr lang="en-US" sz="2000" i="1" dirty="0">
                          <a:effectLst/>
                        </a:rPr>
                        <a:t> Three Parenting Styles</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r>
              <a:tr h="0">
                <a:tc>
                  <a:txBody>
                    <a:bodyPr/>
                    <a:lstStyle/>
                    <a:p>
                      <a:pPr algn="ctr"/>
                      <a:endParaRPr lang="en-US" sz="200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2000">
                          <a:effectLst/>
                        </a:rPr>
                        <a:t>Demanding</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2000" dirty="0">
                          <a:effectLst/>
                        </a:rPr>
                        <a:t>Undemanding</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0">
                <a:tc>
                  <a:txBody>
                    <a:bodyPr/>
                    <a:lstStyle/>
                    <a:p>
                      <a:pPr algn="ctr"/>
                      <a:r>
                        <a:rPr lang="en-US" sz="2000">
                          <a:effectLst/>
                        </a:rPr>
                        <a:t>Responsive</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r>
                        <a:rPr lang="en-US" sz="2000" i="1" dirty="0">
                          <a:effectLst/>
                        </a:rPr>
                        <a:t>Authoritative</a:t>
                      </a:r>
                      <a:r>
                        <a:rPr lang="en-US" sz="2000" dirty="0">
                          <a:effectLst/>
                        </a:rPr>
                        <a:t>/Propagative</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2000" i="1" dirty="0" smtClean="0">
                          <a:effectLst/>
                        </a:rPr>
                        <a:t>Permissive</a:t>
                      </a:r>
                      <a:r>
                        <a:rPr lang="en-US" sz="2000" i="0" dirty="0" smtClean="0">
                          <a:effectLst/>
                        </a:rPr>
                        <a:t>/</a:t>
                      </a:r>
                      <a:r>
                        <a:rPr lang="en-US" sz="2000" dirty="0" smtClean="0">
                          <a:effectLst/>
                        </a:rPr>
                        <a:t>Indulgent</a:t>
                      </a:r>
                      <a:endParaRPr lang="en-US" sz="2000"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0">
                <a:tc>
                  <a:txBody>
                    <a:bodyPr/>
                    <a:lstStyle/>
                    <a:p>
                      <a:pPr algn="ctr"/>
                      <a:r>
                        <a:rPr lang="en-US" sz="2000">
                          <a:effectLst/>
                        </a:rPr>
                        <a:t>Unresponsive</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r>
                        <a:rPr lang="en-US" sz="2000" i="1">
                          <a:effectLst/>
                        </a:rPr>
                        <a:t>Authoritarian</a:t>
                      </a:r>
                      <a:r>
                        <a:rPr lang="en-US" sz="2000">
                          <a:effectLst/>
                        </a:rPr>
                        <a:t>/Totalitarian</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2000" dirty="0">
                          <a:effectLst/>
                        </a:rPr>
                        <a:t>Neglectful</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4" name="Rectangle 1"/>
          <p:cNvSpPr>
            <a:spLocks noChangeArrowheads="1"/>
          </p:cNvSpPr>
          <p:nvPr/>
        </p:nvSpPr>
        <p:spPr bwMode="auto">
          <a:xfrm>
            <a:off x="457200" y="33529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49" name="Group 48"/>
          <p:cNvGrpSpPr/>
          <p:nvPr/>
        </p:nvGrpSpPr>
        <p:grpSpPr>
          <a:xfrm>
            <a:off x="783537" y="2399434"/>
            <a:ext cx="7962972" cy="2418181"/>
            <a:chOff x="783537" y="2399434"/>
            <a:chExt cx="7962972" cy="2418181"/>
          </a:xfrm>
        </p:grpSpPr>
        <p:sp>
          <p:nvSpPr>
            <p:cNvPr id="12" name="TextBox 11"/>
            <p:cNvSpPr txBox="1"/>
            <p:nvPr/>
          </p:nvSpPr>
          <p:spPr>
            <a:xfrm>
              <a:off x="1060331" y="2399434"/>
              <a:ext cx="1694882" cy="400110"/>
            </a:xfrm>
            <a:prstGeom prst="rect">
              <a:avLst/>
            </a:prstGeom>
            <a:noFill/>
            <a:ln>
              <a:solidFill>
                <a:schemeClr val="tx1"/>
              </a:solidFill>
            </a:ln>
          </p:spPr>
          <p:txBody>
            <a:bodyPr wrap="square" rtlCol="0">
              <a:spAutoFit/>
            </a:bodyPr>
            <a:lstStyle/>
            <a:p>
              <a:pPr algn="ctr"/>
              <a:r>
                <a:rPr lang="en-US" sz="2000" b="1" i="1" dirty="0" smtClean="0"/>
                <a:t>Authoritaria</a:t>
              </a:r>
              <a:r>
                <a:rPr lang="en-US" sz="2000" b="1" i="1" dirty="0"/>
                <a:t>n</a:t>
              </a:r>
            </a:p>
          </p:txBody>
        </p:sp>
        <p:grpSp>
          <p:nvGrpSpPr>
            <p:cNvPr id="48" name="Group 47"/>
            <p:cNvGrpSpPr/>
            <p:nvPr/>
          </p:nvGrpSpPr>
          <p:grpSpPr>
            <a:xfrm>
              <a:off x="783537" y="2768766"/>
              <a:ext cx="7962972" cy="2048849"/>
              <a:chOff x="783537" y="2768766"/>
              <a:chExt cx="7962972" cy="2048849"/>
            </a:xfrm>
          </p:grpSpPr>
          <p:sp>
            <p:nvSpPr>
              <p:cNvPr id="5" name="Oval 4"/>
              <p:cNvSpPr/>
              <p:nvPr/>
            </p:nvSpPr>
            <p:spPr>
              <a:xfrm>
                <a:off x="6545807" y="3067524"/>
                <a:ext cx="2200702" cy="13555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10" idx="6"/>
                <a:endCxn id="5" idx="2"/>
              </p:cNvCxnSpPr>
              <p:nvPr/>
            </p:nvCxnSpPr>
            <p:spPr>
              <a:xfrm flipV="1">
                <a:off x="3072950" y="3745284"/>
                <a:ext cx="3472857" cy="73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21522" y="3288316"/>
                <a:ext cx="1849272" cy="830997"/>
              </a:xfrm>
              <a:prstGeom prst="rect">
                <a:avLst/>
              </a:prstGeom>
              <a:noFill/>
            </p:spPr>
            <p:txBody>
              <a:bodyPr wrap="square" rtlCol="0">
                <a:spAutoFit/>
              </a:bodyPr>
              <a:lstStyle/>
              <a:p>
                <a:pPr algn="ctr"/>
                <a:r>
                  <a:rPr lang="en-US" sz="2400" dirty="0" smtClean="0"/>
                  <a:t>School achievement</a:t>
                </a:r>
                <a:endParaRPr lang="en-US" sz="2400" dirty="0"/>
              </a:p>
            </p:txBody>
          </p:sp>
          <p:sp>
            <p:nvSpPr>
              <p:cNvPr id="9" name="TextBox 8"/>
              <p:cNvSpPr txBox="1"/>
              <p:nvPr/>
            </p:nvSpPr>
            <p:spPr>
              <a:xfrm>
                <a:off x="3072203" y="2893864"/>
                <a:ext cx="3329238" cy="461665"/>
              </a:xfrm>
              <a:prstGeom prst="rect">
                <a:avLst/>
              </a:prstGeom>
              <a:noFill/>
            </p:spPr>
            <p:txBody>
              <a:bodyPr wrap="square" rtlCol="0">
                <a:spAutoFit/>
              </a:bodyPr>
              <a:lstStyle/>
              <a:p>
                <a:r>
                  <a:rPr lang="en-US" sz="2400" dirty="0" smtClean="0">
                    <a:solidFill>
                      <a:srgbClr val="FF0000"/>
                    </a:solidFill>
                  </a:rPr>
                  <a:t>Negative (E-Americans)</a:t>
                </a:r>
                <a:endParaRPr lang="en-US" sz="1600" dirty="0"/>
              </a:p>
            </p:txBody>
          </p:sp>
          <p:sp>
            <p:nvSpPr>
              <p:cNvPr id="10" name="Oval 9"/>
              <p:cNvSpPr/>
              <p:nvPr/>
            </p:nvSpPr>
            <p:spPr>
              <a:xfrm>
                <a:off x="783537" y="2768766"/>
                <a:ext cx="2289413" cy="1967637"/>
              </a:xfrm>
              <a:prstGeom prst="ellipse">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7205" y="3247955"/>
                <a:ext cx="2209231" cy="1569660"/>
              </a:xfrm>
              <a:prstGeom prst="rect">
                <a:avLst/>
              </a:prstGeom>
              <a:noFill/>
            </p:spPr>
            <p:txBody>
              <a:bodyPr wrap="square" rtlCol="0">
                <a:spAutoFit/>
              </a:bodyPr>
              <a:lstStyle/>
              <a:p>
                <a:pPr algn="ctr"/>
                <a:r>
                  <a:rPr lang="en-US" sz="2400" dirty="0" smtClean="0"/>
                  <a:t>Hostile/Punitive</a:t>
                </a:r>
              </a:p>
              <a:p>
                <a:pPr algn="ctr"/>
                <a:endParaRPr lang="en-US" sz="2400" dirty="0"/>
              </a:p>
              <a:p>
                <a:pPr algn="ctr"/>
                <a:r>
                  <a:rPr lang="en-US" sz="2400" dirty="0" smtClean="0"/>
                  <a:t>Controlling</a:t>
                </a:r>
              </a:p>
              <a:p>
                <a:pPr algn="ctr"/>
                <a:endParaRPr lang="en-US" sz="2400" dirty="0"/>
              </a:p>
            </p:txBody>
          </p:sp>
          <p:cxnSp>
            <p:nvCxnSpPr>
              <p:cNvPr id="16" name="Straight Arrow Connector 15"/>
              <p:cNvCxnSpPr/>
              <p:nvPr/>
            </p:nvCxnSpPr>
            <p:spPr>
              <a:xfrm flipV="1">
                <a:off x="3046436" y="4051427"/>
                <a:ext cx="3499371" cy="5894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66991" y="4092272"/>
                <a:ext cx="2445650" cy="461665"/>
              </a:xfrm>
              <a:prstGeom prst="rect">
                <a:avLst/>
              </a:prstGeom>
              <a:noFill/>
            </p:spPr>
            <p:txBody>
              <a:bodyPr wrap="square" rtlCol="0">
                <a:spAutoFit/>
              </a:bodyPr>
              <a:lstStyle/>
              <a:p>
                <a:r>
                  <a:rPr lang="en-US" sz="2400" dirty="0" smtClean="0">
                    <a:solidFill>
                      <a:srgbClr val="00B050"/>
                    </a:solidFill>
                  </a:rPr>
                  <a:t>Positive </a:t>
                </a:r>
                <a:r>
                  <a:rPr lang="en-US" sz="1600" dirty="0" smtClean="0"/>
                  <a:t>(C-Americans)</a:t>
                </a:r>
                <a:endParaRPr lang="en-US" sz="1600" dirty="0"/>
              </a:p>
            </p:txBody>
          </p:sp>
        </p:grpSp>
      </p:grpSp>
      <p:grpSp>
        <p:nvGrpSpPr>
          <p:cNvPr id="53" name="Group 52"/>
          <p:cNvGrpSpPr/>
          <p:nvPr/>
        </p:nvGrpSpPr>
        <p:grpSpPr>
          <a:xfrm>
            <a:off x="755336" y="3802891"/>
            <a:ext cx="7962972" cy="2389482"/>
            <a:chOff x="755336" y="3802891"/>
            <a:chExt cx="7962972" cy="2389482"/>
          </a:xfrm>
        </p:grpSpPr>
        <p:grpSp>
          <p:nvGrpSpPr>
            <p:cNvPr id="50" name="Group 49"/>
            <p:cNvGrpSpPr/>
            <p:nvPr/>
          </p:nvGrpSpPr>
          <p:grpSpPr>
            <a:xfrm>
              <a:off x="755336" y="3802891"/>
              <a:ext cx="7962972" cy="2389482"/>
              <a:chOff x="777139" y="3844555"/>
              <a:chExt cx="7962972" cy="2389482"/>
            </a:xfrm>
          </p:grpSpPr>
          <p:sp>
            <p:nvSpPr>
              <p:cNvPr id="24" name="Oval 23"/>
              <p:cNvSpPr/>
              <p:nvPr/>
            </p:nvSpPr>
            <p:spPr>
              <a:xfrm>
                <a:off x="783537" y="3844555"/>
                <a:ext cx="2289413" cy="1967637"/>
              </a:xfrm>
              <a:prstGeom prst="ellipse">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77139" y="3844555"/>
                <a:ext cx="7962972" cy="2389482"/>
                <a:chOff x="783537" y="3844555"/>
                <a:chExt cx="7962972" cy="2389482"/>
              </a:xfrm>
            </p:grpSpPr>
            <p:pic>
              <p:nvPicPr>
                <p:cNvPr id="14" name="Picture 13"/>
                <p:cNvPicPr>
                  <a:picLocks noChangeAspect="1"/>
                </p:cNvPicPr>
                <p:nvPr/>
              </p:nvPicPr>
              <p:blipFill rotWithShape="1">
                <a:blip r:embed="rId3"/>
                <a:srcRect l="2098" t="65888" r="95105" b="27896"/>
                <a:stretch/>
              </p:blipFill>
              <p:spPr>
                <a:xfrm>
                  <a:off x="2327370" y="5853037"/>
                  <a:ext cx="304800" cy="381000"/>
                </a:xfrm>
                <a:prstGeom prst="rect">
                  <a:avLst/>
                </a:prstGeom>
              </p:spPr>
            </p:pic>
            <p:sp>
              <p:nvSpPr>
                <p:cNvPr id="27" name="Oval 26"/>
                <p:cNvSpPr/>
                <p:nvPr/>
              </p:nvSpPr>
              <p:spPr>
                <a:xfrm>
                  <a:off x="783537" y="3844555"/>
                  <a:ext cx="2289413" cy="196763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94379" y="5787945"/>
                  <a:ext cx="1694882" cy="400110"/>
                </a:xfrm>
                <a:prstGeom prst="rect">
                  <a:avLst/>
                </a:prstGeom>
                <a:noFill/>
                <a:ln>
                  <a:solidFill>
                    <a:schemeClr val="tx1"/>
                  </a:solidFill>
                </a:ln>
              </p:spPr>
              <p:txBody>
                <a:bodyPr wrap="square" rtlCol="0">
                  <a:spAutoFit/>
                </a:bodyPr>
                <a:lstStyle/>
                <a:p>
                  <a:pPr algn="ctr"/>
                  <a:r>
                    <a:rPr lang="en-US" sz="2000" b="1" i="1" dirty="0" smtClean="0"/>
                    <a:t>Guan</a:t>
                  </a:r>
                  <a:endParaRPr lang="en-US" sz="2000" b="1" i="1" dirty="0"/>
                </a:p>
              </p:txBody>
            </p:sp>
            <p:cxnSp>
              <p:nvCxnSpPr>
                <p:cNvPr id="29" name="Straight Arrow Connector 28"/>
                <p:cNvCxnSpPr/>
                <p:nvPr/>
              </p:nvCxnSpPr>
              <p:spPr>
                <a:xfrm>
                  <a:off x="2985093" y="5136029"/>
                  <a:ext cx="3661473" cy="112540"/>
                </a:xfrm>
                <a:prstGeom prst="straightConnector1">
                  <a:avLst/>
                </a:prstGeom>
                <a:ln w="63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789261" y="5443667"/>
                  <a:ext cx="3857305" cy="12631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545807" y="4772313"/>
                  <a:ext cx="2200702" cy="13555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656482" y="4828373"/>
                  <a:ext cx="1979352" cy="1200329"/>
                </a:xfrm>
                <a:prstGeom prst="rect">
                  <a:avLst/>
                </a:prstGeom>
                <a:noFill/>
              </p:spPr>
              <p:txBody>
                <a:bodyPr wrap="square" rtlCol="0">
                  <a:spAutoFit/>
                </a:bodyPr>
                <a:lstStyle/>
                <a:p>
                  <a:pPr algn="ctr"/>
                  <a:r>
                    <a:rPr lang="en-US" sz="2400" dirty="0" smtClean="0"/>
                    <a:t>Life Satisfaction, Health, etc.</a:t>
                  </a:r>
                  <a:endParaRPr lang="en-US" sz="2400" dirty="0"/>
                </a:p>
              </p:txBody>
            </p:sp>
            <p:sp>
              <p:nvSpPr>
                <p:cNvPr id="44" name="TextBox 43"/>
                <p:cNvSpPr txBox="1"/>
                <p:nvPr/>
              </p:nvSpPr>
              <p:spPr>
                <a:xfrm>
                  <a:off x="3979602" y="4738119"/>
                  <a:ext cx="2421839" cy="461665"/>
                </a:xfrm>
                <a:prstGeom prst="rect">
                  <a:avLst/>
                </a:prstGeom>
                <a:noFill/>
              </p:spPr>
              <p:txBody>
                <a:bodyPr wrap="square" rtlCol="0">
                  <a:spAutoFit/>
                </a:bodyPr>
                <a:lstStyle/>
                <a:p>
                  <a:r>
                    <a:rPr lang="en-US" sz="2400" dirty="0" smtClean="0"/>
                    <a:t>[no relation](E-A)</a:t>
                  </a:r>
                  <a:endParaRPr lang="en-US" sz="1600" dirty="0"/>
                </a:p>
              </p:txBody>
            </p:sp>
            <p:sp>
              <p:nvSpPr>
                <p:cNvPr id="45" name="TextBox 44"/>
                <p:cNvSpPr txBox="1"/>
                <p:nvPr/>
              </p:nvSpPr>
              <p:spPr>
                <a:xfrm>
                  <a:off x="3573296" y="5607612"/>
                  <a:ext cx="2688822" cy="461665"/>
                </a:xfrm>
                <a:prstGeom prst="rect">
                  <a:avLst/>
                </a:prstGeom>
                <a:noFill/>
              </p:spPr>
              <p:txBody>
                <a:bodyPr wrap="square" rtlCol="0">
                  <a:spAutoFit/>
                </a:bodyPr>
                <a:lstStyle/>
                <a:p>
                  <a:r>
                    <a:rPr lang="en-US" sz="2400" dirty="0" smtClean="0">
                      <a:solidFill>
                        <a:srgbClr val="00B050"/>
                      </a:solidFill>
                    </a:rPr>
                    <a:t>Positive </a:t>
                  </a:r>
                  <a:r>
                    <a:rPr lang="en-US" sz="1600" dirty="0" smtClean="0"/>
                    <a:t>(C-Americans)</a:t>
                  </a:r>
                  <a:endParaRPr lang="en-US" sz="1600" dirty="0"/>
                </a:p>
              </p:txBody>
            </p:sp>
          </p:grpSp>
          <p:sp>
            <p:nvSpPr>
              <p:cNvPr id="47" name="TextBox 46"/>
              <p:cNvSpPr txBox="1"/>
              <p:nvPr/>
            </p:nvSpPr>
            <p:spPr>
              <a:xfrm>
                <a:off x="1220372" y="4872217"/>
                <a:ext cx="1308196" cy="461665"/>
              </a:xfrm>
              <a:prstGeom prst="rect">
                <a:avLst/>
              </a:prstGeom>
              <a:noFill/>
            </p:spPr>
            <p:txBody>
              <a:bodyPr wrap="square" rtlCol="0">
                <a:spAutoFit/>
              </a:bodyPr>
              <a:lstStyle/>
              <a:p>
                <a:pPr algn="ctr"/>
                <a:r>
                  <a:rPr lang="en-US" sz="2400" dirty="0"/>
                  <a:t>Guiding</a:t>
                </a:r>
              </a:p>
            </p:txBody>
          </p:sp>
        </p:grpSp>
        <p:sp>
          <p:nvSpPr>
            <p:cNvPr id="52" name="Rectangle 51"/>
            <p:cNvSpPr/>
            <p:nvPr/>
          </p:nvSpPr>
          <p:spPr>
            <a:xfrm>
              <a:off x="1129528" y="3911024"/>
              <a:ext cx="1553823" cy="461665"/>
            </a:xfrm>
            <a:prstGeom prst="rect">
              <a:avLst/>
            </a:prstGeom>
          </p:spPr>
          <p:txBody>
            <a:bodyPr wrap="none">
              <a:spAutoFit/>
            </a:bodyPr>
            <a:lstStyle/>
            <a:p>
              <a:pPr algn="ctr"/>
              <a:r>
                <a:rPr lang="en-US" sz="2400" dirty="0"/>
                <a:t>Controlling</a:t>
              </a:r>
            </a:p>
          </p:txBody>
        </p:sp>
      </p:grpSp>
    </p:spTree>
    <p:extLst>
      <p:ext uri="{BB962C8B-B14F-4D97-AF65-F5344CB8AC3E}">
        <p14:creationId xmlns:p14="http://schemas.microsoft.com/office/powerpoint/2010/main" val="30853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7" y="425002"/>
            <a:ext cx="7946265" cy="1815882"/>
          </a:xfrm>
          <a:prstGeom prst="rect">
            <a:avLst/>
          </a:prstGeom>
          <a:noFill/>
        </p:spPr>
        <p:txBody>
          <a:bodyPr wrap="square" rtlCol="0">
            <a:spAutoFit/>
          </a:bodyPr>
          <a:lstStyle/>
          <a:p>
            <a:pPr algn="ctr"/>
            <a:r>
              <a:rPr lang="en-US" sz="2800" dirty="0" smtClean="0"/>
              <a:t>2. Huitrón, </a:t>
            </a:r>
            <a:r>
              <a:rPr lang="en-US" sz="2800" dirty="0" err="1" smtClean="0"/>
              <a:t>Benga</a:t>
            </a:r>
            <a:r>
              <a:rPr lang="en-US" sz="2800" dirty="0" smtClean="0"/>
              <a:t>, </a:t>
            </a:r>
            <a:r>
              <a:rPr lang="en-US" sz="2800" i="1" dirty="0" smtClean="0"/>
              <a:t>et al.</a:t>
            </a:r>
          </a:p>
          <a:p>
            <a:pPr algn="ctr"/>
            <a:endParaRPr lang="en-US" sz="2800" i="1" dirty="0" smtClean="0"/>
          </a:p>
          <a:p>
            <a:pPr algn="ctr"/>
            <a:r>
              <a:rPr lang="en-US" sz="2800" dirty="0" smtClean="0"/>
              <a:t>Cross-Cultural Differences in Toddlers’ Daily Activities and Their Relation to Temperament</a:t>
            </a:r>
            <a:endParaRPr lang="en-US" sz="2800" dirty="0"/>
          </a:p>
        </p:txBody>
      </p:sp>
      <p:sp>
        <p:nvSpPr>
          <p:cNvPr id="3" name="TextBox 2"/>
          <p:cNvSpPr txBox="1"/>
          <p:nvPr/>
        </p:nvSpPr>
        <p:spPr>
          <a:xfrm>
            <a:off x="547348" y="2511379"/>
            <a:ext cx="8216721"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Daily Activities Questionnaire</a:t>
            </a:r>
            <a:endParaRPr lang="en-US" sz="2400" dirty="0"/>
          </a:p>
          <a:p>
            <a:pPr marL="800100" lvl="1" indent="-342900">
              <a:buFont typeface="Arial" panose="020B0604020202020204" pitchFamily="34" charset="0"/>
              <a:buChar char="•"/>
            </a:pPr>
            <a:r>
              <a:rPr lang="en-US" sz="2400" dirty="0"/>
              <a:t>Meaning of </a:t>
            </a:r>
            <a:r>
              <a:rPr lang="en-US" sz="2400" dirty="0" smtClean="0"/>
              <a:t>items</a:t>
            </a:r>
          </a:p>
          <a:p>
            <a:pPr marL="800100" lvl="1" indent="-342900">
              <a:buFont typeface="Arial" panose="020B0604020202020204" pitchFamily="34" charset="0"/>
              <a:buChar char="•"/>
            </a:pPr>
            <a:r>
              <a:rPr lang="en-US" sz="2400" dirty="0" smtClean="0"/>
              <a:t>Do items hold together the same way?</a:t>
            </a:r>
          </a:p>
          <a:p>
            <a:pPr marL="800100" lvl="1" indent="-342900">
              <a:buFont typeface="Arial" panose="020B0604020202020204" pitchFamily="34" charset="0"/>
              <a:buChar char="•"/>
            </a:pPr>
            <a:r>
              <a:rPr lang="en-US" sz="2400" dirty="0" smtClean="0"/>
              <a:t>Mean differences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Correlation of temperament scores with DAQ</a:t>
            </a:r>
          </a:p>
          <a:p>
            <a:pPr marL="800100" lvl="1" indent="-342900">
              <a:buFont typeface="Arial" panose="020B0604020202020204" pitchFamily="34" charset="0"/>
              <a:buChar char="•"/>
            </a:pPr>
            <a:r>
              <a:rPr lang="en-US" sz="2400" dirty="0"/>
              <a:t>	</a:t>
            </a:r>
            <a:r>
              <a:rPr lang="en-US" sz="2400" dirty="0" smtClean="0"/>
              <a:t>at level of individual (weighted?)</a:t>
            </a:r>
          </a:p>
          <a:p>
            <a:pPr marL="1257300" lvl="2" indent="-342900">
              <a:buFont typeface="Arial" panose="020B0604020202020204" pitchFamily="34" charset="0"/>
              <a:buChar char="•"/>
            </a:pPr>
            <a:r>
              <a:rPr lang="en-US" sz="2400" dirty="0" smtClean="0"/>
              <a:t>“</a:t>
            </a:r>
            <a:r>
              <a:rPr lang="en-US" sz="2400" i="1" dirty="0" smtClean="0"/>
              <a:t>High Intensity Toy Play was associated with high </a:t>
            </a:r>
            <a:r>
              <a:rPr lang="en-US" sz="2400" i="1" dirty="0" err="1" smtClean="0"/>
              <a:t>Surgency</a:t>
            </a:r>
            <a:r>
              <a:rPr lang="en-US" sz="2400" i="1" dirty="0" smtClean="0"/>
              <a:t> and Effortful Control</a:t>
            </a:r>
            <a:r>
              <a:rPr lang="en-US" sz="2400" dirty="0" smtClean="0"/>
              <a:t>”</a:t>
            </a:r>
          </a:p>
          <a:p>
            <a:pPr marL="800100" lvl="1" indent="-342900">
              <a:buFont typeface="Arial" panose="020B0604020202020204" pitchFamily="34" charset="0"/>
              <a:buChar char="•"/>
            </a:pPr>
            <a:r>
              <a:rPr lang="en-US" sz="2400" dirty="0" smtClean="0"/>
              <a:t>Also ask “moderation” question – </a:t>
            </a:r>
            <a:r>
              <a:rPr lang="en-US" sz="2400" b="1" dirty="0" smtClean="0"/>
              <a:t>replication of results in different contexts</a:t>
            </a:r>
            <a:endParaRPr lang="en-US" sz="2400" b="1" dirty="0"/>
          </a:p>
          <a:p>
            <a:pPr marL="1257300" lvl="2"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909537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9" y="914399"/>
            <a:ext cx="7946265" cy="1815882"/>
          </a:xfrm>
          <a:prstGeom prst="rect">
            <a:avLst/>
          </a:prstGeom>
          <a:noFill/>
        </p:spPr>
        <p:txBody>
          <a:bodyPr wrap="square" rtlCol="0">
            <a:spAutoFit/>
          </a:bodyPr>
          <a:lstStyle/>
          <a:p>
            <a:pPr algn="ctr"/>
            <a:r>
              <a:rPr lang="en-US" sz="2800" dirty="0" smtClean="0"/>
              <a:t>3. </a:t>
            </a:r>
            <a:r>
              <a:rPr lang="en-US" sz="2800" dirty="0" err="1" smtClean="0"/>
              <a:t>Acar</a:t>
            </a:r>
            <a:r>
              <a:rPr lang="en-US" sz="2800" dirty="0" smtClean="0"/>
              <a:t>, </a:t>
            </a:r>
            <a:r>
              <a:rPr lang="en-US" sz="2800" i="1" dirty="0" smtClean="0"/>
              <a:t>et al.</a:t>
            </a:r>
          </a:p>
          <a:p>
            <a:pPr algn="ctr"/>
            <a:endParaRPr lang="en-US" sz="2800" i="1" dirty="0" smtClean="0"/>
          </a:p>
          <a:p>
            <a:pPr algn="ctr"/>
            <a:r>
              <a:rPr lang="en-US" sz="2800" dirty="0" smtClean="0"/>
              <a:t>Cross-Cultural Differences in Parents’ Reactions to Temperament Displays</a:t>
            </a:r>
            <a:endParaRPr lang="en-US" sz="2800" dirty="0"/>
          </a:p>
        </p:txBody>
      </p:sp>
      <p:sp>
        <p:nvSpPr>
          <p:cNvPr id="3" name="TextBox 2"/>
          <p:cNvSpPr txBox="1"/>
          <p:nvPr/>
        </p:nvSpPr>
        <p:spPr>
          <a:xfrm>
            <a:off x="547350" y="2936383"/>
            <a:ext cx="821672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PRTD</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2"/>
          <p:cNvSpPr>
            <a:spLocks noGrp="1"/>
          </p:cNvSpPr>
          <p:nvPr/>
        </p:nvSpPr>
        <p:spPr>
          <a:xfrm>
            <a:off x="850001" y="3286770"/>
            <a:ext cx="7914070" cy="281781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228600" algn="l" rtl="0">
              <a:lnSpc>
                <a:spcPct val="100000"/>
              </a:lnSpc>
              <a:spcBef>
                <a:spcPts val="1000"/>
              </a:spcBef>
              <a:spcAft>
                <a:spcPts val="0"/>
              </a:spcAft>
              <a:buClr>
                <a:schemeClr val="accent1"/>
              </a:buClr>
              <a:buSzPct val="100000"/>
              <a:buFont typeface="Noto Sans Symbols"/>
              <a:buChar char="•"/>
              <a:defRPr sz="1800" b="0" i="0" u="none" strike="noStrike" cap="none">
                <a:solidFill>
                  <a:srgbClr val="3F3F3F"/>
                </a:solidFill>
                <a:latin typeface="Questrial"/>
                <a:ea typeface="Questrial"/>
                <a:cs typeface="Questrial"/>
                <a:sym typeface="Questrial"/>
              </a:defRPr>
            </a:lvl1pPr>
            <a:lvl2pPr marL="742950" marR="0" lvl="1" indent="-184150" algn="l" rtl="0">
              <a:lnSpc>
                <a:spcPct val="100000"/>
              </a:lnSpc>
              <a:spcBef>
                <a:spcPts val="1000"/>
              </a:spcBef>
              <a:spcAft>
                <a:spcPts val="0"/>
              </a:spcAft>
              <a:buClr>
                <a:schemeClr val="accent1"/>
              </a:buClr>
              <a:buSzPct val="100000"/>
              <a:buFont typeface="Noto Sans Symbols"/>
              <a:buChar char="•"/>
              <a:defRPr sz="1600" b="0" i="0" u="none" strike="noStrike" cap="none">
                <a:solidFill>
                  <a:srgbClr val="3F3F3F"/>
                </a:solidFill>
                <a:latin typeface="Questrial"/>
                <a:ea typeface="Questrial"/>
                <a:cs typeface="Questrial"/>
                <a:sym typeface="Questrial"/>
              </a:defRPr>
            </a:lvl2pPr>
            <a:lvl3pPr marL="1143000" marR="0" lvl="2" indent="-139700" algn="l" rtl="0">
              <a:lnSpc>
                <a:spcPct val="100000"/>
              </a:lnSpc>
              <a:spcBef>
                <a:spcPts val="1000"/>
              </a:spcBef>
              <a:spcAft>
                <a:spcPts val="0"/>
              </a:spcAft>
              <a:buClr>
                <a:schemeClr val="accent1"/>
              </a:buClr>
              <a:buSzPct val="100000"/>
              <a:buFont typeface="Noto Sans Symbols"/>
              <a:buChar char="•"/>
              <a:defRPr sz="1400" b="0" i="0" u="none" strike="noStrike" cap="none">
                <a:solidFill>
                  <a:srgbClr val="3F3F3F"/>
                </a:solidFill>
                <a:latin typeface="Questrial"/>
                <a:ea typeface="Questrial"/>
                <a:cs typeface="Questrial"/>
                <a:sym typeface="Questrial"/>
              </a:defRPr>
            </a:lvl3pPr>
            <a:lvl4pPr marL="1600200" marR="0" lvl="3"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4pPr>
            <a:lvl5pPr marL="2057400" marR="0" lvl="4"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5pPr>
            <a:lvl6pPr marL="2514600" marR="0" lvl="5"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r>
              <a:rPr lang="en-US" sz="1600" b="1" i="1" dirty="0">
                <a:latin typeface="+mn-lt"/>
                <a:cs typeface="Times New Roman" panose="02020603050405020304" pitchFamily="18" charset="0"/>
              </a:rPr>
              <a:t>Promoting </a:t>
            </a:r>
            <a:r>
              <a:rPr lang="en-US" sz="1600" b="1" i="1" dirty="0" err="1">
                <a:latin typeface="+mn-lt"/>
                <a:cs typeface="Times New Roman" panose="02020603050405020304" pitchFamily="18" charset="0"/>
              </a:rPr>
              <a:t>surgency</a:t>
            </a:r>
            <a:r>
              <a:rPr lang="en-US" sz="1600" b="1" i="1" dirty="0">
                <a:latin typeface="+mn-lt"/>
                <a:cs typeface="Times New Roman" panose="02020603050405020304" pitchFamily="18" charset="0"/>
              </a:rPr>
              <a:t>: </a:t>
            </a:r>
            <a:r>
              <a:rPr lang="en-US" sz="1600" dirty="0">
                <a:latin typeface="+mn-lt"/>
                <a:cs typeface="Times New Roman" panose="02020603050405020304" pitchFamily="18" charset="0"/>
              </a:rPr>
              <a:t>Encouraging a child to engage active play such as running around, climb higher, and taking risk in the play </a:t>
            </a:r>
          </a:p>
          <a:p>
            <a:r>
              <a:rPr lang="en-US" sz="1600" b="1" i="1" dirty="0">
                <a:latin typeface="+mn-lt"/>
                <a:cs typeface="Times New Roman" panose="02020603050405020304" pitchFamily="18" charset="0"/>
              </a:rPr>
              <a:t>Promoting negative affectivity : </a:t>
            </a:r>
            <a:r>
              <a:rPr lang="en-US" sz="1600" dirty="0">
                <a:latin typeface="+mn-lt"/>
                <a:cs typeface="Times New Roman" panose="02020603050405020304" pitchFamily="18" charset="0"/>
              </a:rPr>
              <a:t>Encouraging a child to express their feelings such as anxiety, fear, and anger </a:t>
            </a:r>
          </a:p>
          <a:p>
            <a:r>
              <a:rPr lang="en-US" sz="1600" b="1" i="1" dirty="0">
                <a:latin typeface="+mn-lt"/>
                <a:cs typeface="Times New Roman" panose="02020603050405020304" pitchFamily="18" charset="0"/>
              </a:rPr>
              <a:t>Praising effortful control : </a:t>
            </a:r>
            <a:r>
              <a:rPr lang="en-US" sz="1600" dirty="0">
                <a:latin typeface="+mn-lt"/>
                <a:cs typeface="Times New Roman" panose="02020603050405020304" pitchFamily="18" charset="0"/>
              </a:rPr>
              <a:t>Rewarding or praising a child when they practice effortful control such as attention shifting, playing quietly by themselves for a long time, or inhibiting themselves from touching an unwanted item. </a:t>
            </a:r>
          </a:p>
          <a:p>
            <a:r>
              <a:rPr lang="en-US" sz="1600" b="1" i="1" dirty="0">
                <a:latin typeface="+mn-lt"/>
                <a:cs typeface="Times New Roman" panose="02020603050405020304" pitchFamily="18" charset="0"/>
              </a:rPr>
              <a:t>Punishing low effortful control: </a:t>
            </a:r>
            <a:r>
              <a:rPr lang="en-US" sz="1600" dirty="0">
                <a:latin typeface="+mn-lt"/>
                <a:cs typeface="Times New Roman" panose="02020603050405020304" pitchFamily="18" charset="0"/>
              </a:rPr>
              <a:t>Punishing a child when he/she does not switch an activity when requested or do not stay on an activity for a while (e.g., &gt; 5 minutes). </a:t>
            </a:r>
          </a:p>
          <a:p>
            <a:endParaRPr lang="en-US" sz="1600" dirty="0">
              <a:latin typeface="+mn-lt"/>
            </a:endParaRPr>
          </a:p>
          <a:p>
            <a:endParaRPr lang="en-US" sz="1600" dirty="0">
              <a:latin typeface="+mn-lt"/>
            </a:endParaRPr>
          </a:p>
        </p:txBody>
      </p:sp>
    </p:spTree>
    <p:extLst>
      <p:ext uri="{BB962C8B-B14F-4D97-AF65-F5344CB8AC3E}">
        <p14:creationId xmlns:p14="http://schemas.microsoft.com/office/powerpoint/2010/main" val="486680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9" y="914399"/>
            <a:ext cx="7946265" cy="1815882"/>
          </a:xfrm>
          <a:prstGeom prst="rect">
            <a:avLst/>
          </a:prstGeom>
          <a:noFill/>
        </p:spPr>
        <p:txBody>
          <a:bodyPr wrap="square" rtlCol="0">
            <a:spAutoFit/>
          </a:bodyPr>
          <a:lstStyle/>
          <a:p>
            <a:pPr algn="ctr"/>
            <a:r>
              <a:rPr lang="en-US" sz="2800" dirty="0" smtClean="0"/>
              <a:t>3. </a:t>
            </a:r>
            <a:r>
              <a:rPr lang="en-US" sz="2800" dirty="0" err="1" smtClean="0"/>
              <a:t>Acar</a:t>
            </a:r>
            <a:r>
              <a:rPr lang="en-US" sz="2800" dirty="0" smtClean="0"/>
              <a:t>, </a:t>
            </a:r>
            <a:r>
              <a:rPr lang="en-US" sz="2800" i="1" dirty="0" smtClean="0"/>
              <a:t>et al.</a:t>
            </a:r>
          </a:p>
          <a:p>
            <a:pPr algn="ctr"/>
            <a:endParaRPr lang="en-US" sz="2800" i="1" dirty="0" smtClean="0"/>
          </a:p>
          <a:p>
            <a:pPr algn="ctr"/>
            <a:r>
              <a:rPr lang="en-US" sz="2800" dirty="0" smtClean="0"/>
              <a:t>Cross-Cultural Differences in Parents’ Reactions to Temperament Displays</a:t>
            </a:r>
            <a:endParaRPr lang="en-US" sz="2800" dirty="0"/>
          </a:p>
        </p:txBody>
      </p:sp>
      <p:sp>
        <p:nvSpPr>
          <p:cNvPr id="3" name="TextBox 2"/>
          <p:cNvSpPr txBox="1"/>
          <p:nvPr/>
        </p:nvSpPr>
        <p:spPr>
          <a:xfrm>
            <a:off x="547350" y="2936383"/>
            <a:ext cx="821672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PRTD</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4" name="Text Placeholder 2"/>
          <p:cNvSpPr>
            <a:spLocks noGrp="1"/>
          </p:cNvSpPr>
          <p:nvPr/>
        </p:nvSpPr>
        <p:spPr>
          <a:xfrm>
            <a:off x="850001" y="3286770"/>
            <a:ext cx="7914070" cy="281781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228600" algn="l" rtl="0">
              <a:lnSpc>
                <a:spcPct val="100000"/>
              </a:lnSpc>
              <a:spcBef>
                <a:spcPts val="1000"/>
              </a:spcBef>
              <a:spcAft>
                <a:spcPts val="0"/>
              </a:spcAft>
              <a:buClr>
                <a:schemeClr val="accent1"/>
              </a:buClr>
              <a:buSzPct val="100000"/>
              <a:buFont typeface="Noto Sans Symbols"/>
              <a:buChar char="•"/>
              <a:defRPr sz="1800" b="0" i="0" u="none" strike="noStrike" cap="none">
                <a:solidFill>
                  <a:srgbClr val="3F3F3F"/>
                </a:solidFill>
                <a:latin typeface="Questrial"/>
                <a:ea typeface="Questrial"/>
                <a:cs typeface="Questrial"/>
                <a:sym typeface="Questrial"/>
              </a:defRPr>
            </a:lvl1pPr>
            <a:lvl2pPr marL="742950" marR="0" lvl="1" indent="-184150" algn="l" rtl="0">
              <a:lnSpc>
                <a:spcPct val="100000"/>
              </a:lnSpc>
              <a:spcBef>
                <a:spcPts val="1000"/>
              </a:spcBef>
              <a:spcAft>
                <a:spcPts val="0"/>
              </a:spcAft>
              <a:buClr>
                <a:schemeClr val="accent1"/>
              </a:buClr>
              <a:buSzPct val="100000"/>
              <a:buFont typeface="Noto Sans Symbols"/>
              <a:buChar char="•"/>
              <a:defRPr sz="1600" b="0" i="0" u="none" strike="noStrike" cap="none">
                <a:solidFill>
                  <a:srgbClr val="3F3F3F"/>
                </a:solidFill>
                <a:latin typeface="Questrial"/>
                <a:ea typeface="Questrial"/>
                <a:cs typeface="Questrial"/>
                <a:sym typeface="Questrial"/>
              </a:defRPr>
            </a:lvl2pPr>
            <a:lvl3pPr marL="1143000" marR="0" lvl="2" indent="-139700" algn="l" rtl="0">
              <a:lnSpc>
                <a:spcPct val="100000"/>
              </a:lnSpc>
              <a:spcBef>
                <a:spcPts val="1000"/>
              </a:spcBef>
              <a:spcAft>
                <a:spcPts val="0"/>
              </a:spcAft>
              <a:buClr>
                <a:schemeClr val="accent1"/>
              </a:buClr>
              <a:buSzPct val="100000"/>
              <a:buFont typeface="Noto Sans Symbols"/>
              <a:buChar char="•"/>
              <a:defRPr sz="1400" b="0" i="0" u="none" strike="noStrike" cap="none">
                <a:solidFill>
                  <a:srgbClr val="3F3F3F"/>
                </a:solidFill>
                <a:latin typeface="Questrial"/>
                <a:ea typeface="Questrial"/>
                <a:cs typeface="Questrial"/>
                <a:sym typeface="Questrial"/>
              </a:defRPr>
            </a:lvl3pPr>
            <a:lvl4pPr marL="1600200" marR="0" lvl="3"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4pPr>
            <a:lvl5pPr marL="2057400" marR="0" lvl="4"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5pPr>
            <a:lvl6pPr marL="2514600" marR="0" lvl="5"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6pPr>
            <a:lvl7pPr marL="2971800" marR="0" lvl="6"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7pPr>
            <a:lvl8pPr marL="3429000" marR="0" lvl="7"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8pPr>
            <a:lvl9pPr marL="3886200" marR="0" lvl="8" indent="-152400" algn="l" rtl="0">
              <a:lnSpc>
                <a:spcPct val="100000"/>
              </a:lnSpc>
              <a:spcBef>
                <a:spcPts val="1000"/>
              </a:spcBef>
              <a:spcAft>
                <a:spcPts val="0"/>
              </a:spcAft>
              <a:buClr>
                <a:schemeClr val="accent1"/>
              </a:buClr>
              <a:buSzPct val="100000"/>
              <a:buFont typeface="Noto Sans Symbols"/>
              <a:buChar char="•"/>
              <a:defRPr sz="1200" b="0" i="0" u="none" strike="noStrike" cap="none">
                <a:solidFill>
                  <a:srgbClr val="3F3F3F"/>
                </a:solidFill>
                <a:latin typeface="Questrial"/>
                <a:ea typeface="Questrial"/>
                <a:cs typeface="Questrial"/>
                <a:sym typeface="Questrial"/>
              </a:defRPr>
            </a:lvl9pPr>
          </a:lstStyle>
          <a:p>
            <a:r>
              <a:rPr lang="en-US" sz="2000" dirty="0" smtClean="0">
                <a:latin typeface="+mn-lt"/>
                <a:cs typeface="Times New Roman" panose="02020603050405020304" pitchFamily="18" charset="0"/>
              </a:rPr>
              <a:t>Item meaning?</a:t>
            </a:r>
          </a:p>
          <a:p>
            <a:r>
              <a:rPr lang="en-US" sz="2000" dirty="0" smtClean="0">
                <a:latin typeface="+mn-lt"/>
                <a:cs typeface="Times New Roman" panose="02020603050405020304" pitchFamily="18" charset="0"/>
              </a:rPr>
              <a:t>Same coherence?</a:t>
            </a:r>
          </a:p>
          <a:p>
            <a:r>
              <a:rPr lang="en-US" sz="2000" dirty="0" smtClean="0">
                <a:latin typeface="+mn-lt"/>
                <a:cs typeface="Times New Roman" panose="02020603050405020304" pitchFamily="18" charset="0"/>
              </a:rPr>
              <a:t>Metric equivalence?</a:t>
            </a:r>
          </a:p>
          <a:p>
            <a:r>
              <a:rPr lang="en-US" sz="2000" dirty="0" smtClean="0">
                <a:latin typeface="+mn-lt"/>
                <a:cs typeface="Times New Roman" panose="02020603050405020304" pitchFamily="18" charset="0"/>
              </a:rPr>
              <a:t>New issue: do parents do what they say? Remember the PARI!</a:t>
            </a:r>
          </a:p>
          <a:p>
            <a:r>
              <a:rPr lang="en-US" sz="2000" dirty="0" smtClean="0">
                <a:latin typeface="+mn-lt"/>
                <a:cs typeface="Times New Roman" panose="02020603050405020304" pitchFamily="18" charset="0"/>
              </a:rPr>
              <a:t>Correlation with temperament ratings</a:t>
            </a:r>
          </a:p>
          <a:p>
            <a:pPr lvl="1"/>
            <a:r>
              <a:rPr lang="en-US" dirty="0" smtClean="0">
                <a:latin typeface="+mn-lt"/>
                <a:cs typeface="Times New Roman" panose="02020603050405020304" pitchFamily="18" charset="0"/>
              </a:rPr>
              <a:t>Replication within cultures</a:t>
            </a:r>
            <a:endParaRPr lang="en-US" dirty="0">
              <a:latin typeface="+mn-lt"/>
              <a:cs typeface="Times New Roman" panose="02020603050405020304" pitchFamily="18" charset="0"/>
            </a:endParaRPr>
          </a:p>
          <a:p>
            <a:endParaRPr lang="en-US" sz="2000" dirty="0">
              <a:latin typeface="+mn-lt"/>
            </a:endParaRPr>
          </a:p>
          <a:p>
            <a:endParaRPr lang="en-US" sz="2000" dirty="0">
              <a:latin typeface="+mn-lt"/>
            </a:endParaRPr>
          </a:p>
        </p:txBody>
      </p:sp>
    </p:spTree>
    <p:extLst>
      <p:ext uri="{BB962C8B-B14F-4D97-AF65-F5344CB8AC3E}">
        <p14:creationId xmlns:p14="http://schemas.microsoft.com/office/powerpoint/2010/main" val="31864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855" y="682580"/>
            <a:ext cx="7997780" cy="5755422"/>
          </a:xfrm>
          <a:prstGeom prst="rect">
            <a:avLst/>
          </a:prstGeom>
          <a:noFill/>
        </p:spPr>
        <p:txBody>
          <a:bodyPr wrap="square" rtlCol="0">
            <a:spAutoFit/>
          </a:bodyPr>
          <a:lstStyle/>
          <a:p>
            <a:pPr algn="ctr"/>
            <a:r>
              <a:rPr lang="en-US" sz="3200" dirty="0" smtClean="0"/>
              <a:t>Conclusions</a:t>
            </a:r>
          </a:p>
          <a:p>
            <a:pPr marL="457200" indent="-457200">
              <a:buAutoNum type="arabicPeriod"/>
            </a:pPr>
            <a:endParaRPr lang="en-US" sz="2400" dirty="0" smtClean="0"/>
          </a:p>
          <a:p>
            <a:pPr marL="457200" indent="-457200">
              <a:buAutoNum type="arabicPeriod"/>
            </a:pPr>
            <a:r>
              <a:rPr lang="en-US" sz="2400" dirty="0" smtClean="0"/>
              <a:t>Cross-cultural research multiplies the complexity.</a:t>
            </a:r>
          </a:p>
          <a:p>
            <a:pPr marL="457200" indent="-457200">
              <a:buAutoNum type="arabicPeriod"/>
            </a:pPr>
            <a:endParaRPr lang="en-US" sz="2400" dirty="0"/>
          </a:p>
          <a:p>
            <a:pPr marL="457200" indent="-457200">
              <a:buAutoNum type="arabicPeriod"/>
            </a:pPr>
            <a:r>
              <a:rPr lang="en-US" sz="2400" dirty="0" smtClean="0"/>
              <a:t>Establishing mean differences is extremely difficult.</a:t>
            </a:r>
          </a:p>
          <a:p>
            <a:pPr marL="457200" indent="-457200">
              <a:buAutoNum type="arabicPeriod"/>
            </a:pPr>
            <a:endParaRPr lang="en-US" sz="2400" dirty="0" smtClean="0"/>
          </a:p>
          <a:p>
            <a:pPr marL="457200" indent="-457200">
              <a:buAutoNum type="arabicPeriod"/>
            </a:pPr>
            <a:r>
              <a:rPr lang="en-US" sz="2400" dirty="0" smtClean="0"/>
              <a:t>Replication (or not) of correlations is the only way to find out if the correlations we find truly result from the constructs we have identified, or from other complexes in the developmental niche</a:t>
            </a:r>
            <a:r>
              <a:rPr lang="en-US" sz="2400" dirty="0" smtClean="0"/>
              <a:t>.</a:t>
            </a:r>
          </a:p>
          <a:p>
            <a:pPr marL="457200" indent="-457200">
              <a:buAutoNum type="arabicPeriod"/>
            </a:pPr>
            <a:endParaRPr lang="en-US" sz="2400" dirty="0"/>
          </a:p>
          <a:p>
            <a:pPr marL="457200" indent="-457200">
              <a:buAutoNum type="arabicPeriod"/>
            </a:pPr>
            <a:r>
              <a:rPr lang="en-US" sz="2400" dirty="0" smtClean="0"/>
              <a:t>Projects such as this are a necessary step in building a scientific understanding the development and the consequences of temperament.</a:t>
            </a:r>
            <a:endParaRPr lang="en-US" sz="2400" dirty="0"/>
          </a:p>
          <a:p>
            <a:endParaRPr lang="en-US" sz="2400" dirty="0"/>
          </a:p>
        </p:txBody>
      </p:sp>
    </p:spTree>
    <p:extLst>
      <p:ext uri="{BB962C8B-B14F-4D97-AF65-F5344CB8AC3E}">
        <p14:creationId xmlns:p14="http://schemas.microsoft.com/office/powerpoint/2010/main" val="3019143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788" y="2347416"/>
            <a:ext cx="5813947" cy="923330"/>
          </a:xfrm>
          <a:prstGeom prst="rect">
            <a:avLst/>
          </a:prstGeom>
          <a:noFill/>
        </p:spPr>
        <p:txBody>
          <a:bodyPr wrap="square" rtlCol="0">
            <a:spAutoFit/>
          </a:bodyPr>
          <a:lstStyle/>
          <a:p>
            <a:pPr algn="ctr"/>
            <a:r>
              <a:rPr lang="en-US" sz="5400" i="1" dirty="0" smtClean="0">
                <a:solidFill>
                  <a:schemeClr val="accent2">
                    <a:lumMod val="75000"/>
                  </a:schemeClr>
                </a:solidFill>
                <a:effectLst>
                  <a:outerShdw blurRad="38100" dist="38100" dir="2700000" algn="tl">
                    <a:srgbClr val="000000">
                      <a:alpha val="43137"/>
                    </a:srgbClr>
                  </a:outerShdw>
                </a:effectLst>
              </a:rPr>
              <a:t>Congratulations!</a:t>
            </a:r>
            <a:endParaRPr lang="en-US" sz="5400" i="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62239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28" r="10933"/>
          <a:stretch/>
        </p:blipFill>
        <p:spPr>
          <a:xfrm>
            <a:off x="0" y="0"/>
            <a:ext cx="9202994" cy="6916225"/>
          </a:xfrm>
          <a:prstGeom prst="rect">
            <a:avLst/>
          </a:prstGeom>
        </p:spPr>
      </p:pic>
    </p:spTree>
    <p:extLst>
      <p:ext uri="{BB962C8B-B14F-4D97-AF65-F5344CB8AC3E}">
        <p14:creationId xmlns:p14="http://schemas.microsoft.com/office/powerpoint/2010/main" val="3381529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219200"/>
            <a:ext cx="8534400" cy="5678478"/>
          </a:xfrm>
          <a:prstGeom prst="rect">
            <a:avLst/>
          </a:prstGeom>
          <a:noFill/>
        </p:spPr>
        <p:txBody>
          <a:bodyPr wrap="square" rtlCol="0">
            <a:spAutoFit/>
          </a:bodyPr>
          <a:lstStyle/>
          <a:p>
            <a:pPr marL="457200" indent="-457200">
              <a:spcAft>
                <a:spcPts val="600"/>
              </a:spcAft>
              <a:buAutoNum type="arabicPeriod"/>
            </a:pPr>
            <a:r>
              <a:rPr lang="en-US" sz="2000" dirty="0" smtClean="0"/>
              <a:t>Culture </a:t>
            </a:r>
            <a:r>
              <a:rPr lang="en-US" sz="2000" dirty="0"/>
              <a:t>is shared among members of an interacting community, and it organizes meanings and actions across widely diverse </a:t>
            </a:r>
            <a:r>
              <a:rPr lang="en-US" sz="2000" dirty="0" smtClean="0"/>
              <a:t>domains.</a:t>
            </a:r>
          </a:p>
          <a:p>
            <a:pPr marL="457200" indent="-457200">
              <a:spcAft>
                <a:spcPts val="600"/>
              </a:spcAft>
              <a:buAutoNum type="arabicPeriod"/>
            </a:pPr>
            <a:r>
              <a:rPr lang="en-US" sz="2000" dirty="0" smtClean="0"/>
              <a:t>Culture </a:t>
            </a:r>
            <a:r>
              <a:rPr lang="en-US" sz="2000" dirty="0"/>
              <a:t>exists both externally in the environment and also in the minds of </a:t>
            </a:r>
            <a:r>
              <a:rPr lang="en-US" sz="2000" dirty="0" smtClean="0"/>
              <a:t>individuals. </a:t>
            </a:r>
            <a:r>
              <a:rPr lang="en-US" sz="2000" dirty="0"/>
              <a:t>As with language, there is a constant process of transaction between the mind of the individual participant and the common social environment.</a:t>
            </a:r>
          </a:p>
          <a:p>
            <a:pPr marL="457200" indent="-457200">
              <a:spcAft>
                <a:spcPts val="600"/>
              </a:spcAft>
            </a:pPr>
            <a:r>
              <a:rPr lang="en-US" sz="2000" dirty="0"/>
              <a:t>3.	Culturally based beliefs exist in a variety of forms, from the specifications of law to the implicit, “taken-for-granted” ideas about the nature of the world and the right and natural way to do things.</a:t>
            </a:r>
          </a:p>
          <a:p>
            <a:pPr marL="457200" indent="-457200">
              <a:spcAft>
                <a:spcPts val="600"/>
              </a:spcAft>
            </a:pPr>
            <a:r>
              <a:rPr lang="en-US" sz="2000" b="1" dirty="0"/>
              <a:t>4.	All cultures are unique, but none is completely different from all others. Rather, cultural communities tend to share some characteristics with other communities, due in part to common historical roots, the diffusion of ideas and technologies, and similar challenges and opportunities for living.</a:t>
            </a:r>
          </a:p>
          <a:p>
            <a:pPr marL="457200" indent="-457200">
              <a:spcAft>
                <a:spcPts val="600"/>
              </a:spcAft>
            </a:pPr>
            <a:r>
              <a:rPr lang="en-US" sz="2000" b="1" dirty="0"/>
              <a:t>5.	Understanding any particular cultural group necessarily involves a more complex, multimethod strategy than is typical of behavioral research in which the multidimensionality of culture is not </a:t>
            </a:r>
            <a:r>
              <a:rPr lang="en-US" sz="2000" b="1" dirty="0" smtClean="0"/>
              <a:t>considered.</a:t>
            </a:r>
            <a:endParaRPr lang="en-US" sz="2000" b="1" dirty="0"/>
          </a:p>
          <a:p>
            <a:endParaRPr lang="en-US" sz="2000" dirty="0"/>
          </a:p>
        </p:txBody>
      </p:sp>
      <p:sp>
        <p:nvSpPr>
          <p:cNvPr id="3" name="TextBox 2"/>
          <p:cNvSpPr txBox="1"/>
          <p:nvPr/>
        </p:nvSpPr>
        <p:spPr>
          <a:xfrm>
            <a:off x="2590800" y="381000"/>
            <a:ext cx="3429000" cy="584775"/>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Algerian" panose="04020705040A02060702" pitchFamily="82" charset="0"/>
              </a:rPr>
              <a:t>“Culture”</a:t>
            </a:r>
            <a:endParaRPr lang="en-US" sz="3200"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3609765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534" y="1044474"/>
            <a:ext cx="3491595" cy="3749040"/>
          </a:xfrm>
          <a:prstGeom prst="rect">
            <a:avLst/>
          </a:prstGeom>
          <a:ln w="25400">
            <a:solidFill>
              <a:schemeClr val="accent1">
                <a:lumMod val="50000"/>
              </a:schemeClr>
            </a:solidFill>
          </a:ln>
        </p:spPr>
      </p:pic>
      <p:pic>
        <p:nvPicPr>
          <p:cNvPr id="3" name="Picture 2"/>
          <p:cNvPicPr>
            <a:picLocks noChangeAspect="1"/>
          </p:cNvPicPr>
          <p:nvPr/>
        </p:nvPicPr>
        <p:blipFill rotWithShape="1">
          <a:blip r:embed="rId3"/>
          <a:srcRect l="11825" t="29877" r="9302" b="9294"/>
          <a:stretch/>
        </p:blipFill>
        <p:spPr>
          <a:xfrm>
            <a:off x="4997003" y="1044474"/>
            <a:ext cx="3402615" cy="3752599"/>
          </a:xfrm>
          <a:prstGeom prst="rect">
            <a:avLst/>
          </a:prstGeom>
          <a:noFill/>
          <a:ln w="25400">
            <a:solidFill>
              <a:schemeClr val="accent1">
                <a:lumMod val="50000"/>
              </a:schemeClr>
            </a:solidFill>
          </a:ln>
        </p:spPr>
      </p:pic>
      <p:sp>
        <p:nvSpPr>
          <p:cNvPr id="4" name="TextBox 3"/>
          <p:cNvSpPr txBox="1"/>
          <p:nvPr/>
        </p:nvSpPr>
        <p:spPr>
          <a:xfrm>
            <a:off x="1317612" y="4793514"/>
            <a:ext cx="2264039" cy="523220"/>
          </a:xfrm>
          <a:prstGeom prst="rect">
            <a:avLst/>
          </a:prstGeom>
          <a:noFill/>
        </p:spPr>
        <p:txBody>
          <a:bodyPr wrap="square" rtlCol="0">
            <a:spAutoFit/>
          </a:bodyPr>
          <a:lstStyle/>
          <a:p>
            <a:pPr algn="ctr"/>
            <a:r>
              <a:rPr lang="en-US" sz="2800" dirty="0" smtClean="0"/>
              <a:t>Temperament</a:t>
            </a:r>
            <a:endParaRPr lang="en-US" sz="2800" dirty="0"/>
          </a:p>
        </p:txBody>
      </p:sp>
      <p:sp>
        <p:nvSpPr>
          <p:cNvPr id="5" name="TextBox 4"/>
          <p:cNvSpPr txBox="1"/>
          <p:nvPr/>
        </p:nvSpPr>
        <p:spPr>
          <a:xfrm>
            <a:off x="5835425" y="4797073"/>
            <a:ext cx="1725769" cy="523220"/>
          </a:xfrm>
          <a:prstGeom prst="rect">
            <a:avLst/>
          </a:prstGeom>
          <a:noFill/>
        </p:spPr>
        <p:txBody>
          <a:bodyPr wrap="square" rtlCol="0">
            <a:spAutoFit/>
          </a:bodyPr>
          <a:lstStyle/>
          <a:p>
            <a:pPr algn="ctr"/>
            <a:r>
              <a:rPr lang="en-US" sz="2800" dirty="0" smtClean="0"/>
              <a:t>Culture</a:t>
            </a:r>
            <a:endParaRPr lang="en-US" sz="2800" dirty="0"/>
          </a:p>
        </p:txBody>
      </p:sp>
      <p:sp>
        <p:nvSpPr>
          <p:cNvPr id="6" name="TextBox 5"/>
          <p:cNvSpPr txBox="1"/>
          <p:nvPr/>
        </p:nvSpPr>
        <p:spPr>
          <a:xfrm>
            <a:off x="2794715" y="373487"/>
            <a:ext cx="3876541" cy="584775"/>
          </a:xfrm>
          <a:prstGeom prst="rect">
            <a:avLst/>
          </a:prstGeom>
          <a:noFill/>
        </p:spPr>
        <p:txBody>
          <a:bodyPr wrap="square" rtlCol="0">
            <a:spAutoFit/>
          </a:bodyPr>
          <a:lstStyle/>
          <a:p>
            <a:pPr algn="ctr"/>
            <a:r>
              <a:rPr lang="en-US" sz="3200" dirty="0" smtClean="0"/>
              <a:t>Methodology</a:t>
            </a:r>
            <a:endParaRPr lang="en-US" sz="3200" dirty="0"/>
          </a:p>
        </p:txBody>
      </p:sp>
      <p:sp>
        <p:nvSpPr>
          <p:cNvPr id="7" name="TextBox 6"/>
          <p:cNvSpPr txBox="1"/>
          <p:nvPr/>
        </p:nvSpPr>
        <p:spPr>
          <a:xfrm>
            <a:off x="706534" y="5692462"/>
            <a:ext cx="7693084" cy="954107"/>
          </a:xfrm>
          <a:prstGeom prst="rect">
            <a:avLst/>
          </a:prstGeom>
          <a:noFill/>
        </p:spPr>
        <p:txBody>
          <a:bodyPr wrap="square" rtlCol="0">
            <a:spAutoFit/>
          </a:bodyPr>
          <a:lstStyle/>
          <a:p>
            <a:pPr algn="ctr"/>
            <a:r>
              <a:rPr lang="en-US" sz="2800" dirty="0" smtClean="0"/>
              <a:t>Both topics require multiple methods / triangulation </a:t>
            </a:r>
            <a:r>
              <a:rPr lang="en-US" sz="2800" dirty="0" smtClean="0"/>
              <a:t>and a cross-cultural research team</a:t>
            </a:r>
            <a:endParaRPr lang="en-US" sz="2800" dirty="0"/>
          </a:p>
        </p:txBody>
      </p:sp>
    </p:spTree>
    <p:extLst>
      <p:ext uri="{BB962C8B-B14F-4D97-AF65-F5344CB8AC3E}">
        <p14:creationId xmlns:p14="http://schemas.microsoft.com/office/powerpoint/2010/main" val="24261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9" y="914399"/>
            <a:ext cx="7946265" cy="1815882"/>
          </a:xfrm>
          <a:prstGeom prst="rect">
            <a:avLst/>
          </a:prstGeom>
          <a:noFill/>
        </p:spPr>
        <p:txBody>
          <a:bodyPr wrap="square" rtlCol="0">
            <a:spAutoFit/>
          </a:bodyPr>
          <a:lstStyle/>
          <a:p>
            <a:pPr algn="ctr"/>
            <a:r>
              <a:rPr lang="en-US" sz="2800" dirty="0" smtClean="0"/>
              <a:t>1. Gonzales-Salinas </a:t>
            </a:r>
            <a:r>
              <a:rPr lang="en-US" sz="2800" i="1" dirty="0" smtClean="0"/>
              <a:t>et al.</a:t>
            </a:r>
          </a:p>
          <a:p>
            <a:pPr algn="ctr"/>
            <a:endParaRPr lang="en-US" sz="2800" i="1" dirty="0" smtClean="0"/>
          </a:p>
          <a:p>
            <a:pPr algn="ctr"/>
            <a:r>
              <a:rPr lang="en-US" sz="2800" dirty="0" smtClean="0"/>
              <a:t>Cross-Cultural Differences in Temperament and Behavior Problems</a:t>
            </a:r>
            <a:endParaRPr lang="en-US" sz="2800" dirty="0"/>
          </a:p>
        </p:txBody>
      </p:sp>
      <p:sp>
        <p:nvSpPr>
          <p:cNvPr id="3" name="TextBox 2"/>
          <p:cNvSpPr txBox="1"/>
          <p:nvPr/>
        </p:nvSpPr>
        <p:spPr>
          <a:xfrm>
            <a:off x="547350" y="3953814"/>
            <a:ext cx="821672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Mean differences in three temperament factors, and in behavior problems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417679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7168" y="566382"/>
            <a:ext cx="5227092" cy="584775"/>
          </a:xfrm>
          <a:prstGeom prst="rect">
            <a:avLst/>
          </a:prstGeom>
          <a:noFill/>
        </p:spPr>
        <p:txBody>
          <a:bodyPr wrap="square" rtlCol="0">
            <a:spAutoFit/>
          </a:bodyPr>
          <a:lstStyle/>
          <a:p>
            <a:pPr algn="ctr"/>
            <a:r>
              <a:rPr lang="en-US" sz="3200" dirty="0" smtClean="0"/>
              <a:t>Metric Equivalence</a:t>
            </a:r>
            <a:endParaRPr lang="en-US" sz="3200" dirty="0"/>
          </a:p>
        </p:txBody>
      </p:sp>
      <p:grpSp>
        <p:nvGrpSpPr>
          <p:cNvPr id="86" name="Group 85"/>
          <p:cNvGrpSpPr/>
          <p:nvPr/>
        </p:nvGrpSpPr>
        <p:grpSpPr>
          <a:xfrm>
            <a:off x="1678696" y="5019712"/>
            <a:ext cx="5854847" cy="836018"/>
            <a:chOff x="1678696" y="5019712"/>
            <a:chExt cx="5854847" cy="836018"/>
          </a:xfrm>
        </p:grpSpPr>
        <p:grpSp>
          <p:nvGrpSpPr>
            <p:cNvPr id="75" name="Group 74"/>
            <p:cNvGrpSpPr/>
            <p:nvPr/>
          </p:nvGrpSpPr>
          <p:grpSpPr>
            <a:xfrm>
              <a:off x="1678696" y="5019712"/>
              <a:ext cx="5663800" cy="836018"/>
              <a:chOff x="1678696" y="5019712"/>
              <a:chExt cx="5663800" cy="836018"/>
            </a:xfrm>
          </p:grpSpPr>
          <p:cxnSp>
            <p:nvCxnSpPr>
              <p:cNvPr id="32" name="Straight Connector 31"/>
              <p:cNvCxnSpPr/>
              <p:nvPr/>
            </p:nvCxnSpPr>
            <p:spPr>
              <a:xfrm flipV="1">
                <a:off x="1856096" y="5215524"/>
                <a:ext cx="5486400"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6096" y="5058575"/>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89604" y="5042263"/>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34516" y="5058575"/>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42494" y="5072223"/>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20380" y="5058575"/>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40478" y="5058575"/>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045949" y="5019712"/>
                <a:ext cx="0" cy="3138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678696" y="5486398"/>
                <a:ext cx="327540"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1</a:t>
                </a:r>
                <a:endParaRPr lang="en-US" b="1" dirty="0">
                  <a:solidFill>
                    <a:srgbClr val="FF0000"/>
                  </a:solidFill>
                  <a:latin typeface="Arial Black" panose="020B0A04020102020204" pitchFamily="34" charset="0"/>
                  <a:cs typeface="Aharoni" panose="02010803020104030203" pitchFamily="2" charset="-79"/>
                </a:endParaRPr>
              </a:p>
            </p:txBody>
          </p:sp>
          <p:sp>
            <p:nvSpPr>
              <p:cNvPr id="48" name="TextBox 47"/>
              <p:cNvSpPr txBox="1"/>
              <p:nvPr/>
            </p:nvSpPr>
            <p:spPr>
              <a:xfrm>
                <a:off x="2449784" y="5481229"/>
                <a:ext cx="354845"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2</a:t>
                </a:r>
                <a:endParaRPr lang="en-US" b="1" dirty="0">
                  <a:solidFill>
                    <a:srgbClr val="FF0000"/>
                  </a:solidFill>
                  <a:latin typeface="Arial Black" panose="020B0A04020102020204" pitchFamily="34" charset="0"/>
                  <a:cs typeface="Aharoni" panose="02010803020104030203" pitchFamily="2" charset="-79"/>
                </a:endParaRPr>
              </a:p>
            </p:txBody>
          </p:sp>
          <p:sp>
            <p:nvSpPr>
              <p:cNvPr id="49" name="TextBox 48"/>
              <p:cNvSpPr txBox="1"/>
              <p:nvPr/>
            </p:nvSpPr>
            <p:spPr>
              <a:xfrm>
                <a:off x="3084437" y="5481229"/>
                <a:ext cx="354845"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3</a:t>
                </a:r>
                <a:endParaRPr lang="en-US" b="1" dirty="0">
                  <a:solidFill>
                    <a:srgbClr val="FF0000"/>
                  </a:solidFill>
                  <a:latin typeface="Arial Black" panose="020B0A04020102020204" pitchFamily="34" charset="0"/>
                  <a:cs typeface="Aharoni" panose="02010803020104030203" pitchFamily="2" charset="-79"/>
                </a:endParaRPr>
              </a:p>
            </p:txBody>
          </p:sp>
          <p:sp>
            <p:nvSpPr>
              <p:cNvPr id="50" name="TextBox 49"/>
              <p:cNvSpPr txBox="1"/>
              <p:nvPr/>
            </p:nvSpPr>
            <p:spPr>
              <a:xfrm>
                <a:off x="3712182" y="5481229"/>
                <a:ext cx="354845"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4</a:t>
                </a:r>
                <a:endParaRPr lang="en-US" b="1" dirty="0">
                  <a:solidFill>
                    <a:srgbClr val="FF0000"/>
                  </a:solidFill>
                  <a:latin typeface="Arial Black" panose="020B0A04020102020204" pitchFamily="34" charset="0"/>
                  <a:cs typeface="Aharoni" panose="02010803020104030203" pitchFamily="2" charset="-79"/>
                </a:endParaRPr>
              </a:p>
            </p:txBody>
          </p:sp>
          <p:sp>
            <p:nvSpPr>
              <p:cNvPr id="51" name="TextBox 50"/>
              <p:cNvSpPr txBox="1"/>
              <p:nvPr/>
            </p:nvSpPr>
            <p:spPr>
              <a:xfrm>
                <a:off x="4763056" y="5462841"/>
                <a:ext cx="354845"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5</a:t>
                </a:r>
                <a:endParaRPr lang="en-US" b="1" dirty="0">
                  <a:solidFill>
                    <a:srgbClr val="FF0000"/>
                  </a:solidFill>
                  <a:latin typeface="Arial Black" panose="020B0A04020102020204" pitchFamily="34" charset="0"/>
                  <a:cs typeface="Aharoni" panose="02010803020104030203" pitchFamily="2" charset="-79"/>
                </a:endParaRPr>
              </a:p>
            </p:txBody>
          </p:sp>
          <p:sp>
            <p:nvSpPr>
              <p:cNvPr id="52" name="TextBox 51"/>
              <p:cNvSpPr txBox="1"/>
              <p:nvPr/>
            </p:nvSpPr>
            <p:spPr>
              <a:xfrm>
                <a:off x="5882179" y="5459753"/>
                <a:ext cx="354845" cy="369332"/>
              </a:xfrm>
              <a:prstGeom prst="rect">
                <a:avLst/>
              </a:prstGeom>
              <a:noFill/>
            </p:spPr>
            <p:txBody>
              <a:bodyPr wrap="square" rtlCol="0">
                <a:spAutoFit/>
              </a:bodyPr>
              <a:lstStyle/>
              <a:p>
                <a:r>
                  <a:rPr lang="en-US" b="1" dirty="0" smtClean="0">
                    <a:solidFill>
                      <a:srgbClr val="FF0000"/>
                    </a:solidFill>
                    <a:latin typeface="Arial Black" panose="020B0A04020102020204" pitchFamily="34" charset="0"/>
                    <a:cs typeface="Aharoni" panose="02010803020104030203" pitchFamily="2" charset="-79"/>
                  </a:rPr>
                  <a:t>6</a:t>
                </a:r>
                <a:endParaRPr lang="en-US" b="1" dirty="0">
                  <a:solidFill>
                    <a:srgbClr val="FF0000"/>
                  </a:solidFill>
                  <a:latin typeface="Arial Black" panose="020B0A04020102020204" pitchFamily="34" charset="0"/>
                  <a:cs typeface="Aharoni" panose="02010803020104030203" pitchFamily="2" charset="-79"/>
                </a:endParaRPr>
              </a:p>
            </p:txBody>
          </p:sp>
        </p:grpSp>
        <p:sp>
          <p:nvSpPr>
            <p:cNvPr id="53" name="TextBox 52"/>
            <p:cNvSpPr txBox="1"/>
            <p:nvPr/>
          </p:nvSpPr>
          <p:spPr>
            <a:xfrm>
              <a:off x="7178698" y="5481229"/>
              <a:ext cx="354845" cy="369332"/>
            </a:xfrm>
            <a:prstGeom prst="rect">
              <a:avLst/>
            </a:prstGeom>
            <a:noFill/>
          </p:spPr>
          <p:txBody>
            <a:bodyPr wrap="square" rtlCol="0">
              <a:spAutoFit/>
            </a:bodyPr>
            <a:lstStyle/>
            <a:p>
              <a:r>
                <a:rPr lang="en-US" b="1" dirty="0">
                  <a:solidFill>
                    <a:srgbClr val="FF0000"/>
                  </a:solidFill>
                  <a:latin typeface="Arial Black" panose="020B0A04020102020204" pitchFamily="34" charset="0"/>
                  <a:cs typeface="Aharoni" panose="02010803020104030203" pitchFamily="2" charset="-79"/>
                </a:rPr>
                <a:t>7</a:t>
              </a:r>
            </a:p>
          </p:txBody>
        </p:sp>
      </p:grpSp>
      <p:sp>
        <p:nvSpPr>
          <p:cNvPr id="54" name="TextBox 53"/>
          <p:cNvSpPr txBox="1"/>
          <p:nvPr/>
        </p:nvSpPr>
        <p:spPr>
          <a:xfrm>
            <a:off x="7591504" y="1199033"/>
            <a:ext cx="1446665" cy="2308324"/>
          </a:xfrm>
          <a:prstGeom prst="rect">
            <a:avLst/>
          </a:prstGeom>
          <a:noFill/>
          <a:ln>
            <a:solidFill>
              <a:srgbClr val="00B0F0"/>
            </a:solidFill>
          </a:ln>
        </p:spPr>
        <p:txBody>
          <a:bodyPr wrap="square" rtlCol="0">
            <a:spAutoFit/>
          </a:bodyPr>
          <a:lstStyle/>
          <a:p>
            <a:pPr algn="ctr"/>
            <a:r>
              <a:rPr lang="en-US" sz="2400" dirty="0" smtClean="0"/>
              <a:t>Interval Scale</a:t>
            </a:r>
          </a:p>
          <a:p>
            <a:pPr algn="ctr"/>
            <a:endParaRPr lang="en-US" sz="2400" dirty="0" smtClean="0"/>
          </a:p>
          <a:p>
            <a:pPr algn="ctr"/>
            <a:r>
              <a:rPr lang="en-US" sz="2400" dirty="0" smtClean="0"/>
              <a:t>74</a:t>
            </a:r>
            <a:r>
              <a:rPr lang="en-US" sz="2400" baseline="30000" dirty="0" smtClean="0"/>
              <a:t>o</a:t>
            </a:r>
            <a:r>
              <a:rPr lang="en-US" sz="2400" dirty="0" smtClean="0"/>
              <a:t> to 83</a:t>
            </a:r>
            <a:r>
              <a:rPr lang="en-US" sz="2400" baseline="30000" dirty="0" smtClean="0"/>
              <a:t>o</a:t>
            </a:r>
          </a:p>
          <a:p>
            <a:pPr algn="ctr"/>
            <a:r>
              <a:rPr lang="en-US" sz="2400" dirty="0" smtClean="0"/>
              <a:t>=</a:t>
            </a:r>
            <a:endParaRPr lang="en-US" sz="2400" dirty="0"/>
          </a:p>
          <a:p>
            <a:pPr algn="ctr"/>
            <a:r>
              <a:rPr lang="en-US" sz="2400" dirty="0" smtClean="0"/>
              <a:t>25</a:t>
            </a:r>
            <a:r>
              <a:rPr lang="en-US" sz="2400" baseline="30000" dirty="0" smtClean="0"/>
              <a:t>o </a:t>
            </a:r>
            <a:r>
              <a:rPr lang="en-US" sz="2400" dirty="0" smtClean="0"/>
              <a:t>to 34</a:t>
            </a:r>
            <a:r>
              <a:rPr lang="en-US" sz="2400" baseline="30000" dirty="0" smtClean="0"/>
              <a:t>o</a:t>
            </a:r>
            <a:endParaRPr lang="en-US" sz="2400" baseline="30000" dirty="0"/>
          </a:p>
        </p:txBody>
      </p:sp>
      <p:grpSp>
        <p:nvGrpSpPr>
          <p:cNvPr id="76" name="Group 75"/>
          <p:cNvGrpSpPr/>
          <p:nvPr/>
        </p:nvGrpSpPr>
        <p:grpSpPr>
          <a:xfrm>
            <a:off x="1678696" y="2666671"/>
            <a:ext cx="5854846" cy="752093"/>
            <a:chOff x="1678696" y="2666671"/>
            <a:chExt cx="5854846" cy="752093"/>
          </a:xfrm>
        </p:grpSpPr>
        <p:sp>
          <p:nvSpPr>
            <p:cNvPr id="64" name="TextBox 63"/>
            <p:cNvSpPr txBox="1"/>
            <p:nvPr/>
          </p:nvSpPr>
          <p:spPr>
            <a:xfrm>
              <a:off x="1678696" y="2672883"/>
              <a:ext cx="327540"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1</a:t>
              </a:r>
              <a:endParaRPr lang="en-US" b="1" dirty="0">
                <a:latin typeface="Arial Black" panose="020B0A04020102020204" pitchFamily="34" charset="0"/>
                <a:cs typeface="Aharoni" panose="02010803020104030203" pitchFamily="2" charset="-79"/>
              </a:endParaRPr>
            </a:p>
          </p:txBody>
        </p:sp>
        <p:grpSp>
          <p:nvGrpSpPr>
            <p:cNvPr id="73" name="Group 72"/>
            <p:cNvGrpSpPr/>
            <p:nvPr/>
          </p:nvGrpSpPr>
          <p:grpSpPr>
            <a:xfrm>
              <a:off x="1856096" y="2666671"/>
              <a:ext cx="5677446" cy="752093"/>
              <a:chOff x="1856096" y="2666671"/>
              <a:chExt cx="5677446" cy="752093"/>
            </a:xfrm>
          </p:grpSpPr>
          <p:cxnSp>
            <p:nvCxnSpPr>
              <p:cNvPr id="5" name="Straight Connector 4"/>
              <p:cNvCxnSpPr/>
              <p:nvPr/>
            </p:nvCxnSpPr>
            <p:spPr>
              <a:xfrm flipV="1">
                <a:off x="1856096" y="3248167"/>
                <a:ext cx="5486400" cy="13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56096" y="3091218"/>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99292" y="3091218"/>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98540" y="3091218"/>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42494" y="3104866"/>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84140" y="3091218"/>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00045" y="3098042"/>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8092" y="3091218"/>
                <a:ext cx="0" cy="3138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599909" y="2666671"/>
                <a:ext cx="354845"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2</a:t>
                </a:r>
                <a:endParaRPr lang="en-US" b="1" dirty="0">
                  <a:latin typeface="Arial Black" panose="020B0A04020102020204" pitchFamily="34" charset="0"/>
                  <a:cs typeface="Aharoni" panose="02010803020104030203" pitchFamily="2" charset="-79"/>
                </a:endParaRPr>
              </a:p>
            </p:txBody>
          </p:sp>
          <p:sp>
            <p:nvSpPr>
              <p:cNvPr id="66" name="TextBox 65"/>
              <p:cNvSpPr txBox="1"/>
              <p:nvPr/>
            </p:nvSpPr>
            <p:spPr>
              <a:xfrm>
                <a:off x="3514311" y="2685339"/>
                <a:ext cx="354845"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3</a:t>
                </a:r>
                <a:endParaRPr lang="en-US" b="1" dirty="0">
                  <a:latin typeface="Arial Black" panose="020B0A04020102020204" pitchFamily="34" charset="0"/>
                  <a:cs typeface="Aharoni" panose="02010803020104030203" pitchFamily="2" charset="-79"/>
                </a:endParaRPr>
              </a:p>
            </p:txBody>
          </p:sp>
          <p:sp>
            <p:nvSpPr>
              <p:cNvPr id="67" name="TextBox 66"/>
              <p:cNvSpPr txBox="1"/>
              <p:nvPr/>
            </p:nvSpPr>
            <p:spPr>
              <a:xfrm>
                <a:off x="4421869" y="2679981"/>
                <a:ext cx="354845"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4</a:t>
                </a:r>
                <a:endParaRPr lang="en-US" b="1" dirty="0">
                  <a:latin typeface="Arial Black" panose="020B0A04020102020204" pitchFamily="34" charset="0"/>
                  <a:cs typeface="Aharoni" panose="02010803020104030203" pitchFamily="2" charset="-79"/>
                </a:endParaRPr>
              </a:p>
            </p:txBody>
          </p:sp>
          <p:sp>
            <p:nvSpPr>
              <p:cNvPr id="68" name="TextBox 67"/>
              <p:cNvSpPr txBox="1"/>
              <p:nvPr/>
            </p:nvSpPr>
            <p:spPr>
              <a:xfrm>
                <a:off x="5329441" y="2679981"/>
                <a:ext cx="354845"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5</a:t>
                </a:r>
                <a:endParaRPr lang="en-US" b="1" dirty="0">
                  <a:latin typeface="Arial Black" panose="020B0A04020102020204" pitchFamily="34" charset="0"/>
                  <a:cs typeface="Aharoni" panose="02010803020104030203" pitchFamily="2" charset="-79"/>
                </a:endParaRPr>
              </a:p>
            </p:txBody>
          </p:sp>
          <p:sp>
            <p:nvSpPr>
              <p:cNvPr id="69" name="TextBox 68"/>
              <p:cNvSpPr txBox="1"/>
              <p:nvPr/>
            </p:nvSpPr>
            <p:spPr>
              <a:xfrm>
                <a:off x="6237013" y="2685001"/>
                <a:ext cx="354845" cy="369332"/>
              </a:xfrm>
              <a:prstGeom prst="rect">
                <a:avLst/>
              </a:prstGeom>
              <a:noFill/>
            </p:spPr>
            <p:txBody>
              <a:bodyPr wrap="square" rtlCol="0">
                <a:spAutoFit/>
              </a:bodyPr>
              <a:lstStyle/>
              <a:p>
                <a:r>
                  <a:rPr lang="en-US" b="1" dirty="0" smtClean="0">
                    <a:latin typeface="Arial Black" panose="020B0A04020102020204" pitchFamily="34" charset="0"/>
                    <a:cs typeface="Aharoni" panose="02010803020104030203" pitchFamily="2" charset="-79"/>
                  </a:rPr>
                  <a:t>6</a:t>
                </a:r>
                <a:endParaRPr lang="en-US" b="1" dirty="0">
                  <a:latin typeface="Arial Black" panose="020B0A04020102020204" pitchFamily="34" charset="0"/>
                  <a:cs typeface="Aharoni" panose="02010803020104030203" pitchFamily="2" charset="-79"/>
                </a:endParaRPr>
              </a:p>
            </p:txBody>
          </p:sp>
          <p:sp>
            <p:nvSpPr>
              <p:cNvPr id="70" name="TextBox 69"/>
              <p:cNvSpPr txBox="1"/>
              <p:nvPr/>
            </p:nvSpPr>
            <p:spPr>
              <a:xfrm>
                <a:off x="7178697" y="2671691"/>
                <a:ext cx="354845" cy="369332"/>
              </a:xfrm>
              <a:prstGeom prst="rect">
                <a:avLst/>
              </a:prstGeom>
              <a:noFill/>
            </p:spPr>
            <p:txBody>
              <a:bodyPr wrap="square" rtlCol="0">
                <a:spAutoFit/>
              </a:bodyPr>
              <a:lstStyle/>
              <a:p>
                <a:r>
                  <a:rPr lang="en-US" b="1" dirty="0">
                    <a:latin typeface="Arial Black" panose="020B0A04020102020204" pitchFamily="34" charset="0"/>
                    <a:cs typeface="Aharoni" panose="02010803020104030203" pitchFamily="2" charset="-79"/>
                  </a:rPr>
                  <a:t>7</a:t>
                </a:r>
              </a:p>
            </p:txBody>
          </p:sp>
        </p:grpSp>
      </p:grpSp>
      <p:sp>
        <p:nvSpPr>
          <p:cNvPr id="72" name="Oval 71"/>
          <p:cNvSpPr/>
          <p:nvPr/>
        </p:nvSpPr>
        <p:spPr>
          <a:xfrm>
            <a:off x="3548409" y="3880124"/>
            <a:ext cx="709688" cy="2279176"/>
          </a:xfrm>
          <a:prstGeom prst="ellipse">
            <a:avLst/>
          </a:pr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1722255" y="3875773"/>
            <a:ext cx="7353486" cy="1064381"/>
            <a:chOff x="1722255" y="3875773"/>
            <a:chExt cx="7353486" cy="1064381"/>
          </a:xfrm>
        </p:grpSpPr>
        <p:cxnSp>
          <p:nvCxnSpPr>
            <p:cNvPr id="22" name="Straight Connector 21"/>
            <p:cNvCxnSpPr/>
            <p:nvPr/>
          </p:nvCxnSpPr>
          <p:spPr>
            <a:xfrm>
              <a:off x="7533543" y="4483291"/>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1722255" y="3875773"/>
              <a:ext cx="7353486" cy="1064381"/>
              <a:chOff x="1722255" y="3875773"/>
              <a:chExt cx="7353486" cy="1064381"/>
            </a:xfrm>
          </p:grpSpPr>
          <p:grpSp>
            <p:nvGrpSpPr>
              <p:cNvPr id="74" name="Group 73"/>
              <p:cNvGrpSpPr/>
              <p:nvPr/>
            </p:nvGrpSpPr>
            <p:grpSpPr>
              <a:xfrm>
                <a:off x="2183639" y="4109157"/>
                <a:ext cx="6892102" cy="830997"/>
                <a:chOff x="2183639" y="4109157"/>
                <a:chExt cx="6892102" cy="830997"/>
              </a:xfrm>
            </p:grpSpPr>
            <p:cxnSp>
              <p:nvCxnSpPr>
                <p:cNvPr id="40" name="Straight Connector 39"/>
                <p:cNvCxnSpPr/>
                <p:nvPr/>
              </p:nvCxnSpPr>
              <p:spPr>
                <a:xfrm>
                  <a:off x="2347415" y="4656324"/>
                  <a:ext cx="5186128" cy="136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47409" y="4524656"/>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749421" y="4483291"/>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875955" y="4483291"/>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784134" y="4524656"/>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322615" y="4483291"/>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05502" y="4483291"/>
                  <a:ext cx="0" cy="3138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183639" y="4148503"/>
                  <a:ext cx="327540"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1</a:t>
                  </a:r>
                  <a:endParaRPr lang="en-US" b="1" dirty="0">
                    <a:solidFill>
                      <a:srgbClr val="00B050"/>
                    </a:solidFill>
                    <a:latin typeface="Arial Black" panose="020B0A04020102020204" pitchFamily="34" charset="0"/>
                    <a:cs typeface="Aharoni" panose="02010803020104030203" pitchFamily="2" charset="-79"/>
                  </a:endParaRPr>
                </a:p>
              </p:txBody>
            </p:sp>
            <p:sp>
              <p:nvSpPr>
                <p:cNvPr id="56" name="TextBox 55"/>
                <p:cNvSpPr txBox="1"/>
                <p:nvPr/>
              </p:nvSpPr>
              <p:spPr>
                <a:xfrm>
                  <a:off x="2606712" y="4137985"/>
                  <a:ext cx="354845"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2</a:t>
                  </a:r>
                  <a:endParaRPr lang="en-US" b="1" dirty="0">
                    <a:solidFill>
                      <a:srgbClr val="00B050"/>
                    </a:solidFill>
                    <a:latin typeface="Arial Black" panose="020B0A04020102020204" pitchFamily="34" charset="0"/>
                    <a:cs typeface="Aharoni" panose="02010803020104030203" pitchFamily="2" charset="-79"/>
                  </a:endParaRPr>
                </a:p>
              </p:txBody>
            </p:sp>
            <p:sp>
              <p:nvSpPr>
                <p:cNvPr id="57" name="TextBox 56"/>
                <p:cNvSpPr txBox="1"/>
                <p:nvPr/>
              </p:nvSpPr>
              <p:spPr>
                <a:xfrm>
                  <a:off x="3712182" y="4155324"/>
                  <a:ext cx="354845"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3</a:t>
                  </a:r>
                  <a:endParaRPr lang="en-US" b="1" dirty="0">
                    <a:solidFill>
                      <a:srgbClr val="00B050"/>
                    </a:solidFill>
                    <a:latin typeface="Arial Black" panose="020B0A04020102020204" pitchFamily="34" charset="0"/>
                    <a:cs typeface="Aharoni" panose="02010803020104030203" pitchFamily="2" charset="-79"/>
                  </a:endParaRPr>
                </a:p>
              </p:txBody>
            </p:sp>
            <p:sp>
              <p:nvSpPr>
                <p:cNvPr id="58" name="TextBox 57"/>
                <p:cNvSpPr txBox="1"/>
                <p:nvPr/>
              </p:nvSpPr>
              <p:spPr>
                <a:xfrm>
                  <a:off x="4571998" y="4153030"/>
                  <a:ext cx="354845"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4</a:t>
                  </a:r>
                  <a:endParaRPr lang="en-US" b="1" dirty="0">
                    <a:solidFill>
                      <a:srgbClr val="00B050"/>
                    </a:solidFill>
                    <a:latin typeface="Arial Black" panose="020B0A04020102020204" pitchFamily="34" charset="0"/>
                    <a:cs typeface="Aharoni" panose="02010803020104030203" pitchFamily="2" charset="-79"/>
                  </a:endParaRPr>
                </a:p>
              </p:txBody>
            </p:sp>
            <p:sp>
              <p:nvSpPr>
                <p:cNvPr id="59" name="TextBox 58"/>
                <p:cNvSpPr txBox="1"/>
                <p:nvPr/>
              </p:nvSpPr>
              <p:spPr>
                <a:xfrm>
                  <a:off x="5145191" y="4151295"/>
                  <a:ext cx="354845"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5</a:t>
                  </a:r>
                  <a:endParaRPr lang="en-US" b="1" dirty="0">
                    <a:solidFill>
                      <a:srgbClr val="00B050"/>
                    </a:solidFill>
                    <a:latin typeface="Arial Black" panose="020B0A04020102020204" pitchFamily="34" charset="0"/>
                    <a:cs typeface="Aharoni" panose="02010803020104030203" pitchFamily="2" charset="-79"/>
                  </a:endParaRPr>
                </a:p>
              </p:txBody>
            </p:sp>
            <p:sp>
              <p:nvSpPr>
                <p:cNvPr id="60" name="TextBox 59"/>
                <p:cNvSpPr txBox="1"/>
                <p:nvPr/>
              </p:nvSpPr>
              <p:spPr>
                <a:xfrm>
                  <a:off x="6428083" y="4155324"/>
                  <a:ext cx="354845" cy="369332"/>
                </a:xfrm>
                <a:prstGeom prst="rect">
                  <a:avLst/>
                </a:prstGeom>
                <a:noFill/>
              </p:spPr>
              <p:txBody>
                <a:bodyPr wrap="square" rtlCol="0">
                  <a:spAutoFit/>
                </a:bodyPr>
                <a:lstStyle/>
                <a:p>
                  <a:r>
                    <a:rPr lang="en-US" b="1" dirty="0" smtClean="0">
                      <a:solidFill>
                        <a:srgbClr val="00B050"/>
                      </a:solidFill>
                      <a:latin typeface="Arial Black" panose="020B0A04020102020204" pitchFamily="34" charset="0"/>
                      <a:cs typeface="Aharoni" panose="02010803020104030203" pitchFamily="2" charset="-79"/>
                    </a:rPr>
                    <a:t>6</a:t>
                  </a:r>
                  <a:endParaRPr lang="en-US" b="1" dirty="0">
                    <a:solidFill>
                      <a:srgbClr val="00B050"/>
                    </a:solidFill>
                    <a:latin typeface="Arial Black" panose="020B0A04020102020204" pitchFamily="34" charset="0"/>
                    <a:cs typeface="Aharoni" panose="02010803020104030203" pitchFamily="2" charset="-79"/>
                  </a:endParaRPr>
                </a:p>
              </p:txBody>
            </p:sp>
            <p:sp>
              <p:nvSpPr>
                <p:cNvPr id="61" name="TextBox 60"/>
                <p:cNvSpPr txBox="1"/>
                <p:nvPr/>
              </p:nvSpPr>
              <p:spPr>
                <a:xfrm>
                  <a:off x="7356124" y="4156517"/>
                  <a:ext cx="354845" cy="369332"/>
                </a:xfrm>
                <a:prstGeom prst="rect">
                  <a:avLst/>
                </a:prstGeom>
                <a:noFill/>
              </p:spPr>
              <p:txBody>
                <a:bodyPr wrap="square" rtlCol="0">
                  <a:spAutoFit/>
                </a:bodyPr>
                <a:lstStyle/>
                <a:p>
                  <a:r>
                    <a:rPr lang="en-US" b="1" dirty="0">
                      <a:solidFill>
                        <a:srgbClr val="00B050"/>
                      </a:solidFill>
                      <a:latin typeface="Arial Black" panose="020B0A04020102020204" pitchFamily="34" charset="0"/>
                      <a:cs typeface="Aharoni" panose="02010803020104030203" pitchFamily="2" charset="-79"/>
                    </a:rPr>
                    <a:t>7</a:t>
                  </a:r>
                </a:p>
              </p:txBody>
            </p:sp>
            <p:sp>
              <p:nvSpPr>
                <p:cNvPr id="71" name="TextBox 70"/>
                <p:cNvSpPr txBox="1"/>
                <p:nvPr/>
              </p:nvSpPr>
              <p:spPr>
                <a:xfrm>
                  <a:off x="7629076" y="4109157"/>
                  <a:ext cx="1446665" cy="830997"/>
                </a:xfrm>
                <a:prstGeom prst="rect">
                  <a:avLst/>
                </a:prstGeom>
                <a:noFill/>
                <a:ln>
                  <a:solidFill>
                    <a:srgbClr val="00B0F0"/>
                  </a:solidFill>
                </a:ln>
              </p:spPr>
              <p:txBody>
                <a:bodyPr wrap="square" rtlCol="0">
                  <a:spAutoFit/>
                </a:bodyPr>
                <a:lstStyle/>
                <a:p>
                  <a:pPr algn="ctr"/>
                  <a:r>
                    <a:rPr lang="en-US" sz="2400" dirty="0" smtClean="0"/>
                    <a:t>Ordinal Scale</a:t>
                  </a:r>
                </a:p>
              </p:txBody>
            </p:sp>
          </p:grpSp>
          <p:sp>
            <p:nvSpPr>
              <p:cNvPr id="77" name="TextBox 76"/>
              <p:cNvSpPr txBox="1"/>
              <p:nvPr/>
            </p:nvSpPr>
            <p:spPr>
              <a:xfrm>
                <a:off x="1722255" y="4012795"/>
                <a:ext cx="1276058" cy="276999"/>
              </a:xfrm>
              <a:prstGeom prst="rect">
                <a:avLst/>
              </a:prstGeom>
              <a:noFill/>
            </p:spPr>
            <p:txBody>
              <a:bodyPr wrap="square" rtlCol="0">
                <a:spAutoFit/>
              </a:bodyPr>
              <a:lstStyle/>
              <a:p>
                <a:r>
                  <a:rPr lang="en-US" sz="1200" b="1" dirty="0" smtClean="0">
                    <a:solidFill>
                      <a:srgbClr val="00B050"/>
                    </a:solidFill>
                  </a:rPr>
                  <a:t>strongly disagree</a:t>
                </a:r>
                <a:endParaRPr lang="en-US" sz="1200" b="1" dirty="0">
                  <a:solidFill>
                    <a:srgbClr val="00B050"/>
                  </a:solidFill>
                </a:endParaRPr>
              </a:p>
            </p:txBody>
          </p:sp>
          <p:sp>
            <p:nvSpPr>
              <p:cNvPr id="78" name="TextBox 77"/>
              <p:cNvSpPr txBox="1"/>
              <p:nvPr/>
            </p:nvSpPr>
            <p:spPr>
              <a:xfrm>
                <a:off x="2486957" y="3875773"/>
                <a:ext cx="1276058" cy="276999"/>
              </a:xfrm>
              <a:prstGeom prst="rect">
                <a:avLst/>
              </a:prstGeom>
              <a:noFill/>
            </p:spPr>
            <p:txBody>
              <a:bodyPr wrap="square" rtlCol="0">
                <a:spAutoFit/>
              </a:bodyPr>
              <a:lstStyle/>
              <a:p>
                <a:r>
                  <a:rPr lang="en-US" sz="1200" b="1" dirty="0" smtClean="0">
                    <a:solidFill>
                      <a:srgbClr val="00B050"/>
                    </a:solidFill>
                  </a:rPr>
                  <a:t>disagree</a:t>
                </a:r>
                <a:endParaRPr lang="en-US" sz="1200" b="1" dirty="0">
                  <a:solidFill>
                    <a:srgbClr val="00B050"/>
                  </a:solidFill>
                </a:endParaRPr>
              </a:p>
            </p:txBody>
          </p:sp>
          <p:sp>
            <p:nvSpPr>
              <p:cNvPr id="79" name="TextBox 78"/>
              <p:cNvSpPr txBox="1"/>
              <p:nvPr/>
            </p:nvSpPr>
            <p:spPr>
              <a:xfrm>
                <a:off x="3278083" y="3881783"/>
                <a:ext cx="1276058" cy="276999"/>
              </a:xfrm>
              <a:prstGeom prst="rect">
                <a:avLst/>
              </a:prstGeom>
              <a:noFill/>
            </p:spPr>
            <p:txBody>
              <a:bodyPr wrap="square" rtlCol="0">
                <a:spAutoFit/>
              </a:bodyPr>
              <a:lstStyle/>
              <a:p>
                <a:pPr algn="ctr"/>
                <a:r>
                  <a:rPr lang="en-US" sz="1200" b="1" dirty="0" smtClean="0">
                    <a:solidFill>
                      <a:srgbClr val="00B050"/>
                    </a:solidFill>
                  </a:rPr>
                  <a:t>disagree at little</a:t>
                </a:r>
                <a:endParaRPr lang="en-US" sz="1200" b="1" dirty="0">
                  <a:solidFill>
                    <a:srgbClr val="00B050"/>
                  </a:solidFill>
                </a:endParaRPr>
              </a:p>
            </p:txBody>
          </p:sp>
          <p:sp>
            <p:nvSpPr>
              <p:cNvPr id="80" name="TextBox 79"/>
              <p:cNvSpPr txBox="1"/>
              <p:nvPr/>
            </p:nvSpPr>
            <p:spPr>
              <a:xfrm>
                <a:off x="7018317" y="3905392"/>
                <a:ext cx="1276058" cy="276999"/>
              </a:xfrm>
              <a:prstGeom prst="rect">
                <a:avLst/>
              </a:prstGeom>
              <a:noFill/>
            </p:spPr>
            <p:txBody>
              <a:bodyPr wrap="square" rtlCol="0">
                <a:spAutoFit/>
              </a:bodyPr>
              <a:lstStyle/>
              <a:p>
                <a:r>
                  <a:rPr lang="en-US" sz="1200" b="1" dirty="0" smtClean="0">
                    <a:solidFill>
                      <a:srgbClr val="00B050"/>
                    </a:solidFill>
                  </a:rPr>
                  <a:t>strongly agree</a:t>
                </a:r>
                <a:endParaRPr lang="en-US" sz="1200" b="1" dirty="0">
                  <a:solidFill>
                    <a:srgbClr val="00B050"/>
                  </a:solidFill>
                </a:endParaRPr>
              </a:p>
            </p:txBody>
          </p:sp>
          <p:sp>
            <p:nvSpPr>
              <p:cNvPr id="81" name="TextBox 80"/>
              <p:cNvSpPr txBox="1"/>
              <p:nvPr/>
            </p:nvSpPr>
            <p:spPr>
              <a:xfrm>
                <a:off x="6292962" y="4022609"/>
                <a:ext cx="821380" cy="276999"/>
              </a:xfrm>
              <a:prstGeom prst="rect">
                <a:avLst/>
              </a:prstGeom>
              <a:noFill/>
            </p:spPr>
            <p:txBody>
              <a:bodyPr wrap="square" rtlCol="0">
                <a:spAutoFit/>
              </a:bodyPr>
              <a:lstStyle/>
              <a:p>
                <a:r>
                  <a:rPr lang="en-US" sz="1200" b="1" dirty="0" smtClean="0">
                    <a:solidFill>
                      <a:srgbClr val="00B050"/>
                    </a:solidFill>
                  </a:rPr>
                  <a:t>agree</a:t>
                </a:r>
                <a:endParaRPr lang="en-US" sz="1200" b="1" dirty="0">
                  <a:solidFill>
                    <a:srgbClr val="00B050"/>
                  </a:solidFill>
                </a:endParaRPr>
              </a:p>
            </p:txBody>
          </p:sp>
          <p:sp>
            <p:nvSpPr>
              <p:cNvPr id="82" name="TextBox 81"/>
              <p:cNvSpPr txBox="1"/>
              <p:nvPr/>
            </p:nvSpPr>
            <p:spPr>
              <a:xfrm>
                <a:off x="4773887" y="3885873"/>
                <a:ext cx="1276058" cy="276999"/>
              </a:xfrm>
              <a:prstGeom prst="rect">
                <a:avLst/>
              </a:prstGeom>
              <a:noFill/>
            </p:spPr>
            <p:txBody>
              <a:bodyPr wrap="square" rtlCol="0">
                <a:spAutoFit/>
              </a:bodyPr>
              <a:lstStyle/>
              <a:p>
                <a:pPr algn="ctr"/>
                <a:r>
                  <a:rPr lang="en-US" sz="1200" b="1" dirty="0" smtClean="0">
                    <a:solidFill>
                      <a:srgbClr val="00B050"/>
                    </a:solidFill>
                  </a:rPr>
                  <a:t>agree at little</a:t>
                </a:r>
                <a:endParaRPr lang="en-US" sz="1200" b="1" dirty="0">
                  <a:solidFill>
                    <a:srgbClr val="00B050"/>
                  </a:solidFill>
                </a:endParaRPr>
              </a:p>
            </p:txBody>
          </p:sp>
          <p:sp>
            <p:nvSpPr>
              <p:cNvPr id="83" name="TextBox 82"/>
              <p:cNvSpPr txBox="1"/>
              <p:nvPr/>
            </p:nvSpPr>
            <p:spPr>
              <a:xfrm>
                <a:off x="4452285" y="4005258"/>
                <a:ext cx="1003053" cy="276999"/>
              </a:xfrm>
              <a:prstGeom prst="rect">
                <a:avLst/>
              </a:prstGeom>
              <a:noFill/>
            </p:spPr>
            <p:txBody>
              <a:bodyPr wrap="square" rtlCol="0">
                <a:spAutoFit/>
              </a:bodyPr>
              <a:lstStyle/>
              <a:p>
                <a:r>
                  <a:rPr lang="en-US" sz="1200" b="1" dirty="0" smtClean="0">
                    <a:solidFill>
                      <a:srgbClr val="00B050"/>
                    </a:solidFill>
                  </a:rPr>
                  <a:t>neutral</a:t>
                </a:r>
                <a:endParaRPr lang="en-US" sz="1200" b="1" dirty="0">
                  <a:solidFill>
                    <a:srgbClr val="00B050"/>
                  </a:solidFill>
                </a:endParaRPr>
              </a:p>
            </p:txBody>
          </p:sp>
        </p:grpSp>
      </p:grpSp>
    </p:spTree>
    <p:extLst>
      <p:ext uri="{BB962C8B-B14F-4D97-AF65-F5344CB8AC3E}">
        <p14:creationId xmlns:p14="http://schemas.microsoft.com/office/powerpoint/2010/main" val="6893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9" y="914399"/>
            <a:ext cx="7946265" cy="1815882"/>
          </a:xfrm>
          <a:prstGeom prst="rect">
            <a:avLst/>
          </a:prstGeom>
          <a:noFill/>
        </p:spPr>
        <p:txBody>
          <a:bodyPr wrap="square" rtlCol="0">
            <a:spAutoFit/>
          </a:bodyPr>
          <a:lstStyle/>
          <a:p>
            <a:pPr algn="ctr"/>
            <a:r>
              <a:rPr lang="en-US" sz="2800" dirty="0" smtClean="0"/>
              <a:t>1. Gonzales-Salinas </a:t>
            </a:r>
            <a:r>
              <a:rPr lang="en-US" sz="2800" i="1" dirty="0" smtClean="0"/>
              <a:t>et al.</a:t>
            </a:r>
          </a:p>
          <a:p>
            <a:pPr algn="ctr"/>
            <a:endParaRPr lang="en-US" sz="2800" i="1" dirty="0" smtClean="0"/>
          </a:p>
          <a:p>
            <a:pPr algn="ctr"/>
            <a:r>
              <a:rPr lang="en-US" sz="2800" dirty="0" smtClean="0"/>
              <a:t>Cross-Cultural Differences in Temperament and Behavior Problems</a:t>
            </a:r>
            <a:endParaRPr lang="en-US" sz="2800" dirty="0"/>
          </a:p>
        </p:txBody>
      </p:sp>
      <p:sp>
        <p:nvSpPr>
          <p:cNvPr id="3" name="TextBox 2"/>
          <p:cNvSpPr txBox="1"/>
          <p:nvPr/>
        </p:nvSpPr>
        <p:spPr>
          <a:xfrm>
            <a:off x="547350" y="3271233"/>
            <a:ext cx="8216721"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Mean differences in three temperament factors, and in behavior problems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Correlation of temperament scores and behavior problems</a:t>
            </a:r>
          </a:p>
          <a:p>
            <a:pPr marL="342900" indent="-342900">
              <a:buFont typeface="Arial" panose="020B0604020202020204" pitchFamily="34" charset="0"/>
              <a:buChar char="•"/>
            </a:pPr>
            <a:endParaRPr lang="en-US" sz="2400" dirty="0" smtClean="0"/>
          </a:p>
          <a:p>
            <a:pPr marL="800100" lvl="1" indent="-342900">
              <a:buFont typeface="Arial" panose="020B0604020202020204" pitchFamily="34" charset="0"/>
              <a:buChar char="•"/>
            </a:pPr>
            <a:r>
              <a:rPr lang="en-US" sz="2400" dirty="0"/>
              <a:t>	</a:t>
            </a:r>
            <a:r>
              <a:rPr lang="en-US" sz="2400" dirty="0" smtClean="0"/>
              <a:t>at level of “culture” (ecological fallacy)</a:t>
            </a:r>
          </a:p>
          <a:p>
            <a:pPr marL="800100" lvl="1" indent="-342900">
              <a:buFont typeface="Arial" panose="020B0604020202020204" pitchFamily="34" charset="0"/>
              <a:buChar char="•"/>
            </a:pPr>
            <a:r>
              <a:rPr lang="en-US" sz="2400" dirty="0"/>
              <a:t>	</a:t>
            </a:r>
            <a:r>
              <a:rPr lang="en-US" sz="2400" dirty="0" smtClean="0"/>
              <a:t>at level of individual (does “culture” moderate)</a:t>
            </a:r>
          </a:p>
          <a:p>
            <a:pPr marL="800100" lvl="1" indent="-342900">
              <a:buFont typeface="Arial" panose="020B0604020202020204" pitchFamily="34" charset="0"/>
              <a:buChar char="•"/>
            </a:pPr>
            <a:r>
              <a:rPr lang="en-US" sz="2400" dirty="0"/>
              <a:t> </a:t>
            </a:r>
            <a:r>
              <a:rPr lang="en-US" sz="2400" dirty="0" smtClean="0"/>
              <a:t> what makes the pattern?</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753960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577" y="425002"/>
            <a:ext cx="7946265" cy="1815882"/>
          </a:xfrm>
          <a:prstGeom prst="rect">
            <a:avLst/>
          </a:prstGeom>
          <a:noFill/>
        </p:spPr>
        <p:txBody>
          <a:bodyPr wrap="square" rtlCol="0">
            <a:spAutoFit/>
          </a:bodyPr>
          <a:lstStyle/>
          <a:p>
            <a:pPr algn="ctr"/>
            <a:r>
              <a:rPr lang="en-US" sz="2800" dirty="0" smtClean="0"/>
              <a:t>2. Huitrón, </a:t>
            </a:r>
            <a:r>
              <a:rPr lang="en-US" sz="2800" dirty="0" err="1" smtClean="0"/>
              <a:t>Benga</a:t>
            </a:r>
            <a:r>
              <a:rPr lang="en-US" sz="2800" dirty="0" smtClean="0"/>
              <a:t>, </a:t>
            </a:r>
            <a:r>
              <a:rPr lang="en-US" sz="2800" i="1" dirty="0" smtClean="0"/>
              <a:t>et al.</a:t>
            </a:r>
          </a:p>
          <a:p>
            <a:pPr algn="ctr"/>
            <a:endParaRPr lang="en-US" sz="2800" i="1" dirty="0" smtClean="0"/>
          </a:p>
          <a:p>
            <a:pPr algn="ctr"/>
            <a:r>
              <a:rPr lang="en-US" sz="2800" dirty="0" smtClean="0"/>
              <a:t>Cross-Cultural Differences in Toddlers’ Daily Activities and Their Relation to Temperament</a:t>
            </a:r>
            <a:endParaRPr lang="en-US" sz="2800" dirty="0"/>
          </a:p>
        </p:txBody>
      </p:sp>
      <p:sp>
        <p:nvSpPr>
          <p:cNvPr id="3" name="TextBox 2"/>
          <p:cNvSpPr txBox="1"/>
          <p:nvPr/>
        </p:nvSpPr>
        <p:spPr>
          <a:xfrm>
            <a:off x="547350" y="2936382"/>
            <a:ext cx="8216721"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Daily Activities Questionnaire</a:t>
            </a:r>
          </a:p>
          <a:p>
            <a:pPr marL="800100" lvl="1" indent="-342900">
              <a:buFont typeface="Arial" panose="020B0604020202020204" pitchFamily="34" charset="0"/>
              <a:buChar char="•"/>
            </a:pPr>
            <a:r>
              <a:rPr lang="en-US" sz="2400" dirty="0" smtClean="0"/>
              <a:t>Meaning of items</a:t>
            </a:r>
          </a:p>
          <a:p>
            <a:pPr marL="1257300" lvl="2" indent="-342900">
              <a:buFont typeface="Arial" panose="020B0604020202020204" pitchFamily="34" charset="0"/>
              <a:buChar char="•"/>
            </a:pPr>
            <a:r>
              <a:rPr lang="en-US" sz="2400" dirty="0" smtClean="0"/>
              <a:t>“Making </a:t>
            </a:r>
            <a:r>
              <a:rPr lang="en-US" sz="2400" dirty="0" err="1" smtClean="0"/>
              <a:t>bathtime</a:t>
            </a:r>
            <a:r>
              <a:rPr lang="en-US" sz="2400" dirty="0" smtClean="0"/>
              <a:t> fun” (Social Intelligence)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531204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5060</TotalTime>
  <Words>763</Words>
  <Application>Microsoft Office PowerPoint</Application>
  <PresentationFormat>On-screen Show (4:3)</PresentationFormat>
  <Paragraphs>146</Paragraphs>
  <Slides>16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Aharoni</vt:lpstr>
      <vt:lpstr>Algerian</vt:lpstr>
      <vt:lpstr>Arial</vt:lpstr>
      <vt:lpstr>Arial Black</vt:lpstr>
      <vt:lpstr>Calibri</vt:lpstr>
      <vt:lpstr>Calibri Light</vt:lpstr>
      <vt:lpstr>Noto Sans Symbols</vt:lpstr>
      <vt:lpstr>Questrial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Charles</dc:creator>
  <cp:lastModifiedBy>Super, Charles</cp:lastModifiedBy>
  <cp:revision>297</cp:revision>
  <cp:lastPrinted>2016-07-06T14:48:28Z</cp:lastPrinted>
  <dcterms:created xsi:type="dcterms:W3CDTF">2016-05-27T16:07:52Z</dcterms:created>
  <dcterms:modified xsi:type="dcterms:W3CDTF">2016-10-22T14:22:49Z</dcterms:modified>
</cp:coreProperties>
</file>