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93" r:id="rId7"/>
    <p:sldId id="269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92" r:id="rId34"/>
    <p:sldId id="288" r:id="rId35"/>
    <p:sldId id="291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26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EC414-BFE0-49B2-AB65-279676DC703D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C6388D8-B55B-411D-9FE1-98D41DB4B345}">
      <dgm:prSet phldrT="[Text]"/>
      <dgm:spPr/>
      <dgm:t>
        <a:bodyPr/>
        <a:lstStyle/>
        <a:p>
          <a:r>
            <a:rPr lang="en-US" dirty="0" smtClean="0"/>
            <a:t>Externalizing</a:t>
          </a:r>
          <a:endParaRPr lang="en-US" dirty="0"/>
        </a:p>
      </dgm:t>
    </dgm:pt>
    <dgm:pt modelId="{768F88D6-2110-4B32-9CC0-8E3A45069807}" type="parTrans" cxnId="{B698D3AF-CEC4-4E33-9CF2-4F61867B65DF}">
      <dgm:prSet/>
      <dgm:spPr/>
      <dgm:t>
        <a:bodyPr/>
        <a:lstStyle/>
        <a:p>
          <a:endParaRPr lang="en-US"/>
        </a:p>
      </dgm:t>
    </dgm:pt>
    <dgm:pt modelId="{1857B4DC-0671-4848-B34E-E6E60F38330F}" type="sibTrans" cxnId="{B698D3AF-CEC4-4E33-9CF2-4F61867B65DF}">
      <dgm:prSet/>
      <dgm:spPr/>
      <dgm:t>
        <a:bodyPr/>
        <a:lstStyle/>
        <a:p>
          <a:endParaRPr lang="en-US"/>
        </a:p>
      </dgm:t>
    </dgm:pt>
    <dgm:pt modelId="{7C922AE9-05DD-48D8-BA74-71A602D97B6B}">
      <dgm:prSet phldrT="[Text]"/>
      <dgm:spPr/>
      <dgm:t>
        <a:bodyPr/>
        <a:lstStyle/>
        <a:p>
          <a:r>
            <a:rPr lang="en-US" dirty="0" smtClean="0"/>
            <a:t>Peer Rejection</a:t>
          </a:r>
          <a:endParaRPr lang="en-US" dirty="0"/>
        </a:p>
      </dgm:t>
    </dgm:pt>
    <dgm:pt modelId="{BD5BC25D-302F-45F5-9410-483C6AF2DE22}" type="parTrans" cxnId="{061BAA39-595F-4E4F-9D7B-D89090622C64}">
      <dgm:prSet/>
      <dgm:spPr/>
      <dgm:t>
        <a:bodyPr/>
        <a:lstStyle/>
        <a:p>
          <a:endParaRPr lang="en-US"/>
        </a:p>
      </dgm:t>
    </dgm:pt>
    <dgm:pt modelId="{6874824A-02F3-4C18-966C-1D607CF4D246}" type="sibTrans" cxnId="{061BAA39-595F-4E4F-9D7B-D89090622C64}">
      <dgm:prSet/>
      <dgm:spPr/>
      <dgm:t>
        <a:bodyPr/>
        <a:lstStyle/>
        <a:p>
          <a:endParaRPr lang="en-US"/>
        </a:p>
      </dgm:t>
    </dgm:pt>
    <dgm:pt modelId="{98D42697-62E9-4D2F-AD87-FF08BE16A3EE}">
      <dgm:prSet phldrT="[Text]"/>
      <dgm:spPr/>
      <dgm:t>
        <a:bodyPr/>
        <a:lstStyle/>
        <a:p>
          <a:r>
            <a:rPr lang="en-US" dirty="0" smtClean="0"/>
            <a:t>Substance Abuse</a:t>
          </a:r>
          <a:endParaRPr lang="en-US" dirty="0"/>
        </a:p>
      </dgm:t>
    </dgm:pt>
    <dgm:pt modelId="{F2111854-2964-4944-9B49-4FE0F0A7087B}" type="parTrans" cxnId="{67BEECDB-0958-4B5B-BE74-2273CFC9F329}">
      <dgm:prSet/>
      <dgm:spPr/>
      <dgm:t>
        <a:bodyPr/>
        <a:lstStyle/>
        <a:p>
          <a:endParaRPr lang="en-US"/>
        </a:p>
      </dgm:t>
    </dgm:pt>
    <dgm:pt modelId="{E366C743-529C-4229-86AF-3A50CA63F024}" type="sibTrans" cxnId="{67BEECDB-0958-4B5B-BE74-2273CFC9F329}">
      <dgm:prSet/>
      <dgm:spPr/>
      <dgm:t>
        <a:bodyPr/>
        <a:lstStyle/>
        <a:p>
          <a:endParaRPr lang="en-US"/>
        </a:p>
      </dgm:t>
    </dgm:pt>
    <dgm:pt modelId="{A053C484-729C-49B0-8DFD-D6B74D8D95C5}">
      <dgm:prSet phldrT="[Text]"/>
      <dgm:spPr/>
      <dgm:t>
        <a:bodyPr/>
        <a:lstStyle/>
        <a:p>
          <a:r>
            <a:rPr lang="en-US" dirty="0" smtClean="0"/>
            <a:t>Internalizing</a:t>
          </a:r>
          <a:endParaRPr lang="en-US" dirty="0"/>
        </a:p>
      </dgm:t>
    </dgm:pt>
    <dgm:pt modelId="{DDAF77D0-6ECE-48AD-BCDF-2DFC7594B7E0}" type="parTrans" cxnId="{013860D5-F665-4B6F-ABB5-1B2016DF41B4}">
      <dgm:prSet/>
      <dgm:spPr/>
      <dgm:t>
        <a:bodyPr/>
        <a:lstStyle/>
        <a:p>
          <a:endParaRPr lang="en-US"/>
        </a:p>
      </dgm:t>
    </dgm:pt>
    <dgm:pt modelId="{CD2B2007-43C1-4C34-B412-F109E8BEA8B0}" type="sibTrans" cxnId="{013860D5-F665-4B6F-ABB5-1B2016DF41B4}">
      <dgm:prSet/>
      <dgm:spPr/>
      <dgm:t>
        <a:bodyPr/>
        <a:lstStyle/>
        <a:p>
          <a:endParaRPr lang="en-US"/>
        </a:p>
      </dgm:t>
    </dgm:pt>
    <dgm:pt modelId="{A88DED20-781A-42FF-B318-B2B7A54EDC53}">
      <dgm:prSet phldrT="[Text]"/>
      <dgm:spPr/>
      <dgm:t>
        <a:bodyPr/>
        <a:lstStyle/>
        <a:p>
          <a:r>
            <a:rPr lang="en-US" dirty="0" smtClean="0"/>
            <a:t>Peer Rejection</a:t>
          </a:r>
          <a:endParaRPr lang="en-US" dirty="0"/>
        </a:p>
      </dgm:t>
    </dgm:pt>
    <dgm:pt modelId="{5A4CAC05-BEAD-4EED-AC3A-6C4F329B70B6}" type="parTrans" cxnId="{AF209E1B-3286-41E2-A09C-8510DB24246A}">
      <dgm:prSet/>
      <dgm:spPr/>
      <dgm:t>
        <a:bodyPr/>
        <a:lstStyle/>
        <a:p>
          <a:endParaRPr lang="en-US"/>
        </a:p>
      </dgm:t>
    </dgm:pt>
    <dgm:pt modelId="{5BBCEA62-CEEA-408C-9EAF-4474DF7EDC16}" type="sibTrans" cxnId="{AF209E1B-3286-41E2-A09C-8510DB24246A}">
      <dgm:prSet/>
      <dgm:spPr/>
      <dgm:t>
        <a:bodyPr/>
        <a:lstStyle/>
        <a:p>
          <a:endParaRPr lang="en-US"/>
        </a:p>
      </dgm:t>
    </dgm:pt>
    <dgm:pt modelId="{7271EE31-F903-45CA-A965-88B4B959B940}">
      <dgm:prSet phldrT="[Text]"/>
      <dgm:spPr/>
      <dgm:t>
        <a:bodyPr/>
        <a:lstStyle/>
        <a:p>
          <a:r>
            <a:rPr lang="en-US" dirty="0" smtClean="0"/>
            <a:t>Sub-optimal Academic Performance</a:t>
          </a:r>
          <a:endParaRPr lang="en-US" dirty="0"/>
        </a:p>
      </dgm:t>
    </dgm:pt>
    <dgm:pt modelId="{548A4BBC-801D-4316-BC12-598D31F035A1}" type="parTrans" cxnId="{5F26F189-8461-4BB5-820A-5C3ADD7B6EB5}">
      <dgm:prSet/>
      <dgm:spPr/>
      <dgm:t>
        <a:bodyPr/>
        <a:lstStyle/>
        <a:p>
          <a:endParaRPr lang="en-US"/>
        </a:p>
      </dgm:t>
    </dgm:pt>
    <dgm:pt modelId="{892F1E32-D373-4EDD-95DB-A0B600619ABA}" type="sibTrans" cxnId="{5F26F189-8461-4BB5-820A-5C3ADD7B6EB5}">
      <dgm:prSet/>
      <dgm:spPr/>
      <dgm:t>
        <a:bodyPr/>
        <a:lstStyle/>
        <a:p>
          <a:endParaRPr lang="en-US"/>
        </a:p>
      </dgm:t>
    </dgm:pt>
    <dgm:pt modelId="{6FE2DB54-A464-49E2-B366-4261E37B9793}">
      <dgm:prSet phldrT="[Text]"/>
      <dgm:spPr/>
      <dgm:t>
        <a:bodyPr/>
        <a:lstStyle/>
        <a:p>
          <a:r>
            <a:rPr lang="en-US" dirty="0" smtClean="0"/>
            <a:t>Increased Risk for Depression</a:t>
          </a:r>
          <a:endParaRPr lang="en-US" dirty="0"/>
        </a:p>
      </dgm:t>
    </dgm:pt>
    <dgm:pt modelId="{BD7763D8-89F4-454D-B996-61B7F62D8A39}" type="parTrans" cxnId="{5F990590-AF53-4DAD-AF4A-B7573B6F55C7}">
      <dgm:prSet/>
      <dgm:spPr/>
      <dgm:t>
        <a:bodyPr/>
        <a:lstStyle/>
        <a:p>
          <a:endParaRPr lang="en-US"/>
        </a:p>
      </dgm:t>
    </dgm:pt>
    <dgm:pt modelId="{A035AE6C-25AF-4803-836A-DBA73AFF397F}" type="sibTrans" cxnId="{5F990590-AF53-4DAD-AF4A-B7573B6F55C7}">
      <dgm:prSet/>
      <dgm:spPr/>
      <dgm:t>
        <a:bodyPr/>
        <a:lstStyle/>
        <a:p>
          <a:endParaRPr lang="en-US"/>
        </a:p>
      </dgm:t>
    </dgm:pt>
    <dgm:pt modelId="{7A7FD577-9DE0-48FF-BA24-20AC2211C7A6}">
      <dgm:prSet phldrT="[Text]"/>
      <dgm:spPr/>
      <dgm:t>
        <a:bodyPr/>
        <a:lstStyle/>
        <a:p>
          <a:r>
            <a:rPr lang="en-US" dirty="0" smtClean="0"/>
            <a:t>Enhanced Susceptibility to Maternal Depression</a:t>
          </a:r>
          <a:endParaRPr lang="en-US" dirty="0"/>
        </a:p>
      </dgm:t>
    </dgm:pt>
    <dgm:pt modelId="{5E36742C-87FF-4B57-A623-12C70A476B86}" type="parTrans" cxnId="{9DDC667A-CF91-4FDE-9A3D-1D83878C1B17}">
      <dgm:prSet/>
      <dgm:spPr/>
      <dgm:t>
        <a:bodyPr/>
        <a:lstStyle/>
        <a:p>
          <a:endParaRPr lang="en-US"/>
        </a:p>
      </dgm:t>
    </dgm:pt>
    <dgm:pt modelId="{75108EBE-9282-4D3A-9D35-54434AE18AA6}" type="sibTrans" cxnId="{9DDC667A-CF91-4FDE-9A3D-1D83878C1B17}">
      <dgm:prSet/>
      <dgm:spPr/>
      <dgm:t>
        <a:bodyPr/>
        <a:lstStyle/>
        <a:p>
          <a:endParaRPr lang="en-US"/>
        </a:p>
      </dgm:t>
    </dgm:pt>
    <dgm:pt modelId="{E55D8E6F-B4BC-4187-B9A2-87B86E069B8A}" type="pres">
      <dgm:prSet presAssocID="{BAFEC414-BFE0-49B2-AB65-279676DC70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53ECA6-D04A-4595-95A5-7BE2030F5D20}" type="pres">
      <dgm:prSet presAssocID="{CC6388D8-B55B-411D-9FE1-98D41DB4B345}" presName="horFlow" presStyleCnt="0"/>
      <dgm:spPr/>
    </dgm:pt>
    <dgm:pt modelId="{BAF81149-5C5B-459F-9B8B-392033703575}" type="pres">
      <dgm:prSet presAssocID="{CC6388D8-B55B-411D-9FE1-98D41DB4B345}" presName="bigChev" presStyleLbl="node1" presStyleIdx="0" presStyleCnt="2"/>
      <dgm:spPr/>
      <dgm:t>
        <a:bodyPr/>
        <a:lstStyle/>
        <a:p>
          <a:endParaRPr lang="en-US"/>
        </a:p>
      </dgm:t>
    </dgm:pt>
    <dgm:pt modelId="{C91522C4-3D2B-4516-BD12-0DFB37F68030}" type="pres">
      <dgm:prSet presAssocID="{BD5BC25D-302F-45F5-9410-483C6AF2DE22}" presName="parTrans" presStyleCnt="0"/>
      <dgm:spPr/>
    </dgm:pt>
    <dgm:pt modelId="{6C12BA7A-9BDC-4B89-9628-B055B61B159F}" type="pres">
      <dgm:prSet presAssocID="{7C922AE9-05DD-48D8-BA74-71A602D97B6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74F25-7E25-4F95-9C8A-2219DFDC4736}" type="pres">
      <dgm:prSet presAssocID="{6874824A-02F3-4C18-966C-1D607CF4D246}" presName="sibTrans" presStyleCnt="0"/>
      <dgm:spPr/>
    </dgm:pt>
    <dgm:pt modelId="{DF6EDDF8-6F64-4D24-8DB6-43321E8F42D5}" type="pres">
      <dgm:prSet presAssocID="{98D42697-62E9-4D2F-AD87-FF08BE16A3E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864B4-8E5C-4262-AEF0-93668D0C54ED}" type="pres">
      <dgm:prSet presAssocID="{E366C743-529C-4229-86AF-3A50CA63F024}" presName="sibTrans" presStyleCnt="0"/>
      <dgm:spPr/>
    </dgm:pt>
    <dgm:pt modelId="{5944069E-62EC-4E2B-ABC2-F18A5275FE76}" type="pres">
      <dgm:prSet presAssocID="{7271EE31-F903-45CA-A965-88B4B959B94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C2859-9E88-472A-AA72-4D986CF5DB04}" type="pres">
      <dgm:prSet presAssocID="{CC6388D8-B55B-411D-9FE1-98D41DB4B345}" presName="vSp" presStyleCnt="0"/>
      <dgm:spPr/>
    </dgm:pt>
    <dgm:pt modelId="{B7BBFB06-9E60-42D5-8D0E-B51BCB5E3E11}" type="pres">
      <dgm:prSet presAssocID="{A053C484-729C-49B0-8DFD-D6B74D8D95C5}" presName="horFlow" presStyleCnt="0"/>
      <dgm:spPr/>
    </dgm:pt>
    <dgm:pt modelId="{EC3A4FF7-21FB-4761-9571-61291DC4B786}" type="pres">
      <dgm:prSet presAssocID="{A053C484-729C-49B0-8DFD-D6B74D8D95C5}" presName="bigChev" presStyleLbl="node1" presStyleIdx="1" presStyleCnt="2"/>
      <dgm:spPr/>
      <dgm:t>
        <a:bodyPr/>
        <a:lstStyle/>
        <a:p>
          <a:endParaRPr lang="en-US"/>
        </a:p>
      </dgm:t>
    </dgm:pt>
    <dgm:pt modelId="{4D8A09C6-9E8D-4EA9-805C-3AAF48F2360E}" type="pres">
      <dgm:prSet presAssocID="{5A4CAC05-BEAD-4EED-AC3A-6C4F329B70B6}" presName="parTrans" presStyleCnt="0"/>
      <dgm:spPr/>
    </dgm:pt>
    <dgm:pt modelId="{FC01FE36-135E-40F0-A46A-F69C8AABFBB3}" type="pres">
      <dgm:prSet presAssocID="{A88DED20-781A-42FF-B318-B2B7A54EDC5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70948-66AC-4BCD-842B-D6A4D8732B16}" type="pres">
      <dgm:prSet presAssocID="{5BBCEA62-CEEA-408C-9EAF-4474DF7EDC16}" presName="sibTrans" presStyleCnt="0"/>
      <dgm:spPr/>
    </dgm:pt>
    <dgm:pt modelId="{D7A7FAE0-EBC7-443B-AF71-AC0D67F8E44A}" type="pres">
      <dgm:prSet presAssocID="{7A7FD577-9DE0-48FF-BA24-20AC2211C7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A111C-BE20-4C70-B3EE-6D935B5E8E3A}" type="pres">
      <dgm:prSet presAssocID="{75108EBE-9282-4D3A-9D35-54434AE18AA6}" presName="sibTrans" presStyleCnt="0"/>
      <dgm:spPr/>
    </dgm:pt>
    <dgm:pt modelId="{98AB2CAC-12E3-4783-8E45-CF577C2C493D}" type="pres">
      <dgm:prSet presAssocID="{6FE2DB54-A464-49E2-B366-4261E37B979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BAA39-595F-4E4F-9D7B-D89090622C64}" srcId="{CC6388D8-B55B-411D-9FE1-98D41DB4B345}" destId="{7C922AE9-05DD-48D8-BA74-71A602D97B6B}" srcOrd="0" destOrd="0" parTransId="{BD5BC25D-302F-45F5-9410-483C6AF2DE22}" sibTransId="{6874824A-02F3-4C18-966C-1D607CF4D246}"/>
    <dgm:cxn modelId="{50D34515-7753-8A4D-B2FF-2FC07CB7AA79}" type="presOf" srcId="{7C922AE9-05DD-48D8-BA74-71A602D97B6B}" destId="{6C12BA7A-9BDC-4B89-9628-B055B61B159F}" srcOrd="0" destOrd="0" presId="urn:microsoft.com/office/officeart/2005/8/layout/lProcess3"/>
    <dgm:cxn modelId="{8D0BAC19-C781-9D47-80BE-A3028B3ACF71}" type="presOf" srcId="{CC6388D8-B55B-411D-9FE1-98D41DB4B345}" destId="{BAF81149-5C5B-459F-9B8B-392033703575}" srcOrd="0" destOrd="0" presId="urn:microsoft.com/office/officeart/2005/8/layout/lProcess3"/>
    <dgm:cxn modelId="{3640DA2D-691B-794E-B05E-DCB61088A232}" type="presOf" srcId="{7271EE31-F903-45CA-A965-88B4B959B940}" destId="{5944069E-62EC-4E2B-ABC2-F18A5275FE76}" srcOrd="0" destOrd="0" presId="urn:microsoft.com/office/officeart/2005/8/layout/lProcess3"/>
    <dgm:cxn modelId="{0E2F2017-8D34-EB4D-AC06-0B6A098B5754}" type="presOf" srcId="{98D42697-62E9-4D2F-AD87-FF08BE16A3EE}" destId="{DF6EDDF8-6F64-4D24-8DB6-43321E8F42D5}" srcOrd="0" destOrd="0" presId="urn:microsoft.com/office/officeart/2005/8/layout/lProcess3"/>
    <dgm:cxn modelId="{54789A65-B276-7C4C-9439-D6391A7881BA}" type="presOf" srcId="{6FE2DB54-A464-49E2-B366-4261E37B9793}" destId="{98AB2CAC-12E3-4783-8E45-CF577C2C493D}" srcOrd="0" destOrd="0" presId="urn:microsoft.com/office/officeart/2005/8/layout/lProcess3"/>
    <dgm:cxn modelId="{B698D3AF-CEC4-4E33-9CF2-4F61867B65DF}" srcId="{BAFEC414-BFE0-49B2-AB65-279676DC703D}" destId="{CC6388D8-B55B-411D-9FE1-98D41DB4B345}" srcOrd="0" destOrd="0" parTransId="{768F88D6-2110-4B32-9CC0-8E3A45069807}" sibTransId="{1857B4DC-0671-4848-B34E-E6E60F38330F}"/>
    <dgm:cxn modelId="{67BEECDB-0958-4B5B-BE74-2273CFC9F329}" srcId="{CC6388D8-B55B-411D-9FE1-98D41DB4B345}" destId="{98D42697-62E9-4D2F-AD87-FF08BE16A3EE}" srcOrd="1" destOrd="0" parTransId="{F2111854-2964-4944-9B49-4FE0F0A7087B}" sibTransId="{E366C743-529C-4229-86AF-3A50CA63F024}"/>
    <dgm:cxn modelId="{AF209E1B-3286-41E2-A09C-8510DB24246A}" srcId="{A053C484-729C-49B0-8DFD-D6B74D8D95C5}" destId="{A88DED20-781A-42FF-B318-B2B7A54EDC53}" srcOrd="0" destOrd="0" parTransId="{5A4CAC05-BEAD-4EED-AC3A-6C4F329B70B6}" sibTransId="{5BBCEA62-CEEA-408C-9EAF-4474DF7EDC16}"/>
    <dgm:cxn modelId="{BB7979CC-4B0F-6C40-85BC-BEEA3CCD2273}" type="presOf" srcId="{7A7FD577-9DE0-48FF-BA24-20AC2211C7A6}" destId="{D7A7FAE0-EBC7-443B-AF71-AC0D67F8E44A}" srcOrd="0" destOrd="0" presId="urn:microsoft.com/office/officeart/2005/8/layout/lProcess3"/>
    <dgm:cxn modelId="{013860D5-F665-4B6F-ABB5-1B2016DF41B4}" srcId="{BAFEC414-BFE0-49B2-AB65-279676DC703D}" destId="{A053C484-729C-49B0-8DFD-D6B74D8D95C5}" srcOrd="1" destOrd="0" parTransId="{DDAF77D0-6ECE-48AD-BCDF-2DFC7594B7E0}" sibTransId="{CD2B2007-43C1-4C34-B412-F109E8BEA8B0}"/>
    <dgm:cxn modelId="{5DE6E53D-632A-9C46-B619-90CFD3345695}" type="presOf" srcId="{BAFEC414-BFE0-49B2-AB65-279676DC703D}" destId="{E55D8E6F-B4BC-4187-B9A2-87B86E069B8A}" srcOrd="0" destOrd="0" presId="urn:microsoft.com/office/officeart/2005/8/layout/lProcess3"/>
    <dgm:cxn modelId="{25B8190C-78AC-794D-AB8F-5A839CB99758}" type="presOf" srcId="{A053C484-729C-49B0-8DFD-D6B74D8D95C5}" destId="{EC3A4FF7-21FB-4761-9571-61291DC4B786}" srcOrd="0" destOrd="0" presId="urn:microsoft.com/office/officeart/2005/8/layout/lProcess3"/>
    <dgm:cxn modelId="{9DDC667A-CF91-4FDE-9A3D-1D83878C1B17}" srcId="{A053C484-729C-49B0-8DFD-D6B74D8D95C5}" destId="{7A7FD577-9DE0-48FF-BA24-20AC2211C7A6}" srcOrd="1" destOrd="0" parTransId="{5E36742C-87FF-4B57-A623-12C70A476B86}" sibTransId="{75108EBE-9282-4D3A-9D35-54434AE18AA6}"/>
    <dgm:cxn modelId="{5F26F189-8461-4BB5-820A-5C3ADD7B6EB5}" srcId="{CC6388D8-B55B-411D-9FE1-98D41DB4B345}" destId="{7271EE31-F903-45CA-A965-88B4B959B940}" srcOrd="2" destOrd="0" parTransId="{548A4BBC-801D-4316-BC12-598D31F035A1}" sibTransId="{892F1E32-D373-4EDD-95DB-A0B600619ABA}"/>
    <dgm:cxn modelId="{850BF3F4-4089-D245-996F-902D24EF254F}" type="presOf" srcId="{A88DED20-781A-42FF-B318-B2B7A54EDC53}" destId="{FC01FE36-135E-40F0-A46A-F69C8AABFBB3}" srcOrd="0" destOrd="0" presId="urn:microsoft.com/office/officeart/2005/8/layout/lProcess3"/>
    <dgm:cxn modelId="{5F990590-AF53-4DAD-AF4A-B7573B6F55C7}" srcId="{A053C484-729C-49B0-8DFD-D6B74D8D95C5}" destId="{6FE2DB54-A464-49E2-B366-4261E37B9793}" srcOrd="2" destOrd="0" parTransId="{BD7763D8-89F4-454D-B996-61B7F62D8A39}" sibTransId="{A035AE6C-25AF-4803-836A-DBA73AFF397F}"/>
    <dgm:cxn modelId="{7B74DC91-D4B2-6344-A44D-6D834FC14300}" type="presParOf" srcId="{E55D8E6F-B4BC-4187-B9A2-87B86E069B8A}" destId="{CA53ECA6-D04A-4595-95A5-7BE2030F5D20}" srcOrd="0" destOrd="0" presId="urn:microsoft.com/office/officeart/2005/8/layout/lProcess3"/>
    <dgm:cxn modelId="{BA308114-C6D3-A44D-BDE5-C60D2BC05383}" type="presParOf" srcId="{CA53ECA6-D04A-4595-95A5-7BE2030F5D20}" destId="{BAF81149-5C5B-459F-9B8B-392033703575}" srcOrd="0" destOrd="0" presId="urn:microsoft.com/office/officeart/2005/8/layout/lProcess3"/>
    <dgm:cxn modelId="{F4EAC451-439A-314A-A7A5-278A62995BA1}" type="presParOf" srcId="{CA53ECA6-D04A-4595-95A5-7BE2030F5D20}" destId="{C91522C4-3D2B-4516-BD12-0DFB37F68030}" srcOrd="1" destOrd="0" presId="urn:microsoft.com/office/officeart/2005/8/layout/lProcess3"/>
    <dgm:cxn modelId="{A9104E28-6CF2-AA41-B470-E35AC7BEF2DD}" type="presParOf" srcId="{CA53ECA6-D04A-4595-95A5-7BE2030F5D20}" destId="{6C12BA7A-9BDC-4B89-9628-B055B61B159F}" srcOrd="2" destOrd="0" presId="urn:microsoft.com/office/officeart/2005/8/layout/lProcess3"/>
    <dgm:cxn modelId="{323BAC85-7C97-694B-B1CE-8ABA014D6644}" type="presParOf" srcId="{CA53ECA6-D04A-4595-95A5-7BE2030F5D20}" destId="{B9C74F25-7E25-4F95-9C8A-2219DFDC4736}" srcOrd="3" destOrd="0" presId="urn:microsoft.com/office/officeart/2005/8/layout/lProcess3"/>
    <dgm:cxn modelId="{72DDB7F5-9E7A-864D-881C-5981CE21509C}" type="presParOf" srcId="{CA53ECA6-D04A-4595-95A5-7BE2030F5D20}" destId="{DF6EDDF8-6F64-4D24-8DB6-43321E8F42D5}" srcOrd="4" destOrd="0" presId="urn:microsoft.com/office/officeart/2005/8/layout/lProcess3"/>
    <dgm:cxn modelId="{7682AF56-E945-D64C-B989-8879AF1FDA26}" type="presParOf" srcId="{CA53ECA6-D04A-4595-95A5-7BE2030F5D20}" destId="{2F1864B4-8E5C-4262-AEF0-93668D0C54ED}" srcOrd="5" destOrd="0" presId="urn:microsoft.com/office/officeart/2005/8/layout/lProcess3"/>
    <dgm:cxn modelId="{4A6C2BD3-CB07-0149-8D91-36C55F43BFA6}" type="presParOf" srcId="{CA53ECA6-D04A-4595-95A5-7BE2030F5D20}" destId="{5944069E-62EC-4E2B-ABC2-F18A5275FE76}" srcOrd="6" destOrd="0" presId="urn:microsoft.com/office/officeart/2005/8/layout/lProcess3"/>
    <dgm:cxn modelId="{05BA9F36-063E-C449-9FA5-0F5460CF6F87}" type="presParOf" srcId="{E55D8E6F-B4BC-4187-B9A2-87B86E069B8A}" destId="{DA3C2859-9E88-472A-AA72-4D986CF5DB04}" srcOrd="1" destOrd="0" presId="urn:microsoft.com/office/officeart/2005/8/layout/lProcess3"/>
    <dgm:cxn modelId="{2884C153-26B0-E443-A1ED-0CDA724E4D88}" type="presParOf" srcId="{E55D8E6F-B4BC-4187-B9A2-87B86E069B8A}" destId="{B7BBFB06-9E60-42D5-8D0E-B51BCB5E3E11}" srcOrd="2" destOrd="0" presId="urn:microsoft.com/office/officeart/2005/8/layout/lProcess3"/>
    <dgm:cxn modelId="{66F22366-2CC4-274F-99A4-2B8F1EDAB081}" type="presParOf" srcId="{B7BBFB06-9E60-42D5-8D0E-B51BCB5E3E11}" destId="{EC3A4FF7-21FB-4761-9571-61291DC4B786}" srcOrd="0" destOrd="0" presId="urn:microsoft.com/office/officeart/2005/8/layout/lProcess3"/>
    <dgm:cxn modelId="{EA582107-71A8-AE4F-B12D-63881025B70D}" type="presParOf" srcId="{B7BBFB06-9E60-42D5-8D0E-B51BCB5E3E11}" destId="{4D8A09C6-9E8D-4EA9-805C-3AAF48F2360E}" srcOrd="1" destOrd="0" presId="urn:microsoft.com/office/officeart/2005/8/layout/lProcess3"/>
    <dgm:cxn modelId="{B3F9548B-207C-9D4C-80CC-F8A011986E21}" type="presParOf" srcId="{B7BBFB06-9E60-42D5-8D0E-B51BCB5E3E11}" destId="{FC01FE36-135E-40F0-A46A-F69C8AABFBB3}" srcOrd="2" destOrd="0" presId="urn:microsoft.com/office/officeart/2005/8/layout/lProcess3"/>
    <dgm:cxn modelId="{67F3E903-E3E8-6342-8C8E-6A8661D5A85A}" type="presParOf" srcId="{B7BBFB06-9E60-42D5-8D0E-B51BCB5E3E11}" destId="{65570948-66AC-4BCD-842B-D6A4D8732B16}" srcOrd="3" destOrd="0" presId="urn:microsoft.com/office/officeart/2005/8/layout/lProcess3"/>
    <dgm:cxn modelId="{16C83763-6386-214D-AE4E-5806203D6EBA}" type="presParOf" srcId="{B7BBFB06-9E60-42D5-8D0E-B51BCB5E3E11}" destId="{D7A7FAE0-EBC7-443B-AF71-AC0D67F8E44A}" srcOrd="4" destOrd="0" presId="urn:microsoft.com/office/officeart/2005/8/layout/lProcess3"/>
    <dgm:cxn modelId="{B4E8DC5C-4018-0C49-8154-7CE771881F7B}" type="presParOf" srcId="{B7BBFB06-9E60-42D5-8D0E-B51BCB5E3E11}" destId="{0B9A111C-BE20-4C70-B3EE-6D935B5E8E3A}" srcOrd="5" destOrd="0" presId="urn:microsoft.com/office/officeart/2005/8/layout/lProcess3"/>
    <dgm:cxn modelId="{6F1755FD-2ABB-4C4C-99FC-85945EE1B329}" type="presParOf" srcId="{B7BBFB06-9E60-42D5-8D0E-B51BCB5E3E11}" destId="{98AB2CAC-12E3-4783-8E45-CF577C2C493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53EF7-934F-483F-8D04-09611C9F302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B630D-3FEE-4B6B-969A-1373FA5357FD}">
      <dgm:prSet phldrT="[Text]"/>
      <dgm:spPr/>
      <dgm:t>
        <a:bodyPr/>
        <a:lstStyle/>
        <a:p>
          <a:r>
            <a:rPr lang="en-US" dirty="0" smtClean="0"/>
            <a:t>Reactivity</a:t>
          </a:r>
          <a:endParaRPr lang="en-US" dirty="0"/>
        </a:p>
      </dgm:t>
    </dgm:pt>
    <dgm:pt modelId="{5F7A3646-D5FF-4851-B134-CA98AA7BC97B}" type="parTrans" cxnId="{A057A8B6-F37B-4216-8573-9112EBA32185}">
      <dgm:prSet/>
      <dgm:spPr/>
      <dgm:t>
        <a:bodyPr/>
        <a:lstStyle/>
        <a:p>
          <a:endParaRPr lang="en-US"/>
        </a:p>
      </dgm:t>
    </dgm:pt>
    <dgm:pt modelId="{7B3F583E-8704-4EB0-8C8F-03B1BB063900}" type="sibTrans" cxnId="{A057A8B6-F37B-4216-8573-9112EBA32185}">
      <dgm:prSet/>
      <dgm:spPr/>
      <dgm:t>
        <a:bodyPr/>
        <a:lstStyle/>
        <a:p>
          <a:endParaRPr lang="en-US"/>
        </a:p>
      </dgm:t>
    </dgm:pt>
    <dgm:pt modelId="{DE3C30C1-991E-47AC-A075-2880B9CDED08}">
      <dgm:prSet phldrT="[Text]"/>
      <dgm:spPr/>
      <dgm:t>
        <a:bodyPr/>
        <a:lstStyle/>
        <a:p>
          <a:r>
            <a:rPr lang="en-US" dirty="0" smtClean="0"/>
            <a:t>Regulation</a:t>
          </a:r>
          <a:endParaRPr lang="en-US" dirty="0"/>
        </a:p>
      </dgm:t>
    </dgm:pt>
    <dgm:pt modelId="{6F4E0448-4F2D-4A48-9E72-870C6F9C335D}" type="parTrans" cxnId="{F2C7650F-CF25-4BE1-A10B-C1FB64BD32E6}">
      <dgm:prSet/>
      <dgm:spPr/>
      <dgm:t>
        <a:bodyPr/>
        <a:lstStyle/>
        <a:p>
          <a:endParaRPr lang="en-US"/>
        </a:p>
      </dgm:t>
    </dgm:pt>
    <dgm:pt modelId="{6EB06507-D885-481A-A0EA-053880356160}" type="sibTrans" cxnId="{F2C7650F-CF25-4BE1-A10B-C1FB64BD32E6}">
      <dgm:prSet/>
      <dgm:spPr/>
      <dgm:t>
        <a:bodyPr/>
        <a:lstStyle/>
        <a:p>
          <a:endParaRPr lang="en-US"/>
        </a:p>
      </dgm:t>
    </dgm:pt>
    <dgm:pt modelId="{A5369C6A-EC73-48A2-8860-A4022EAF0512}">
      <dgm:prSet phldrT="[Text]"/>
      <dgm:spPr/>
      <dgm:t>
        <a:bodyPr/>
        <a:lstStyle/>
        <a:p>
          <a:r>
            <a:rPr lang="en-US" dirty="0" smtClean="0"/>
            <a:t>Responsiveness to both internal and external stimuli</a:t>
          </a:r>
          <a:endParaRPr lang="en-US" dirty="0"/>
        </a:p>
      </dgm:t>
    </dgm:pt>
    <dgm:pt modelId="{E1C8FBFE-07B0-4A16-B173-B7D18ED8C7FC}" type="parTrans" cxnId="{8A958619-2859-4407-83E6-9B971BF2219E}">
      <dgm:prSet/>
      <dgm:spPr/>
      <dgm:t>
        <a:bodyPr/>
        <a:lstStyle/>
        <a:p>
          <a:endParaRPr lang="en-US"/>
        </a:p>
      </dgm:t>
    </dgm:pt>
    <dgm:pt modelId="{629F7D23-7968-4A37-8D65-286D2105238A}" type="sibTrans" cxnId="{8A958619-2859-4407-83E6-9B971BF2219E}">
      <dgm:prSet/>
      <dgm:spPr/>
      <dgm:t>
        <a:bodyPr/>
        <a:lstStyle/>
        <a:p>
          <a:endParaRPr lang="en-US"/>
        </a:p>
      </dgm:t>
    </dgm:pt>
    <dgm:pt modelId="{C076970D-3C61-449B-8C78-3BCC35E72130}">
      <dgm:prSet phldrT="[Text]"/>
      <dgm:spPr/>
      <dgm:t>
        <a:bodyPr/>
        <a:lstStyle/>
        <a:p>
          <a:r>
            <a:rPr lang="en-US" dirty="0" smtClean="0"/>
            <a:t>Neural and behavioral modulation of reactivity</a:t>
          </a:r>
          <a:endParaRPr lang="en-US" dirty="0"/>
        </a:p>
      </dgm:t>
    </dgm:pt>
    <dgm:pt modelId="{FE5815E6-AC12-4217-9CB2-EC6064B706EF}" type="parTrans" cxnId="{87796708-8E22-498A-A3D4-D5DB066FA681}">
      <dgm:prSet/>
      <dgm:spPr/>
      <dgm:t>
        <a:bodyPr/>
        <a:lstStyle/>
        <a:p>
          <a:endParaRPr lang="en-US"/>
        </a:p>
      </dgm:t>
    </dgm:pt>
    <dgm:pt modelId="{A62EAB16-794B-4AE1-B18E-4FD785F72854}" type="sibTrans" cxnId="{87796708-8E22-498A-A3D4-D5DB066FA681}">
      <dgm:prSet/>
      <dgm:spPr/>
      <dgm:t>
        <a:bodyPr/>
        <a:lstStyle/>
        <a:p>
          <a:endParaRPr lang="en-US"/>
        </a:p>
      </dgm:t>
    </dgm:pt>
    <dgm:pt modelId="{4647C235-26F7-4986-B6C2-353E83FD661D}" type="pres">
      <dgm:prSet presAssocID="{1E853EF7-934F-483F-8D04-09611C9F302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3F92D0-96AB-4BF2-AE1D-EAFF99A9819B}" type="pres">
      <dgm:prSet presAssocID="{1E853EF7-934F-483F-8D04-09611C9F302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5A810-EFC7-4F0C-B0D6-B9BDA8251E5B}" type="pres">
      <dgm:prSet presAssocID="{1E853EF7-934F-483F-8D04-09611C9F302B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361FC83-72EA-48B7-98EE-13F0DC82CB3D}" type="pres">
      <dgm:prSet presAssocID="{1E853EF7-934F-483F-8D04-09611C9F302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683BD-AA19-4350-9F25-54305A9209D0}" type="pres">
      <dgm:prSet presAssocID="{1E853EF7-934F-483F-8D04-09611C9F302B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91124F-F72C-4847-9DDA-9C27520ADB17}" type="pres">
      <dgm:prSet presAssocID="{1E853EF7-934F-483F-8D04-09611C9F302B}" presName="TopArrow" presStyleLbl="node1" presStyleIdx="0" presStyleCnt="2"/>
      <dgm:spPr/>
    </dgm:pt>
    <dgm:pt modelId="{D1F6BAFF-EEB1-4354-8420-797C18B3740E}" type="pres">
      <dgm:prSet presAssocID="{1E853EF7-934F-483F-8D04-09611C9F302B}" presName="BottomArrow" presStyleLbl="node1" presStyleIdx="1" presStyleCnt="2"/>
      <dgm:spPr/>
    </dgm:pt>
  </dgm:ptLst>
  <dgm:cxnLst>
    <dgm:cxn modelId="{C8A83005-E3F8-9C43-BEE0-35C3DACF7A12}" type="presOf" srcId="{655B630D-3FEE-4B6B-969A-1373FA5357FD}" destId="{5B3F92D0-96AB-4BF2-AE1D-EAFF99A9819B}" srcOrd="0" destOrd="0" presId="urn:microsoft.com/office/officeart/2009/layout/ReverseList"/>
    <dgm:cxn modelId="{43BCE10C-4488-5249-A3BB-CEFAD94F3C47}" type="presOf" srcId="{1E853EF7-934F-483F-8D04-09611C9F302B}" destId="{4647C235-26F7-4986-B6C2-353E83FD661D}" srcOrd="0" destOrd="0" presId="urn:microsoft.com/office/officeart/2009/layout/ReverseList"/>
    <dgm:cxn modelId="{75B831AA-AE21-4648-BACA-AEC0D8276861}" type="presOf" srcId="{DE3C30C1-991E-47AC-A075-2880B9CDED08}" destId="{8361FC83-72EA-48B7-98EE-13F0DC82CB3D}" srcOrd="0" destOrd="0" presId="urn:microsoft.com/office/officeart/2009/layout/ReverseList"/>
    <dgm:cxn modelId="{2128D070-B78A-5947-86D7-6E204824CFF7}" type="presOf" srcId="{DE3C30C1-991E-47AC-A075-2880B9CDED08}" destId="{E93683BD-AA19-4350-9F25-54305A9209D0}" srcOrd="1" destOrd="0" presId="urn:microsoft.com/office/officeart/2009/layout/ReverseList"/>
    <dgm:cxn modelId="{9FD36238-F43D-0A49-8E32-5F7B7DB91702}" type="presOf" srcId="{C076970D-3C61-449B-8C78-3BCC35E72130}" destId="{8361FC83-72EA-48B7-98EE-13F0DC82CB3D}" srcOrd="0" destOrd="1" presId="urn:microsoft.com/office/officeart/2009/layout/ReverseList"/>
    <dgm:cxn modelId="{112193F1-158C-804D-B3F9-CE0223A91FCC}" type="presOf" srcId="{655B630D-3FEE-4B6B-969A-1373FA5357FD}" destId="{3A75A810-EFC7-4F0C-B0D6-B9BDA8251E5B}" srcOrd="1" destOrd="0" presId="urn:microsoft.com/office/officeart/2009/layout/ReverseList"/>
    <dgm:cxn modelId="{092A260E-D75D-4343-9E30-DD49F8841DA9}" type="presOf" srcId="{C076970D-3C61-449B-8C78-3BCC35E72130}" destId="{E93683BD-AA19-4350-9F25-54305A9209D0}" srcOrd="1" destOrd="1" presId="urn:microsoft.com/office/officeart/2009/layout/ReverseList"/>
    <dgm:cxn modelId="{87796708-8E22-498A-A3D4-D5DB066FA681}" srcId="{DE3C30C1-991E-47AC-A075-2880B9CDED08}" destId="{C076970D-3C61-449B-8C78-3BCC35E72130}" srcOrd="0" destOrd="0" parTransId="{FE5815E6-AC12-4217-9CB2-EC6064B706EF}" sibTransId="{A62EAB16-794B-4AE1-B18E-4FD785F72854}"/>
    <dgm:cxn modelId="{A057A8B6-F37B-4216-8573-9112EBA32185}" srcId="{1E853EF7-934F-483F-8D04-09611C9F302B}" destId="{655B630D-3FEE-4B6B-969A-1373FA5357FD}" srcOrd="0" destOrd="0" parTransId="{5F7A3646-D5FF-4851-B134-CA98AA7BC97B}" sibTransId="{7B3F583E-8704-4EB0-8C8F-03B1BB063900}"/>
    <dgm:cxn modelId="{26256FEA-1338-F445-A90D-299C75DBAEFB}" type="presOf" srcId="{A5369C6A-EC73-48A2-8860-A4022EAF0512}" destId="{3A75A810-EFC7-4F0C-B0D6-B9BDA8251E5B}" srcOrd="1" destOrd="1" presId="urn:microsoft.com/office/officeart/2009/layout/ReverseList"/>
    <dgm:cxn modelId="{F2C7650F-CF25-4BE1-A10B-C1FB64BD32E6}" srcId="{1E853EF7-934F-483F-8D04-09611C9F302B}" destId="{DE3C30C1-991E-47AC-A075-2880B9CDED08}" srcOrd="1" destOrd="0" parTransId="{6F4E0448-4F2D-4A48-9E72-870C6F9C335D}" sibTransId="{6EB06507-D885-481A-A0EA-053880356160}"/>
    <dgm:cxn modelId="{4A145ECD-02C9-B340-BCAC-516EEC38A0F2}" type="presOf" srcId="{A5369C6A-EC73-48A2-8860-A4022EAF0512}" destId="{5B3F92D0-96AB-4BF2-AE1D-EAFF99A9819B}" srcOrd="0" destOrd="1" presId="urn:microsoft.com/office/officeart/2009/layout/ReverseList"/>
    <dgm:cxn modelId="{8A958619-2859-4407-83E6-9B971BF2219E}" srcId="{655B630D-3FEE-4B6B-969A-1373FA5357FD}" destId="{A5369C6A-EC73-48A2-8860-A4022EAF0512}" srcOrd="0" destOrd="0" parTransId="{E1C8FBFE-07B0-4A16-B173-B7D18ED8C7FC}" sibTransId="{629F7D23-7968-4A37-8D65-286D2105238A}"/>
    <dgm:cxn modelId="{3CB7F0E3-C16C-A346-A516-61604767C463}" type="presParOf" srcId="{4647C235-26F7-4986-B6C2-353E83FD661D}" destId="{5B3F92D0-96AB-4BF2-AE1D-EAFF99A9819B}" srcOrd="0" destOrd="0" presId="urn:microsoft.com/office/officeart/2009/layout/ReverseList"/>
    <dgm:cxn modelId="{58BE84D2-9711-2746-8BF5-605BBCD630DC}" type="presParOf" srcId="{4647C235-26F7-4986-B6C2-353E83FD661D}" destId="{3A75A810-EFC7-4F0C-B0D6-B9BDA8251E5B}" srcOrd="1" destOrd="0" presId="urn:microsoft.com/office/officeart/2009/layout/ReverseList"/>
    <dgm:cxn modelId="{C88F0B4A-354A-D448-AEE0-BBFED6C7A46E}" type="presParOf" srcId="{4647C235-26F7-4986-B6C2-353E83FD661D}" destId="{8361FC83-72EA-48B7-98EE-13F0DC82CB3D}" srcOrd="2" destOrd="0" presId="urn:microsoft.com/office/officeart/2009/layout/ReverseList"/>
    <dgm:cxn modelId="{032487EA-D71B-5D4A-B40F-611AC467A8B3}" type="presParOf" srcId="{4647C235-26F7-4986-B6C2-353E83FD661D}" destId="{E93683BD-AA19-4350-9F25-54305A9209D0}" srcOrd="3" destOrd="0" presId="urn:microsoft.com/office/officeart/2009/layout/ReverseList"/>
    <dgm:cxn modelId="{166EBDA1-9E7D-814A-AA91-ADED352E206B}" type="presParOf" srcId="{4647C235-26F7-4986-B6C2-353E83FD661D}" destId="{7A91124F-F72C-4847-9DDA-9C27520ADB17}" srcOrd="4" destOrd="0" presId="urn:microsoft.com/office/officeart/2009/layout/ReverseList"/>
    <dgm:cxn modelId="{F66541C1-BBD9-9048-B426-2F1837029499}" type="presParOf" srcId="{4647C235-26F7-4986-B6C2-353E83FD661D}" destId="{D1F6BAFF-EEB1-4354-8420-797C18B3740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0090C-3B9F-44DE-ABAF-8ED2E42E864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CAE4D5-96E6-43EF-A968-8C1133AC9A68}">
      <dgm:prSet phldrT="[Text]"/>
      <dgm:spPr/>
      <dgm:t>
        <a:bodyPr/>
        <a:lstStyle/>
        <a:p>
          <a:r>
            <a:rPr lang="en-US" dirty="0" smtClean="0"/>
            <a:t>Components of Temperament</a:t>
          </a:r>
          <a:endParaRPr lang="en-US" dirty="0"/>
        </a:p>
      </dgm:t>
    </dgm:pt>
    <dgm:pt modelId="{F223A8A7-4CDA-45DA-84D3-E06080155548}" type="parTrans" cxnId="{C1FFEFB5-9148-4740-8153-CD0C5BA33E73}">
      <dgm:prSet/>
      <dgm:spPr/>
      <dgm:t>
        <a:bodyPr/>
        <a:lstStyle/>
        <a:p>
          <a:endParaRPr lang="en-US"/>
        </a:p>
      </dgm:t>
    </dgm:pt>
    <dgm:pt modelId="{D5018F1A-5D58-4473-B9FB-50883C41EA46}" type="sibTrans" cxnId="{C1FFEFB5-9148-4740-8153-CD0C5BA33E73}">
      <dgm:prSet/>
      <dgm:spPr/>
      <dgm:t>
        <a:bodyPr/>
        <a:lstStyle/>
        <a:p>
          <a:endParaRPr lang="en-US"/>
        </a:p>
      </dgm:t>
    </dgm:pt>
    <dgm:pt modelId="{E2B37EB8-9BE3-4E1C-A854-695333855565}">
      <dgm:prSet phldrT="[Text]"/>
      <dgm:spPr/>
      <dgm:t>
        <a:bodyPr/>
        <a:lstStyle/>
        <a:p>
          <a:r>
            <a:rPr lang="en-US" dirty="0" smtClean="0"/>
            <a:t>Reactivity</a:t>
          </a:r>
          <a:endParaRPr lang="en-US" dirty="0"/>
        </a:p>
      </dgm:t>
    </dgm:pt>
    <dgm:pt modelId="{BD2D3DC1-8307-487C-A35E-E87D0BE91E1E}" type="parTrans" cxnId="{16734725-3D9C-4048-BB76-8A4A641049C7}">
      <dgm:prSet/>
      <dgm:spPr/>
      <dgm:t>
        <a:bodyPr/>
        <a:lstStyle/>
        <a:p>
          <a:endParaRPr lang="en-US"/>
        </a:p>
      </dgm:t>
    </dgm:pt>
    <dgm:pt modelId="{3748B1FA-18E8-40EA-A47A-67FD20BF3E73}" type="sibTrans" cxnId="{16734725-3D9C-4048-BB76-8A4A641049C7}">
      <dgm:prSet/>
      <dgm:spPr/>
      <dgm:t>
        <a:bodyPr/>
        <a:lstStyle/>
        <a:p>
          <a:endParaRPr lang="en-US"/>
        </a:p>
      </dgm:t>
    </dgm:pt>
    <dgm:pt modelId="{A3D4BF6B-FEDA-4C29-AD74-E8E92E9E51AA}">
      <dgm:prSet phldrT="[Text]"/>
      <dgm:spPr/>
      <dgm:t>
        <a:bodyPr/>
        <a:lstStyle/>
        <a:p>
          <a:r>
            <a:rPr lang="en-US" dirty="0" smtClean="0"/>
            <a:t>Positive Affectivity/Surgency</a:t>
          </a:r>
          <a:endParaRPr lang="en-US" dirty="0"/>
        </a:p>
      </dgm:t>
    </dgm:pt>
    <dgm:pt modelId="{6508D145-4602-4AEC-990F-90FE8027EFC4}" type="parTrans" cxnId="{679B732C-3E5D-4BD8-A111-8F665A3B340D}">
      <dgm:prSet/>
      <dgm:spPr/>
      <dgm:t>
        <a:bodyPr/>
        <a:lstStyle/>
        <a:p>
          <a:endParaRPr lang="en-US"/>
        </a:p>
      </dgm:t>
    </dgm:pt>
    <dgm:pt modelId="{B53BA701-2180-46EC-B9DD-B5ADBB79C4AE}" type="sibTrans" cxnId="{679B732C-3E5D-4BD8-A111-8F665A3B340D}">
      <dgm:prSet/>
      <dgm:spPr/>
      <dgm:t>
        <a:bodyPr/>
        <a:lstStyle/>
        <a:p>
          <a:endParaRPr lang="en-US"/>
        </a:p>
      </dgm:t>
    </dgm:pt>
    <dgm:pt modelId="{B270241B-55CE-45E9-98E9-980505564E79}">
      <dgm:prSet phldrT="[Text]"/>
      <dgm:spPr/>
      <dgm:t>
        <a:bodyPr/>
        <a:lstStyle/>
        <a:p>
          <a:r>
            <a:rPr lang="en-US" dirty="0" smtClean="0"/>
            <a:t>Negative Emotionality</a:t>
          </a:r>
          <a:endParaRPr lang="en-US" dirty="0"/>
        </a:p>
      </dgm:t>
    </dgm:pt>
    <dgm:pt modelId="{2341EC0A-1DCA-43B5-9F03-BFD4984020CE}" type="parTrans" cxnId="{8FA452EF-500E-486B-84BB-A570B800F3CB}">
      <dgm:prSet/>
      <dgm:spPr/>
      <dgm:t>
        <a:bodyPr/>
        <a:lstStyle/>
        <a:p>
          <a:endParaRPr lang="en-US"/>
        </a:p>
      </dgm:t>
    </dgm:pt>
    <dgm:pt modelId="{48EC6EDD-2FD0-4AEC-B5F0-C858ED032893}" type="sibTrans" cxnId="{8FA452EF-500E-486B-84BB-A570B800F3CB}">
      <dgm:prSet/>
      <dgm:spPr/>
      <dgm:t>
        <a:bodyPr/>
        <a:lstStyle/>
        <a:p>
          <a:endParaRPr lang="en-US"/>
        </a:p>
      </dgm:t>
    </dgm:pt>
    <dgm:pt modelId="{0B64958B-C460-4602-A148-6722F088E283}">
      <dgm:prSet phldrT="[Text]"/>
      <dgm:spPr/>
      <dgm:t>
        <a:bodyPr/>
        <a:lstStyle/>
        <a:p>
          <a:r>
            <a:rPr lang="en-US" dirty="0" smtClean="0"/>
            <a:t>Regulation</a:t>
          </a:r>
          <a:endParaRPr lang="en-US" dirty="0"/>
        </a:p>
      </dgm:t>
    </dgm:pt>
    <dgm:pt modelId="{D8316A9D-E840-4ECA-9D50-FF3D003E690F}" type="parTrans" cxnId="{7393928D-B430-427F-9FEB-4E79F60A8154}">
      <dgm:prSet/>
      <dgm:spPr/>
      <dgm:t>
        <a:bodyPr/>
        <a:lstStyle/>
        <a:p>
          <a:endParaRPr lang="en-US"/>
        </a:p>
      </dgm:t>
    </dgm:pt>
    <dgm:pt modelId="{C2FDF1ED-F21A-485F-8375-AE8A9240BCAF}" type="sibTrans" cxnId="{7393928D-B430-427F-9FEB-4E79F60A8154}">
      <dgm:prSet/>
      <dgm:spPr/>
      <dgm:t>
        <a:bodyPr/>
        <a:lstStyle/>
        <a:p>
          <a:endParaRPr lang="en-US"/>
        </a:p>
      </dgm:t>
    </dgm:pt>
    <dgm:pt modelId="{F5F9719F-BA07-41AA-9DCC-DC255F3345C1}">
      <dgm:prSet phldrT="[Text]"/>
      <dgm:spPr/>
      <dgm:t>
        <a:bodyPr/>
        <a:lstStyle/>
        <a:p>
          <a:r>
            <a:rPr lang="en-US" dirty="0" smtClean="0"/>
            <a:t>Regulatory Capacity/Orienting</a:t>
          </a:r>
          <a:endParaRPr lang="en-US" dirty="0"/>
        </a:p>
      </dgm:t>
    </dgm:pt>
    <dgm:pt modelId="{2A45FD16-9BF8-4B95-B8C2-43E478EE8CD2}" type="parTrans" cxnId="{BC0B71A3-CDDE-4540-A42E-5FD2D6A7A876}">
      <dgm:prSet/>
      <dgm:spPr/>
      <dgm:t>
        <a:bodyPr/>
        <a:lstStyle/>
        <a:p>
          <a:endParaRPr lang="en-US"/>
        </a:p>
      </dgm:t>
    </dgm:pt>
    <dgm:pt modelId="{EA123F1B-2514-4E3A-93FF-747499017F75}" type="sibTrans" cxnId="{BC0B71A3-CDDE-4540-A42E-5FD2D6A7A876}">
      <dgm:prSet/>
      <dgm:spPr/>
      <dgm:t>
        <a:bodyPr/>
        <a:lstStyle/>
        <a:p>
          <a:endParaRPr lang="en-US"/>
        </a:p>
      </dgm:t>
    </dgm:pt>
    <dgm:pt modelId="{18A5B9F1-0968-4E00-B16E-5BD2C5E159DB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en-US" sz="1600" dirty="0" smtClean="0"/>
            <a:t>Smiling/Laughter</a:t>
          </a:r>
          <a:br>
            <a:rPr lang="en-US" sz="1600" dirty="0" smtClean="0"/>
          </a:br>
          <a:r>
            <a:rPr lang="en-US" sz="1600" dirty="0" smtClean="0"/>
            <a:t>Approach</a:t>
          </a:r>
        </a:p>
        <a:p>
          <a:pPr>
            <a:lnSpc>
              <a:spcPct val="70000"/>
            </a:lnSpc>
          </a:pPr>
          <a:r>
            <a:rPr lang="en-US" sz="1600" dirty="0" smtClean="0"/>
            <a:t>High Intensity Pleasure</a:t>
          </a:r>
        </a:p>
        <a:p>
          <a:pPr>
            <a:lnSpc>
              <a:spcPct val="70000"/>
            </a:lnSpc>
          </a:pPr>
          <a:r>
            <a:rPr lang="en-US" sz="1600" dirty="0" smtClean="0"/>
            <a:t>Vocal Reactivity</a:t>
          </a:r>
        </a:p>
        <a:p>
          <a:pPr>
            <a:lnSpc>
              <a:spcPct val="70000"/>
            </a:lnSpc>
          </a:pPr>
          <a:r>
            <a:rPr lang="en-US" sz="1600" dirty="0" smtClean="0"/>
            <a:t>Perceptual Sensitivity</a:t>
          </a:r>
        </a:p>
        <a:p>
          <a:pPr>
            <a:lnSpc>
              <a:spcPct val="70000"/>
            </a:lnSpc>
          </a:pPr>
          <a:r>
            <a:rPr lang="en-US" sz="1600" dirty="0" smtClean="0"/>
            <a:t>Activity Level</a:t>
          </a:r>
          <a:endParaRPr lang="en-US" sz="1600" dirty="0"/>
        </a:p>
      </dgm:t>
    </dgm:pt>
    <dgm:pt modelId="{57A1BBF0-E100-4387-BEA0-5F920D2D2DF3}" type="parTrans" cxnId="{0F918B63-902C-4272-9734-DDB0A18E15F5}">
      <dgm:prSet/>
      <dgm:spPr/>
      <dgm:t>
        <a:bodyPr/>
        <a:lstStyle/>
        <a:p>
          <a:endParaRPr lang="en-US"/>
        </a:p>
      </dgm:t>
    </dgm:pt>
    <dgm:pt modelId="{71FF9AF5-3653-4A0F-B179-E448412CCC3D}" type="sibTrans" cxnId="{0F918B63-902C-4272-9734-DDB0A18E15F5}">
      <dgm:prSet/>
      <dgm:spPr/>
      <dgm:t>
        <a:bodyPr/>
        <a:lstStyle/>
        <a:p>
          <a:endParaRPr lang="en-US"/>
        </a:p>
      </dgm:t>
    </dgm:pt>
    <dgm:pt modelId="{C2AF9D9E-287E-415C-8AFB-5B0411180214}">
      <dgm:prSet phldrT="[Text]" custT="1"/>
      <dgm:spPr/>
      <dgm:t>
        <a:bodyPr/>
        <a:lstStyle/>
        <a:p>
          <a:r>
            <a:rPr lang="en-US" sz="1600" dirty="0" smtClean="0"/>
            <a:t>Distress to Limitations</a:t>
          </a:r>
          <a:br>
            <a:rPr lang="en-US" sz="1600" dirty="0" smtClean="0"/>
          </a:br>
          <a:r>
            <a:rPr lang="en-US" sz="1600" dirty="0" smtClean="0"/>
            <a:t>Sadness</a:t>
          </a:r>
          <a:br>
            <a:rPr lang="en-US" sz="1600" dirty="0" smtClean="0"/>
          </a:br>
          <a:r>
            <a:rPr lang="en-US" sz="1600" dirty="0" smtClean="0"/>
            <a:t>Fear/Behavioral Inhibition</a:t>
          </a:r>
        </a:p>
        <a:p>
          <a:r>
            <a:rPr lang="en-US" sz="1600" dirty="0" smtClean="0"/>
            <a:t>Falling Reactivity</a:t>
          </a:r>
          <a:endParaRPr lang="en-US" sz="1600" dirty="0"/>
        </a:p>
      </dgm:t>
    </dgm:pt>
    <dgm:pt modelId="{69929FD3-FA7A-44D5-A59F-436BC744FBE2}" type="parTrans" cxnId="{333A85DE-54A7-40AB-A741-33B9A3AB6D9F}">
      <dgm:prSet/>
      <dgm:spPr/>
      <dgm:t>
        <a:bodyPr/>
        <a:lstStyle/>
        <a:p>
          <a:endParaRPr lang="en-US"/>
        </a:p>
      </dgm:t>
    </dgm:pt>
    <dgm:pt modelId="{68E124A1-D2CF-41D5-8E5C-A9D4CF07ADDD}" type="sibTrans" cxnId="{333A85DE-54A7-40AB-A741-33B9A3AB6D9F}">
      <dgm:prSet/>
      <dgm:spPr/>
      <dgm:t>
        <a:bodyPr/>
        <a:lstStyle/>
        <a:p>
          <a:endParaRPr lang="en-US"/>
        </a:p>
      </dgm:t>
    </dgm:pt>
    <dgm:pt modelId="{4E20B228-4909-4514-AAE5-5FD2FC4A6F3F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700" dirty="0" smtClean="0"/>
        </a:p>
        <a:p>
          <a:pPr>
            <a:lnSpc>
              <a:spcPct val="80000"/>
            </a:lnSpc>
          </a:pPr>
          <a:r>
            <a:rPr lang="en-US" sz="1600" dirty="0" smtClean="0"/>
            <a:t>Duration of Orienting</a:t>
          </a:r>
        </a:p>
        <a:p>
          <a:pPr>
            <a:lnSpc>
              <a:spcPct val="80000"/>
            </a:lnSpc>
          </a:pPr>
          <a:r>
            <a:rPr lang="en-US" sz="1600" dirty="0" smtClean="0"/>
            <a:t>Low Intensity Pleasure </a:t>
          </a:r>
        </a:p>
        <a:p>
          <a:pPr>
            <a:lnSpc>
              <a:spcPct val="80000"/>
            </a:lnSpc>
          </a:pPr>
          <a:r>
            <a:rPr lang="en-US" sz="1600" dirty="0" smtClean="0"/>
            <a:t>Soothability </a:t>
          </a:r>
        </a:p>
        <a:p>
          <a:pPr>
            <a:lnSpc>
              <a:spcPct val="80000"/>
            </a:lnSpc>
          </a:pPr>
          <a:r>
            <a:rPr lang="en-US" sz="1600" dirty="0" smtClean="0"/>
            <a:t>Cuddliness/Affilliativeness</a:t>
          </a:r>
        </a:p>
        <a:p>
          <a:pPr>
            <a:lnSpc>
              <a:spcPct val="90000"/>
            </a:lnSpc>
          </a:pPr>
          <a:r>
            <a:rPr lang="en-US" sz="700" dirty="0" smtClean="0"/>
            <a:t/>
          </a:r>
          <a:br>
            <a:rPr lang="en-US" sz="700" dirty="0" smtClean="0"/>
          </a:br>
          <a:endParaRPr lang="en-US" sz="700" dirty="0"/>
        </a:p>
      </dgm:t>
    </dgm:pt>
    <dgm:pt modelId="{62B47249-1BD5-4CAA-9E52-8FBCE12FBD92}" type="parTrans" cxnId="{EAE9D3E2-CB04-4965-858E-8A9DB7971B59}">
      <dgm:prSet/>
      <dgm:spPr/>
      <dgm:t>
        <a:bodyPr/>
        <a:lstStyle/>
        <a:p>
          <a:endParaRPr lang="en-US"/>
        </a:p>
      </dgm:t>
    </dgm:pt>
    <dgm:pt modelId="{0F08C256-DDE6-4B33-BE8C-E56CF7BF38DE}" type="sibTrans" cxnId="{EAE9D3E2-CB04-4965-858E-8A9DB7971B59}">
      <dgm:prSet/>
      <dgm:spPr/>
      <dgm:t>
        <a:bodyPr/>
        <a:lstStyle/>
        <a:p>
          <a:endParaRPr lang="en-US"/>
        </a:p>
      </dgm:t>
    </dgm:pt>
    <dgm:pt modelId="{BFFD625E-A03E-4CBC-B64A-4372A4339842}" type="pres">
      <dgm:prSet presAssocID="{0640090C-3B9F-44DE-ABAF-8ED2E42E86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484FE3-3406-488C-A82F-B6B8B7259093}" type="pres">
      <dgm:prSet presAssocID="{A0CAE4D5-96E6-43EF-A968-8C1133AC9A68}" presName="vertOne" presStyleCnt="0"/>
      <dgm:spPr/>
    </dgm:pt>
    <dgm:pt modelId="{0544A11F-CA89-4E0E-8778-F95BC237C6CA}" type="pres">
      <dgm:prSet presAssocID="{A0CAE4D5-96E6-43EF-A968-8C1133AC9A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8CD56-726C-44A9-8660-BE2C4E213301}" type="pres">
      <dgm:prSet presAssocID="{A0CAE4D5-96E6-43EF-A968-8C1133AC9A68}" presName="parTransOne" presStyleCnt="0"/>
      <dgm:spPr/>
    </dgm:pt>
    <dgm:pt modelId="{E76378DE-A3BD-43BA-85D7-F3E0862EE430}" type="pres">
      <dgm:prSet presAssocID="{A0CAE4D5-96E6-43EF-A968-8C1133AC9A68}" presName="horzOne" presStyleCnt="0"/>
      <dgm:spPr/>
    </dgm:pt>
    <dgm:pt modelId="{E22DD86E-9E51-48A5-9B51-6D900E90E275}" type="pres">
      <dgm:prSet presAssocID="{E2B37EB8-9BE3-4E1C-A854-695333855565}" presName="vertTwo" presStyleCnt="0"/>
      <dgm:spPr/>
    </dgm:pt>
    <dgm:pt modelId="{8DAA80F9-49E8-4103-B18B-679B1F12443A}" type="pres">
      <dgm:prSet presAssocID="{E2B37EB8-9BE3-4E1C-A854-69533385556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EC39C-4567-4FC1-A27D-927B32F5BCC0}" type="pres">
      <dgm:prSet presAssocID="{E2B37EB8-9BE3-4E1C-A854-695333855565}" presName="parTransTwo" presStyleCnt="0"/>
      <dgm:spPr/>
    </dgm:pt>
    <dgm:pt modelId="{0E3F69E2-0E02-4F3C-A581-8328779E94E3}" type="pres">
      <dgm:prSet presAssocID="{E2B37EB8-9BE3-4E1C-A854-695333855565}" presName="horzTwo" presStyleCnt="0"/>
      <dgm:spPr/>
    </dgm:pt>
    <dgm:pt modelId="{0EB81D1F-309E-4451-9929-2BBD5EA26BED}" type="pres">
      <dgm:prSet presAssocID="{A3D4BF6B-FEDA-4C29-AD74-E8E92E9E51AA}" presName="vertThree" presStyleCnt="0"/>
      <dgm:spPr/>
    </dgm:pt>
    <dgm:pt modelId="{100B9FDE-747F-4421-A188-3284EE6AAFCF}" type="pres">
      <dgm:prSet presAssocID="{A3D4BF6B-FEDA-4C29-AD74-E8E92E9E51A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94B21-CEC9-4CE0-ABB5-57EB481E3F03}" type="pres">
      <dgm:prSet presAssocID="{A3D4BF6B-FEDA-4C29-AD74-E8E92E9E51AA}" presName="parTransThree" presStyleCnt="0"/>
      <dgm:spPr/>
    </dgm:pt>
    <dgm:pt modelId="{148D7E9B-B242-41E7-8878-479F8B4CA5B7}" type="pres">
      <dgm:prSet presAssocID="{A3D4BF6B-FEDA-4C29-AD74-E8E92E9E51AA}" presName="horzThree" presStyleCnt="0"/>
      <dgm:spPr/>
    </dgm:pt>
    <dgm:pt modelId="{4D77E27C-C5FF-4F15-AC29-CCD798BE3671}" type="pres">
      <dgm:prSet presAssocID="{18A5B9F1-0968-4E00-B16E-5BD2C5E159DB}" presName="vertFour" presStyleCnt="0">
        <dgm:presLayoutVars>
          <dgm:chPref val="3"/>
        </dgm:presLayoutVars>
      </dgm:prSet>
      <dgm:spPr/>
    </dgm:pt>
    <dgm:pt modelId="{8C3A9D22-283D-47B9-8D66-06C4F73234D8}" type="pres">
      <dgm:prSet presAssocID="{18A5B9F1-0968-4E00-B16E-5BD2C5E159DB}" presName="txFour" presStyleLbl="node4" presStyleIdx="0" presStyleCnt="3" custScaleY="159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DBC23-4EED-471A-9455-72F7C0EBA752}" type="pres">
      <dgm:prSet presAssocID="{18A5B9F1-0968-4E00-B16E-5BD2C5E159DB}" presName="horzFour" presStyleCnt="0"/>
      <dgm:spPr/>
    </dgm:pt>
    <dgm:pt modelId="{35A67804-9033-43A1-9A7B-E3700CCC37BB}" type="pres">
      <dgm:prSet presAssocID="{B53BA701-2180-46EC-B9DD-B5ADBB79C4AE}" presName="sibSpaceThree" presStyleCnt="0"/>
      <dgm:spPr/>
    </dgm:pt>
    <dgm:pt modelId="{9A66145D-59B5-46C4-92DD-35AB2671D583}" type="pres">
      <dgm:prSet presAssocID="{B270241B-55CE-45E9-98E9-980505564E79}" presName="vertThree" presStyleCnt="0"/>
      <dgm:spPr/>
    </dgm:pt>
    <dgm:pt modelId="{13398695-3644-4C8A-A311-118F9112C4E0}" type="pres">
      <dgm:prSet presAssocID="{B270241B-55CE-45E9-98E9-980505564E7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2CFA7-C158-4A70-9C7B-06A171B53CF5}" type="pres">
      <dgm:prSet presAssocID="{B270241B-55CE-45E9-98E9-980505564E79}" presName="parTransThree" presStyleCnt="0"/>
      <dgm:spPr/>
    </dgm:pt>
    <dgm:pt modelId="{CAD6B47F-5D87-4106-9D0D-83EEAA2EC4DA}" type="pres">
      <dgm:prSet presAssocID="{B270241B-55CE-45E9-98E9-980505564E79}" presName="horzThree" presStyleCnt="0"/>
      <dgm:spPr/>
    </dgm:pt>
    <dgm:pt modelId="{9D2CFB0E-D695-4613-9E6C-319E68742C43}" type="pres">
      <dgm:prSet presAssocID="{C2AF9D9E-287E-415C-8AFB-5B0411180214}" presName="vertFour" presStyleCnt="0">
        <dgm:presLayoutVars>
          <dgm:chPref val="3"/>
        </dgm:presLayoutVars>
      </dgm:prSet>
      <dgm:spPr/>
    </dgm:pt>
    <dgm:pt modelId="{0347E083-F618-4A25-A0BD-C51D747F61C1}" type="pres">
      <dgm:prSet presAssocID="{C2AF9D9E-287E-415C-8AFB-5B0411180214}" presName="txFour" presStyleLbl="node4" presStyleIdx="1" presStyleCnt="3" custScaleY="158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974B9-3117-4537-807F-68562ED5973B}" type="pres">
      <dgm:prSet presAssocID="{C2AF9D9E-287E-415C-8AFB-5B0411180214}" presName="horzFour" presStyleCnt="0"/>
      <dgm:spPr/>
    </dgm:pt>
    <dgm:pt modelId="{4C01E83F-93C3-4682-B505-6888E22E414C}" type="pres">
      <dgm:prSet presAssocID="{3748B1FA-18E8-40EA-A47A-67FD20BF3E73}" presName="sibSpaceTwo" presStyleCnt="0"/>
      <dgm:spPr/>
    </dgm:pt>
    <dgm:pt modelId="{72F5A41A-723D-4DFF-B72E-A7E45CA66B64}" type="pres">
      <dgm:prSet presAssocID="{0B64958B-C460-4602-A148-6722F088E283}" presName="vertTwo" presStyleCnt="0"/>
      <dgm:spPr/>
    </dgm:pt>
    <dgm:pt modelId="{DB3B81D3-47EE-431C-8898-485FA27CEEDE}" type="pres">
      <dgm:prSet presAssocID="{0B64958B-C460-4602-A148-6722F088E28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56BDC-A565-4FEA-9118-CD83DCAC06FE}" type="pres">
      <dgm:prSet presAssocID="{0B64958B-C460-4602-A148-6722F088E283}" presName="parTransTwo" presStyleCnt="0"/>
      <dgm:spPr/>
    </dgm:pt>
    <dgm:pt modelId="{3B533036-0989-46DC-8FB6-528B99E3FBAD}" type="pres">
      <dgm:prSet presAssocID="{0B64958B-C460-4602-A148-6722F088E283}" presName="horzTwo" presStyleCnt="0"/>
      <dgm:spPr/>
    </dgm:pt>
    <dgm:pt modelId="{BB19F02C-1A78-4666-8253-3675F7C97D5B}" type="pres">
      <dgm:prSet presAssocID="{F5F9719F-BA07-41AA-9DCC-DC255F3345C1}" presName="vertThree" presStyleCnt="0"/>
      <dgm:spPr/>
    </dgm:pt>
    <dgm:pt modelId="{3060C393-35BE-4F0A-BAB3-8D478F0A0B3C}" type="pres">
      <dgm:prSet presAssocID="{F5F9719F-BA07-41AA-9DCC-DC255F3345C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2A45E-3E5E-4A36-BA47-760DCBC0F6BB}" type="pres">
      <dgm:prSet presAssocID="{F5F9719F-BA07-41AA-9DCC-DC255F3345C1}" presName="parTransThree" presStyleCnt="0"/>
      <dgm:spPr/>
    </dgm:pt>
    <dgm:pt modelId="{7FB22126-3D07-4B74-99A7-B88222A265B6}" type="pres">
      <dgm:prSet presAssocID="{F5F9719F-BA07-41AA-9DCC-DC255F3345C1}" presName="horzThree" presStyleCnt="0"/>
      <dgm:spPr/>
    </dgm:pt>
    <dgm:pt modelId="{220ED653-50D9-4451-8029-21F6E68DD8DA}" type="pres">
      <dgm:prSet presAssocID="{4E20B228-4909-4514-AAE5-5FD2FC4A6F3F}" presName="vertFour" presStyleCnt="0">
        <dgm:presLayoutVars>
          <dgm:chPref val="3"/>
        </dgm:presLayoutVars>
      </dgm:prSet>
      <dgm:spPr/>
    </dgm:pt>
    <dgm:pt modelId="{09EA2AEA-66EC-4055-B282-EC4C143A2079}" type="pres">
      <dgm:prSet presAssocID="{4E20B228-4909-4514-AAE5-5FD2FC4A6F3F}" presName="txFour" presStyleLbl="node4" presStyleIdx="2" presStyleCnt="3" custScaleY="161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7E20D-E0C5-43FF-897B-0E8E7C82A47E}" type="pres">
      <dgm:prSet presAssocID="{4E20B228-4909-4514-AAE5-5FD2FC4A6F3F}" presName="horzFour" presStyleCnt="0"/>
      <dgm:spPr/>
    </dgm:pt>
  </dgm:ptLst>
  <dgm:cxnLst>
    <dgm:cxn modelId="{14C3E97D-5058-2049-8727-A4904F669B75}" type="presOf" srcId="{18A5B9F1-0968-4E00-B16E-5BD2C5E159DB}" destId="{8C3A9D22-283D-47B9-8D66-06C4F73234D8}" srcOrd="0" destOrd="0" presId="urn:microsoft.com/office/officeart/2005/8/layout/hierarchy4"/>
    <dgm:cxn modelId="{BC0B71A3-CDDE-4540-A42E-5FD2D6A7A876}" srcId="{0B64958B-C460-4602-A148-6722F088E283}" destId="{F5F9719F-BA07-41AA-9DCC-DC255F3345C1}" srcOrd="0" destOrd="0" parTransId="{2A45FD16-9BF8-4B95-B8C2-43E478EE8CD2}" sibTransId="{EA123F1B-2514-4E3A-93FF-747499017F75}"/>
    <dgm:cxn modelId="{9A0A21EA-95D4-DB4C-875D-FBF129BFDF3B}" type="presOf" srcId="{A0CAE4D5-96E6-43EF-A968-8C1133AC9A68}" destId="{0544A11F-CA89-4E0E-8778-F95BC237C6CA}" srcOrd="0" destOrd="0" presId="urn:microsoft.com/office/officeart/2005/8/layout/hierarchy4"/>
    <dgm:cxn modelId="{333A85DE-54A7-40AB-A741-33B9A3AB6D9F}" srcId="{B270241B-55CE-45E9-98E9-980505564E79}" destId="{C2AF9D9E-287E-415C-8AFB-5B0411180214}" srcOrd="0" destOrd="0" parTransId="{69929FD3-FA7A-44D5-A59F-436BC744FBE2}" sibTransId="{68E124A1-D2CF-41D5-8E5C-A9D4CF07ADDD}"/>
    <dgm:cxn modelId="{04DC6A1D-9237-E048-9072-96EBD5F8FF69}" type="presOf" srcId="{C2AF9D9E-287E-415C-8AFB-5B0411180214}" destId="{0347E083-F618-4A25-A0BD-C51D747F61C1}" srcOrd="0" destOrd="0" presId="urn:microsoft.com/office/officeart/2005/8/layout/hierarchy4"/>
    <dgm:cxn modelId="{B7FF7588-7A29-E348-8BE6-14C4A0DE532B}" type="presOf" srcId="{F5F9719F-BA07-41AA-9DCC-DC255F3345C1}" destId="{3060C393-35BE-4F0A-BAB3-8D478F0A0B3C}" srcOrd="0" destOrd="0" presId="urn:microsoft.com/office/officeart/2005/8/layout/hierarchy4"/>
    <dgm:cxn modelId="{C1FFEFB5-9148-4740-8153-CD0C5BA33E73}" srcId="{0640090C-3B9F-44DE-ABAF-8ED2E42E864F}" destId="{A0CAE4D5-96E6-43EF-A968-8C1133AC9A68}" srcOrd="0" destOrd="0" parTransId="{F223A8A7-4CDA-45DA-84D3-E06080155548}" sibTransId="{D5018F1A-5D58-4473-B9FB-50883C41EA46}"/>
    <dgm:cxn modelId="{16734725-3D9C-4048-BB76-8A4A641049C7}" srcId="{A0CAE4D5-96E6-43EF-A968-8C1133AC9A68}" destId="{E2B37EB8-9BE3-4E1C-A854-695333855565}" srcOrd="0" destOrd="0" parTransId="{BD2D3DC1-8307-487C-A35E-E87D0BE91E1E}" sibTransId="{3748B1FA-18E8-40EA-A47A-67FD20BF3E73}"/>
    <dgm:cxn modelId="{99C36942-E3F4-8345-AAF1-F44C859F0C9E}" type="presOf" srcId="{E2B37EB8-9BE3-4E1C-A854-695333855565}" destId="{8DAA80F9-49E8-4103-B18B-679B1F12443A}" srcOrd="0" destOrd="0" presId="urn:microsoft.com/office/officeart/2005/8/layout/hierarchy4"/>
    <dgm:cxn modelId="{8FA452EF-500E-486B-84BB-A570B800F3CB}" srcId="{E2B37EB8-9BE3-4E1C-A854-695333855565}" destId="{B270241B-55CE-45E9-98E9-980505564E79}" srcOrd="1" destOrd="0" parTransId="{2341EC0A-1DCA-43B5-9F03-BFD4984020CE}" sibTransId="{48EC6EDD-2FD0-4AEC-B5F0-C858ED032893}"/>
    <dgm:cxn modelId="{6DDFE816-8BFF-A842-947D-E3BFAE511089}" type="presOf" srcId="{B270241B-55CE-45E9-98E9-980505564E79}" destId="{13398695-3644-4C8A-A311-118F9112C4E0}" srcOrd="0" destOrd="0" presId="urn:microsoft.com/office/officeart/2005/8/layout/hierarchy4"/>
    <dgm:cxn modelId="{9BC09C7C-A662-0449-9677-81D54FA0EC29}" type="presOf" srcId="{A3D4BF6B-FEDA-4C29-AD74-E8E92E9E51AA}" destId="{100B9FDE-747F-4421-A188-3284EE6AAFCF}" srcOrd="0" destOrd="0" presId="urn:microsoft.com/office/officeart/2005/8/layout/hierarchy4"/>
    <dgm:cxn modelId="{679B732C-3E5D-4BD8-A111-8F665A3B340D}" srcId="{E2B37EB8-9BE3-4E1C-A854-695333855565}" destId="{A3D4BF6B-FEDA-4C29-AD74-E8E92E9E51AA}" srcOrd="0" destOrd="0" parTransId="{6508D145-4602-4AEC-990F-90FE8027EFC4}" sibTransId="{B53BA701-2180-46EC-B9DD-B5ADBB79C4AE}"/>
    <dgm:cxn modelId="{7393928D-B430-427F-9FEB-4E79F60A8154}" srcId="{A0CAE4D5-96E6-43EF-A968-8C1133AC9A68}" destId="{0B64958B-C460-4602-A148-6722F088E283}" srcOrd="1" destOrd="0" parTransId="{D8316A9D-E840-4ECA-9D50-FF3D003E690F}" sibTransId="{C2FDF1ED-F21A-485F-8375-AE8A9240BCAF}"/>
    <dgm:cxn modelId="{0F918B63-902C-4272-9734-DDB0A18E15F5}" srcId="{A3D4BF6B-FEDA-4C29-AD74-E8E92E9E51AA}" destId="{18A5B9F1-0968-4E00-B16E-5BD2C5E159DB}" srcOrd="0" destOrd="0" parTransId="{57A1BBF0-E100-4387-BEA0-5F920D2D2DF3}" sibTransId="{71FF9AF5-3653-4A0F-B179-E448412CCC3D}"/>
    <dgm:cxn modelId="{EAE9D3E2-CB04-4965-858E-8A9DB7971B59}" srcId="{F5F9719F-BA07-41AA-9DCC-DC255F3345C1}" destId="{4E20B228-4909-4514-AAE5-5FD2FC4A6F3F}" srcOrd="0" destOrd="0" parTransId="{62B47249-1BD5-4CAA-9E52-8FBCE12FBD92}" sibTransId="{0F08C256-DDE6-4B33-BE8C-E56CF7BF38DE}"/>
    <dgm:cxn modelId="{05D74098-5C2D-FF42-9D48-0C77B66990F8}" type="presOf" srcId="{4E20B228-4909-4514-AAE5-5FD2FC4A6F3F}" destId="{09EA2AEA-66EC-4055-B282-EC4C143A2079}" srcOrd="0" destOrd="0" presId="urn:microsoft.com/office/officeart/2005/8/layout/hierarchy4"/>
    <dgm:cxn modelId="{D23DD55D-9283-CB48-B78D-935E0B4C2CAE}" type="presOf" srcId="{0B64958B-C460-4602-A148-6722F088E283}" destId="{DB3B81D3-47EE-431C-8898-485FA27CEEDE}" srcOrd="0" destOrd="0" presId="urn:microsoft.com/office/officeart/2005/8/layout/hierarchy4"/>
    <dgm:cxn modelId="{BC9E491E-A377-EE47-924C-B93BFB9ABAB6}" type="presOf" srcId="{0640090C-3B9F-44DE-ABAF-8ED2E42E864F}" destId="{BFFD625E-A03E-4CBC-B64A-4372A4339842}" srcOrd="0" destOrd="0" presId="urn:microsoft.com/office/officeart/2005/8/layout/hierarchy4"/>
    <dgm:cxn modelId="{99278EE8-9927-DE4F-B70B-55CFCF79E526}" type="presParOf" srcId="{BFFD625E-A03E-4CBC-B64A-4372A4339842}" destId="{F0484FE3-3406-488C-A82F-B6B8B7259093}" srcOrd="0" destOrd="0" presId="urn:microsoft.com/office/officeart/2005/8/layout/hierarchy4"/>
    <dgm:cxn modelId="{F9536C84-5757-1847-A46D-807D877B3D74}" type="presParOf" srcId="{F0484FE3-3406-488C-A82F-B6B8B7259093}" destId="{0544A11F-CA89-4E0E-8778-F95BC237C6CA}" srcOrd="0" destOrd="0" presId="urn:microsoft.com/office/officeart/2005/8/layout/hierarchy4"/>
    <dgm:cxn modelId="{AA9E06FF-C21B-0749-AD13-20164E977BD9}" type="presParOf" srcId="{F0484FE3-3406-488C-A82F-B6B8B7259093}" destId="{A5C8CD56-726C-44A9-8660-BE2C4E213301}" srcOrd="1" destOrd="0" presId="urn:microsoft.com/office/officeart/2005/8/layout/hierarchy4"/>
    <dgm:cxn modelId="{CB5059FA-4FEA-344D-86D7-6066A1759C86}" type="presParOf" srcId="{F0484FE3-3406-488C-A82F-B6B8B7259093}" destId="{E76378DE-A3BD-43BA-85D7-F3E0862EE430}" srcOrd="2" destOrd="0" presId="urn:microsoft.com/office/officeart/2005/8/layout/hierarchy4"/>
    <dgm:cxn modelId="{6D7D19B0-0C7E-0D4F-A2B9-B6D0CBDC8725}" type="presParOf" srcId="{E76378DE-A3BD-43BA-85D7-F3E0862EE430}" destId="{E22DD86E-9E51-48A5-9B51-6D900E90E275}" srcOrd="0" destOrd="0" presId="urn:microsoft.com/office/officeart/2005/8/layout/hierarchy4"/>
    <dgm:cxn modelId="{813030BD-EFB2-F74D-8093-1D4C8A3B4B4C}" type="presParOf" srcId="{E22DD86E-9E51-48A5-9B51-6D900E90E275}" destId="{8DAA80F9-49E8-4103-B18B-679B1F12443A}" srcOrd="0" destOrd="0" presId="urn:microsoft.com/office/officeart/2005/8/layout/hierarchy4"/>
    <dgm:cxn modelId="{FF545879-B810-9B45-B3B7-32E96327161E}" type="presParOf" srcId="{E22DD86E-9E51-48A5-9B51-6D900E90E275}" destId="{581EC39C-4567-4FC1-A27D-927B32F5BCC0}" srcOrd="1" destOrd="0" presId="urn:microsoft.com/office/officeart/2005/8/layout/hierarchy4"/>
    <dgm:cxn modelId="{31E46B9B-40D4-2D4B-A190-08DE8AF05982}" type="presParOf" srcId="{E22DD86E-9E51-48A5-9B51-6D900E90E275}" destId="{0E3F69E2-0E02-4F3C-A581-8328779E94E3}" srcOrd="2" destOrd="0" presId="urn:microsoft.com/office/officeart/2005/8/layout/hierarchy4"/>
    <dgm:cxn modelId="{F3757FDB-68A4-FB4A-BD62-15C323323337}" type="presParOf" srcId="{0E3F69E2-0E02-4F3C-A581-8328779E94E3}" destId="{0EB81D1F-309E-4451-9929-2BBD5EA26BED}" srcOrd="0" destOrd="0" presId="urn:microsoft.com/office/officeart/2005/8/layout/hierarchy4"/>
    <dgm:cxn modelId="{3E40007A-9F3C-AD47-85B9-736417C1FCC2}" type="presParOf" srcId="{0EB81D1F-309E-4451-9929-2BBD5EA26BED}" destId="{100B9FDE-747F-4421-A188-3284EE6AAFCF}" srcOrd="0" destOrd="0" presId="urn:microsoft.com/office/officeart/2005/8/layout/hierarchy4"/>
    <dgm:cxn modelId="{0A9EA38C-2179-0949-9A74-CA7EA8F5A92D}" type="presParOf" srcId="{0EB81D1F-309E-4451-9929-2BBD5EA26BED}" destId="{23494B21-CEC9-4CE0-ABB5-57EB481E3F03}" srcOrd="1" destOrd="0" presId="urn:microsoft.com/office/officeart/2005/8/layout/hierarchy4"/>
    <dgm:cxn modelId="{D30C022B-A148-6C44-A472-C9A8D4754F5B}" type="presParOf" srcId="{0EB81D1F-309E-4451-9929-2BBD5EA26BED}" destId="{148D7E9B-B242-41E7-8878-479F8B4CA5B7}" srcOrd="2" destOrd="0" presId="urn:microsoft.com/office/officeart/2005/8/layout/hierarchy4"/>
    <dgm:cxn modelId="{53ED37CC-F230-9D43-A441-6EA8EEF75EED}" type="presParOf" srcId="{148D7E9B-B242-41E7-8878-479F8B4CA5B7}" destId="{4D77E27C-C5FF-4F15-AC29-CCD798BE3671}" srcOrd="0" destOrd="0" presId="urn:microsoft.com/office/officeart/2005/8/layout/hierarchy4"/>
    <dgm:cxn modelId="{D961CC3D-1E60-7B4D-A748-B84804C14413}" type="presParOf" srcId="{4D77E27C-C5FF-4F15-AC29-CCD798BE3671}" destId="{8C3A9D22-283D-47B9-8D66-06C4F73234D8}" srcOrd="0" destOrd="0" presId="urn:microsoft.com/office/officeart/2005/8/layout/hierarchy4"/>
    <dgm:cxn modelId="{10C16018-A833-5641-AA29-680DD18655C7}" type="presParOf" srcId="{4D77E27C-C5FF-4F15-AC29-CCD798BE3671}" destId="{11DDBC23-4EED-471A-9455-72F7C0EBA752}" srcOrd="1" destOrd="0" presId="urn:microsoft.com/office/officeart/2005/8/layout/hierarchy4"/>
    <dgm:cxn modelId="{1F2BE62F-E445-594B-B58C-FF57B5F60A14}" type="presParOf" srcId="{0E3F69E2-0E02-4F3C-A581-8328779E94E3}" destId="{35A67804-9033-43A1-9A7B-E3700CCC37BB}" srcOrd="1" destOrd="0" presId="urn:microsoft.com/office/officeart/2005/8/layout/hierarchy4"/>
    <dgm:cxn modelId="{0540F9B9-C50F-4C4F-992D-8F1D91B07615}" type="presParOf" srcId="{0E3F69E2-0E02-4F3C-A581-8328779E94E3}" destId="{9A66145D-59B5-46C4-92DD-35AB2671D583}" srcOrd="2" destOrd="0" presId="urn:microsoft.com/office/officeart/2005/8/layout/hierarchy4"/>
    <dgm:cxn modelId="{33D31C30-7056-A748-B9E9-6935C0110EC1}" type="presParOf" srcId="{9A66145D-59B5-46C4-92DD-35AB2671D583}" destId="{13398695-3644-4C8A-A311-118F9112C4E0}" srcOrd="0" destOrd="0" presId="urn:microsoft.com/office/officeart/2005/8/layout/hierarchy4"/>
    <dgm:cxn modelId="{DBEA901E-140A-9542-8D7C-0EE72BC9CF18}" type="presParOf" srcId="{9A66145D-59B5-46C4-92DD-35AB2671D583}" destId="{2B12CFA7-C158-4A70-9C7B-06A171B53CF5}" srcOrd="1" destOrd="0" presId="urn:microsoft.com/office/officeart/2005/8/layout/hierarchy4"/>
    <dgm:cxn modelId="{B57AEA96-E5CF-9A40-AAAA-1DFC429372B1}" type="presParOf" srcId="{9A66145D-59B5-46C4-92DD-35AB2671D583}" destId="{CAD6B47F-5D87-4106-9D0D-83EEAA2EC4DA}" srcOrd="2" destOrd="0" presId="urn:microsoft.com/office/officeart/2005/8/layout/hierarchy4"/>
    <dgm:cxn modelId="{391BBCF2-BC6A-3045-ACC4-187410E2CCE3}" type="presParOf" srcId="{CAD6B47F-5D87-4106-9D0D-83EEAA2EC4DA}" destId="{9D2CFB0E-D695-4613-9E6C-319E68742C43}" srcOrd="0" destOrd="0" presId="urn:microsoft.com/office/officeart/2005/8/layout/hierarchy4"/>
    <dgm:cxn modelId="{BD4864EE-E431-9E47-AFA3-05E77079AFC2}" type="presParOf" srcId="{9D2CFB0E-D695-4613-9E6C-319E68742C43}" destId="{0347E083-F618-4A25-A0BD-C51D747F61C1}" srcOrd="0" destOrd="0" presId="urn:microsoft.com/office/officeart/2005/8/layout/hierarchy4"/>
    <dgm:cxn modelId="{AA14AAE1-DCFA-2744-8992-8AAF5483B59C}" type="presParOf" srcId="{9D2CFB0E-D695-4613-9E6C-319E68742C43}" destId="{AF1974B9-3117-4537-807F-68562ED5973B}" srcOrd="1" destOrd="0" presId="urn:microsoft.com/office/officeart/2005/8/layout/hierarchy4"/>
    <dgm:cxn modelId="{7E0E9EFE-21E2-5F4C-A80F-C9614832CB65}" type="presParOf" srcId="{E76378DE-A3BD-43BA-85D7-F3E0862EE430}" destId="{4C01E83F-93C3-4682-B505-6888E22E414C}" srcOrd="1" destOrd="0" presId="urn:microsoft.com/office/officeart/2005/8/layout/hierarchy4"/>
    <dgm:cxn modelId="{DD5822F2-65EB-B748-A6F3-CC0A60CCE373}" type="presParOf" srcId="{E76378DE-A3BD-43BA-85D7-F3E0862EE430}" destId="{72F5A41A-723D-4DFF-B72E-A7E45CA66B64}" srcOrd="2" destOrd="0" presId="urn:microsoft.com/office/officeart/2005/8/layout/hierarchy4"/>
    <dgm:cxn modelId="{CEC5BD0A-52D6-5742-B063-DA26DC9A42D5}" type="presParOf" srcId="{72F5A41A-723D-4DFF-B72E-A7E45CA66B64}" destId="{DB3B81D3-47EE-431C-8898-485FA27CEEDE}" srcOrd="0" destOrd="0" presId="urn:microsoft.com/office/officeart/2005/8/layout/hierarchy4"/>
    <dgm:cxn modelId="{B3685C28-DE1B-CC46-83F7-6149585CEB53}" type="presParOf" srcId="{72F5A41A-723D-4DFF-B72E-A7E45CA66B64}" destId="{0ED56BDC-A565-4FEA-9118-CD83DCAC06FE}" srcOrd="1" destOrd="0" presId="urn:microsoft.com/office/officeart/2005/8/layout/hierarchy4"/>
    <dgm:cxn modelId="{16DD3AA9-0F56-3A4C-B711-42AFA9297808}" type="presParOf" srcId="{72F5A41A-723D-4DFF-B72E-A7E45CA66B64}" destId="{3B533036-0989-46DC-8FB6-528B99E3FBAD}" srcOrd="2" destOrd="0" presId="urn:microsoft.com/office/officeart/2005/8/layout/hierarchy4"/>
    <dgm:cxn modelId="{7A84BAED-7642-B344-BF5C-C6056C18EE0C}" type="presParOf" srcId="{3B533036-0989-46DC-8FB6-528B99E3FBAD}" destId="{BB19F02C-1A78-4666-8253-3675F7C97D5B}" srcOrd="0" destOrd="0" presId="urn:microsoft.com/office/officeart/2005/8/layout/hierarchy4"/>
    <dgm:cxn modelId="{F9A73CEC-A05A-3540-8E49-57B4CAC07AFB}" type="presParOf" srcId="{BB19F02C-1A78-4666-8253-3675F7C97D5B}" destId="{3060C393-35BE-4F0A-BAB3-8D478F0A0B3C}" srcOrd="0" destOrd="0" presId="urn:microsoft.com/office/officeart/2005/8/layout/hierarchy4"/>
    <dgm:cxn modelId="{BEA2B17C-DA38-FD42-892D-E29EC3BDA7EB}" type="presParOf" srcId="{BB19F02C-1A78-4666-8253-3675F7C97D5B}" destId="{0D82A45E-3E5E-4A36-BA47-760DCBC0F6BB}" srcOrd="1" destOrd="0" presId="urn:microsoft.com/office/officeart/2005/8/layout/hierarchy4"/>
    <dgm:cxn modelId="{F7BC4979-9CC3-B140-AFE1-B05DD7755C04}" type="presParOf" srcId="{BB19F02C-1A78-4666-8253-3675F7C97D5B}" destId="{7FB22126-3D07-4B74-99A7-B88222A265B6}" srcOrd="2" destOrd="0" presId="urn:microsoft.com/office/officeart/2005/8/layout/hierarchy4"/>
    <dgm:cxn modelId="{E4A629C9-035C-D545-B6D6-444A7E77997B}" type="presParOf" srcId="{7FB22126-3D07-4B74-99A7-B88222A265B6}" destId="{220ED653-50D9-4451-8029-21F6E68DD8DA}" srcOrd="0" destOrd="0" presId="urn:microsoft.com/office/officeart/2005/8/layout/hierarchy4"/>
    <dgm:cxn modelId="{32B51069-27AC-5648-A29D-8E64B2F05B31}" type="presParOf" srcId="{220ED653-50D9-4451-8029-21F6E68DD8DA}" destId="{09EA2AEA-66EC-4055-B282-EC4C143A2079}" srcOrd="0" destOrd="0" presId="urn:microsoft.com/office/officeart/2005/8/layout/hierarchy4"/>
    <dgm:cxn modelId="{6252F78C-4AFB-B446-844C-D3BC6B8D1B99}" type="presParOf" srcId="{220ED653-50D9-4451-8029-21F6E68DD8DA}" destId="{84F7E20D-E0C5-43FF-897B-0E8E7C82A4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81149-5C5B-459F-9B8B-392033703575}">
      <dsp:nvSpPr>
        <dsp:cNvPr id="0" name=""/>
        <dsp:cNvSpPr/>
      </dsp:nvSpPr>
      <dsp:spPr>
        <a:xfrm>
          <a:off x="4833" y="968296"/>
          <a:ext cx="2479725" cy="9918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Externalizing</a:t>
          </a:r>
          <a:endParaRPr lang="en-US" sz="2100" kern="1200" dirty="0"/>
        </a:p>
      </dsp:txBody>
      <dsp:txXfrm>
        <a:off x="4833" y="968296"/>
        <a:ext cx="2479725" cy="991890"/>
      </dsp:txXfrm>
    </dsp:sp>
    <dsp:sp modelId="{6C12BA7A-9BDC-4B89-9628-B055B61B159F}">
      <dsp:nvSpPr>
        <dsp:cNvPr id="0" name=""/>
        <dsp:cNvSpPr/>
      </dsp:nvSpPr>
      <dsp:spPr>
        <a:xfrm>
          <a:off x="2162194" y="1052606"/>
          <a:ext cx="2058172" cy="8232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Peer Rejection</a:t>
          </a:r>
          <a:endParaRPr lang="en-US" sz="1500" kern="1200" dirty="0"/>
        </a:p>
      </dsp:txBody>
      <dsp:txXfrm>
        <a:off x="2162194" y="1052606"/>
        <a:ext cx="2058172" cy="823268"/>
      </dsp:txXfrm>
    </dsp:sp>
    <dsp:sp modelId="{DF6EDDF8-6F64-4D24-8DB6-43321E8F42D5}">
      <dsp:nvSpPr>
        <dsp:cNvPr id="0" name=""/>
        <dsp:cNvSpPr/>
      </dsp:nvSpPr>
      <dsp:spPr>
        <a:xfrm>
          <a:off x="3932222" y="1052606"/>
          <a:ext cx="2058172" cy="82326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Substance Abuse</a:t>
          </a:r>
          <a:endParaRPr lang="en-US" sz="1500" kern="1200" dirty="0"/>
        </a:p>
      </dsp:txBody>
      <dsp:txXfrm>
        <a:off x="3932222" y="1052606"/>
        <a:ext cx="2058172" cy="823268"/>
      </dsp:txXfrm>
    </dsp:sp>
    <dsp:sp modelId="{5944069E-62EC-4E2B-ABC2-F18A5275FE76}">
      <dsp:nvSpPr>
        <dsp:cNvPr id="0" name=""/>
        <dsp:cNvSpPr/>
      </dsp:nvSpPr>
      <dsp:spPr>
        <a:xfrm>
          <a:off x="5702250" y="1052606"/>
          <a:ext cx="2058172" cy="82326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Sub-optimal Academic Performance</a:t>
          </a:r>
          <a:endParaRPr lang="en-US" sz="1500" kern="1200" dirty="0"/>
        </a:p>
      </dsp:txBody>
      <dsp:txXfrm>
        <a:off x="5702250" y="1052606"/>
        <a:ext cx="2058172" cy="823268"/>
      </dsp:txXfrm>
    </dsp:sp>
    <dsp:sp modelId="{EC3A4FF7-21FB-4761-9571-61291DC4B786}">
      <dsp:nvSpPr>
        <dsp:cNvPr id="0" name=""/>
        <dsp:cNvSpPr/>
      </dsp:nvSpPr>
      <dsp:spPr>
        <a:xfrm>
          <a:off x="4833" y="2099050"/>
          <a:ext cx="2479725" cy="99189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Internalizing</a:t>
          </a:r>
          <a:endParaRPr lang="en-US" sz="2100" kern="1200" dirty="0"/>
        </a:p>
      </dsp:txBody>
      <dsp:txXfrm>
        <a:off x="4833" y="2099050"/>
        <a:ext cx="2479725" cy="991890"/>
      </dsp:txXfrm>
    </dsp:sp>
    <dsp:sp modelId="{FC01FE36-135E-40F0-A46A-F69C8AABFBB3}">
      <dsp:nvSpPr>
        <dsp:cNvPr id="0" name=""/>
        <dsp:cNvSpPr/>
      </dsp:nvSpPr>
      <dsp:spPr>
        <a:xfrm>
          <a:off x="2162194" y="2183361"/>
          <a:ext cx="2058172" cy="82326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Peer Rejection</a:t>
          </a:r>
          <a:endParaRPr lang="en-US" sz="1500" kern="1200" dirty="0"/>
        </a:p>
      </dsp:txBody>
      <dsp:txXfrm>
        <a:off x="2162194" y="2183361"/>
        <a:ext cx="2058172" cy="823268"/>
      </dsp:txXfrm>
    </dsp:sp>
    <dsp:sp modelId="{D7A7FAE0-EBC7-443B-AF71-AC0D67F8E44A}">
      <dsp:nvSpPr>
        <dsp:cNvPr id="0" name=""/>
        <dsp:cNvSpPr/>
      </dsp:nvSpPr>
      <dsp:spPr>
        <a:xfrm>
          <a:off x="3932222" y="2183361"/>
          <a:ext cx="2058172" cy="82326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Enhanced Susceptibility to Maternal Depression</a:t>
          </a:r>
          <a:endParaRPr lang="en-US" sz="1500" kern="1200" dirty="0"/>
        </a:p>
      </dsp:txBody>
      <dsp:txXfrm>
        <a:off x="3932222" y="2183361"/>
        <a:ext cx="2058172" cy="823268"/>
      </dsp:txXfrm>
    </dsp:sp>
    <dsp:sp modelId="{98AB2CAC-12E3-4783-8E45-CF577C2C493D}">
      <dsp:nvSpPr>
        <dsp:cNvPr id="0" name=""/>
        <dsp:cNvSpPr/>
      </dsp:nvSpPr>
      <dsp:spPr>
        <a:xfrm>
          <a:off x="5702250" y="2183361"/>
          <a:ext cx="2058172" cy="8232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Increased Risk for Depression</a:t>
          </a:r>
          <a:endParaRPr lang="en-US" sz="1500" kern="1200" dirty="0"/>
        </a:p>
      </dsp:txBody>
      <dsp:txXfrm>
        <a:off x="5702250" y="2183361"/>
        <a:ext cx="2058172" cy="823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5A810-EFC7-4F0C-B0D6-B9BDA8251E5B}">
      <dsp:nvSpPr>
        <dsp:cNvPr id="0" name=""/>
        <dsp:cNvSpPr/>
      </dsp:nvSpPr>
      <dsp:spPr>
        <a:xfrm rot="16200000">
          <a:off x="840402" y="1371087"/>
          <a:ext cx="2903304" cy="1774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Reactivity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Responsiveness to both internal and external stimuli</a:t>
          </a:r>
          <a:endParaRPr lang="en-US" sz="1500" kern="1200" dirty="0"/>
        </a:p>
      </dsp:txBody>
      <dsp:txXfrm rot="16200000">
        <a:off x="840402" y="1371087"/>
        <a:ext cx="2903304" cy="1774226"/>
      </dsp:txXfrm>
    </dsp:sp>
    <dsp:sp modelId="{E93683BD-AA19-4350-9F25-54305A9209D0}">
      <dsp:nvSpPr>
        <dsp:cNvPr id="0" name=""/>
        <dsp:cNvSpPr/>
      </dsp:nvSpPr>
      <dsp:spPr>
        <a:xfrm rot="5400000">
          <a:off x="2695193" y="1371087"/>
          <a:ext cx="2903304" cy="1774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Regulation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Neural and behavioral modulation of reactivity</a:t>
          </a:r>
          <a:endParaRPr lang="en-US" sz="1500" kern="1200" dirty="0"/>
        </a:p>
      </dsp:txBody>
      <dsp:txXfrm rot="5400000">
        <a:off x="2695193" y="1371087"/>
        <a:ext cx="2903304" cy="1774226"/>
      </dsp:txXfrm>
    </dsp:sp>
    <dsp:sp modelId="{7A91124F-F72C-4847-9DDA-9C27520ADB17}">
      <dsp:nvSpPr>
        <dsp:cNvPr id="0" name=""/>
        <dsp:cNvSpPr/>
      </dsp:nvSpPr>
      <dsp:spPr>
        <a:xfrm>
          <a:off x="2291873" y="0"/>
          <a:ext cx="1854790" cy="18547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6BAFF-EEB1-4354-8420-797C18B3740E}">
      <dsp:nvSpPr>
        <dsp:cNvPr id="0" name=""/>
        <dsp:cNvSpPr/>
      </dsp:nvSpPr>
      <dsp:spPr>
        <a:xfrm rot="10800000">
          <a:off x="2291873" y="2661249"/>
          <a:ext cx="1854790" cy="18547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44A11F-CA89-4E0E-8778-F95BC237C6CA}">
      <dsp:nvSpPr>
        <dsp:cNvPr id="0" name=""/>
        <dsp:cNvSpPr/>
      </dsp:nvSpPr>
      <dsp:spPr>
        <a:xfrm>
          <a:off x="992" y="605"/>
          <a:ext cx="7763270" cy="872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Components of Temperament</a:t>
          </a:r>
          <a:endParaRPr lang="en-US" sz="3900" kern="1200" dirty="0"/>
        </a:p>
      </dsp:txBody>
      <dsp:txXfrm>
        <a:off x="992" y="605"/>
        <a:ext cx="7763270" cy="872013"/>
      </dsp:txXfrm>
    </dsp:sp>
    <dsp:sp modelId="{8DAA80F9-49E8-4103-B18B-679B1F12443A}">
      <dsp:nvSpPr>
        <dsp:cNvPr id="0" name=""/>
        <dsp:cNvSpPr/>
      </dsp:nvSpPr>
      <dsp:spPr>
        <a:xfrm>
          <a:off x="8570" y="961055"/>
          <a:ext cx="5061441" cy="872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Reactivity</a:t>
          </a:r>
          <a:endParaRPr lang="en-US" sz="3500" kern="1200" dirty="0"/>
        </a:p>
      </dsp:txBody>
      <dsp:txXfrm>
        <a:off x="8570" y="961055"/>
        <a:ext cx="5061441" cy="872013"/>
      </dsp:txXfrm>
    </dsp:sp>
    <dsp:sp modelId="{100B9FDE-747F-4421-A188-3284EE6AAFCF}">
      <dsp:nvSpPr>
        <dsp:cNvPr id="0" name=""/>
        <dsp:cNvSpPr/>
      </dsp:nvSpPr>
      <dsp:spPr>
        <a:xfrm>
          <a:off x="20903" y="1921504"/>
          <a:ext cx="2466589" cy="8720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Positive Affectivity/Surgency</a:t>
          </a:r>
          <a:endParaRPr lang="en-US" sz="1900" kern="1200" dirty="0"/>
        </a:p>
      </dsp:txBody>
      <dsp:txXfrm>
        <a:off x="20903" y="1921504"/>
        <a:ext cx="2466589" cy="872013"/>
      </dsp:txXfrm>
    </dsp:sp>
    <dsp:sp modelId="{8C3A9D22-283D-47B9-8D66-06C4F73234D8}">
      <dsp:nvSpPr>
        <dsp:cNvPr id="0" name=""/>
        <dsp:cNvSpPr/>
      </dsp:nvSpPr>
      <dsp:spPr>
        <a:xfrm>
          <a:off x="32894" y="2881954"/>
          <a:ext cx="2442607" cy="1390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Smiling/Laughter</a:t>
          </a:r>
          <a:br>
            <a:rPr lang="en-US" sz="1600" kern="1200" dirty="0" smtClean="0"/>
          </a:br>
          <a:r>
            <a:rPr lang="en-US" sz="1600" kern="1200" dirty="0" smtClean="0"/>
            <a:t>Approach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Intensity Pleasure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Vocal Reactivity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Perceptual Sensitivity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Activity Level</a:t>
          </a:r>
          <a:endParaRPr lang="en-US" sz="1600" kern="1200" dirty="0"/>
        </a:p>
      </dsp:txBody>
      <dsp:txXfrm>
        <a:off x="32894" y="2881954"/>
        <a:ext cx="2442607" cy="1390530"/>
      </dsp:txXfrm>
    </dsp:sp>
    <dsp:sp modelId="{13398695-3644-4C8A-A311-118F9112C4E0}">
      <dsp:nvSpPr>
        <dsp:cNvPr id="0" name=""/>
        <dsp:cNvSpPr/>
      </dsp:nvSpPr>
      <dsp:spPr>
        <a:xfrm>
          <a:off x="2591089" y="1921504"/>
          <a:ext cx="2466589" cy="8720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Negative Emotionality</a:t>
          </a:r>
          <a:endParaRPr lang="en-US" sz="1900" kern="1200" dirty="0"/>
        </a:p>
      </dsp:txBody>
      <dsp:txXfrm>
        <a:off x="2591089" y="1921504"/>
        <a:ext cx="2466589" cy="872013"/>
      </dsp:txXfrm>
    </dsp:sp>
    <dsp:sp modelId="{0347E083-F618-4A25-A0BD-C51D747F61C1}">
      <dsp:nvSpPr>
        <dsp:cNvPr id="0" name=""/>
        <dsp:cNvSpPr/>
      </dsp:nvSpPr>
      <dsp:spPr>
        <a:xfrm>
          <a:off x="2603080" y="2881954"/>
          <a:ext cx="2442607" cy="13840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Distress to Limitations</a:t>
          </a:r>
          <a:br>
            <a:rPr lang="en-US" sz="1600" kern="1200" dirty="0" smtClean="0"/>
          </a:br>
          <a:r>
            <a:rPr lang="en-US" sz="1600" kern="1200" dirty="0" smtClean="0"/>
            <a:t>Sadness</a:t>
          </a:r>
          <a:br>
            <a:rPr lang="en-US" sz="1600" kern="1200" dirty="0" smtClean="0"/>
          </a:br>
          <a:r>
            <a:rPr lang="en-US" sz="1600" kern="1200" dirty="0" smtClean="0"/>
            <a:t>Fear/Behavioral Inhibition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Falling Reactivity</a:t>
          </a:r>
          <a:endParaRPr lang="en-US" sz="1600" kern="1200" dirty="0"/>
        </a:p>
      </dsp:txBody>
      <dsp:txXfrm>
        <a:off x="2603080" y="2881954"/>
        <a:ext cx="2442607" cy="1384086"/>
      </dsp:txXfrm>
    </dsp:sp>
    <dsp:sp modelId="{DB3B81D3-47EE-431C-8898-485FA27CEEDE}">
      <dsp:nvSpPr>
        <dsp:cNvPr id="0" name=""/>
        <dsp:cNvSpPr/>
      </dsp:nvSpPr>
      <dsp:spPr>
        <a:xfrm>
          <a:off x="5278016" y="961055"/>
          <a:ext cx="2478668" cy="872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Regulation</a:t>
          </a:r>
          <a:endParaRPr lang="en-US" sz="3500" kern="1200" dirty="0"/>
        </a:p>
      </dsp:txBody>
      <dsp:txXfrm>
        <a:off x="5278016" y="961055"/>
        <a:ext cx="2478668" cy="872013"/>
      </dsp:txXfrm>
    </dsp:sp>
    <dsp:sp modelId="{3060C393-35BE-4F0A-BAB3-8D478F0A0B3C}">
      <dsp:nvSpPr>
        <dsp:cNvPr id="0" name=""/>
        <dsp:cNvSpPr/>
      </dsp:nvSpPr>
      <dsp:spPr>
        <a:xfrm>
          <a:off x="5282850" y="1921504"/>
          <a:ext cx="2469000" cy="8720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Regulatory Capacity/Orienting</a:t>
          </a:r>
          <a:endParaRPr lang="en-US" sz="1900" kern="1200" dirty="0"/>
        </a:p>
      </dsp:txBody>
      <dsp:txXfrm>
        <a:off x="5282850" y="1921504"/>
        <a:ext cx="2469000" cy="872013"/>
      </dsp:txXfrm>
    </dsp:sp>
    <dsp:sp modelId="{09EA2AEA-66EC-4055-B282-EC4C143A2079}">
      <dsp:nvSpPr>
        <dsp:cNvPr id="0" name=""/>
        <dsp:cNvSpPr/>
      </dsp:nvSpPr>
      <dsp:spPr>
        <a:xfrm>
          <a:off x="5292462" y="2881954"/>
          <a:ext cx="2449777" cy="1405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ctr" defTabSz="3111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Duration of Orienting</a:t>
          </a:r>
        </a:p>
        <a:p>
          <a:pPr lvl="0" algn="ctr" defTabSz="3111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Intensity Pleasure </a:t>
          </a:r>
        </a:p>
        <a:p>
          <a:pPr lvl="0" algn="ctr" defTabSz="3111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Soothability </a:t>
          </a:r>
        </a:p>
        <a:p>
          <a:pPr lvl="0" algn="ctr" defTabSz="3111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Cuddliness/Affilliativeness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/>
          </a:r>
          <a:br>
            <a:rPr lang="en-US" sz="700" kern="1200" dirty="0" smtClean="0"/>
          </a:br>
          <a:endParaRPr lang="en-US" sz="700" kern="1200" dirty="0"/>
        </a:p>
      </dsp:txBody>
      <dsp:txXfrm>
        <a:off x="5292462" y="2881954"/>
        <a:ext cx="2449777" cy="140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E373-BA58-9344-97EF-3B3FD720E830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FE6D7-8E05-E94F-B71F-52F7F48387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3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E6D7-8E05-E94F-B71F-52F7F48387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73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5" tIns="45707" rIns="91415" bIns="45707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5488"/>
            <a:ext cx="4648200" cy="342900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5488"/>
            <a:ext cx="4648200" cy="342900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E6D7-8E05-E94F-B71F-52F7F48387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37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E6D7-8E05-E94F-B71F-52F7F483876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87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55363"/>
            <a:ext cx="1981200" cy="6707968"/>
          </a:xfrm>
        </p:spPr>
        <p:txBody>
          <a:bodyPr>
            <a:normAutofit lnSpcReduction="10000"/>
          </a:bodyPr>
          <a:lstStyle/>
          <a:p>
            <a:endParaRPr lang="en-CA" dirty="0">
              <a:solidFill>
                <a:srgbClr val="000090"/>
              </a:solidFill>
            </a:endParaRPr>
          </a:p>
          <a:p>
            <a:r>
              <a:rPr lang="en-CA" dirty="0" smtClean="0">
                <a:solidFill>
                  <a:srgbClr val="000090"/>
                </a:solidFill>
              </a:rPr>
              <a:t>Occasional Temperament  Conference</a:t>
            </a:r>
            <a:endParaRPr lang="en-CA" dirty="0">
              <a:solidFill>
                <a:srgbClr val="000090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----------------------</a:t>
            </a:r>
          </a:p>
          <a:p>
            <a:r>
              <a:rPr lang="en-CA" dirty="0" smtClean="0">
                <a:solidFill>
                  <a:srgbClr val="000090"/>
                </a:solidFill>
              </a:rPr>
              <a:t>Seattle, WA, USA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20-22, 2016</a:t>
            </a:r>
            <a:endParaRPr lang="en-US" dirty="0">
              <a:solidFill>
                <a:schemeClr val="bg1"/>
              </a:solidFill>
            </a:endParaRPr>
          </a:p>
          <a:p>
            <a:endParaRPr lang="en-CA" dirty="0" smtClean="0">
              <a:solidFill>
                <a:srgbClr val="000090"/>
              </a:solidFill>
            </a:endParaRPr>
          </a:p>
          <a:p>
            <a:endParaRPr lang="en-CA" dirty="0">
              <a:solidFill>
                <a:srgbClr val="000090"/>
              </a:solidFill>
            </a:endParaRPr>
          </a:p>
          <a:p>
            <a:endParaRPr lang="en-CA" dirty="0" smtClean="0">
              <a:solidFill>
                <a:srgbClr val="000090"/>
              </a:solidFill>
            </a:endParaRPr>
          </a:p>
          <a:p>
            <a:endParaRPr lang="en-CA" dirty="0">
              <a:solidFill>
                <a:srgbClr val="000090"/>
              </a:solidFill>
            </a:endParaRPr>
          </a:p>
          <a:p>
            <a:endParaRPr lang="en-CA" dirty="0" smtClean="0">
              <a:solidFill>
                <a:srgbClr val="000090"/>
              </a:solidFill>
            </a:endParaRPr>
          </a:p>
          <a:p>
            <a:endParaRPr lang="en-CA" dirty="0">
              <a:solidFill>
                <a:srgbClr val="000090"/>
              </a:solidFill>
            </a:endParaRPr>
          </a:p>
          <a:p>
            <a:endParaRPr lang="en-CA" dirty="0" smtClean="0">
              <a:solidFill>
                <a:srgbClr val="000090"/>
              </a:solidFill>
            </a:endParaRPr>
          </a:p>
          <a:p>
            <a:endParaRPr lang="en-CA" dirty="0" smtClean="0">
              <a:solidFill>
                <a:srgbClr val="000090"/>
              </a:solidFill>
            </a:endParaRPr>
          </a:p>
          <a:p>
            <a:r>
              <a:rPr lang="en-CA" dirty="0">
                <a:solidFill>
                  <a:srgbClr val="000090"/>
                </a:solidFill>
              </a:rPr>
              <a:t>National Institute of Mental Health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R03 MH067010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982" y="2018796"/>
            <a:ext cx="6482966" cy="1828800"/>
          </a:xfrm>
        </p:spPr>
        <p:txBody>
          <a:bodyPr/>
          <a:lstStyle/>
          <a:p>
            <a:pPr algn="l"/>
            <a:r>
              <a:rPr lang="en-US" sz="1600" dirty="0"/>
              <a:t/>
            </a:r>
            <a:br>
              <a:rPr lang="en-US" sz="1600" dirty="0"/>
            </a:br>
            <a:endParaRPr lang="en-US" sz="160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205904" y="338666"/>
            <a:ext cx="6472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cap="all" spc="150" dirty="0">
                <a:solidFill>
                  <a:srgbClr val="81D31A"/>
                </a:solidFill>
                <a:ea typeface="+mj-ea"/>
                <a:cs typeface="+mj-cs"/>
              </a:rPr>
              <a:t>Growth of Temperament in Infancy: </a:t>
            </a:r>
            <a:endParaRPr lang="en-US" sz="1600" cap="all" spc="150" dirty="0" smtClean="0">
              <a:solidFill>
                <a:srgbClr val="81D31A"/>
              </a:solidFill>
              <a:ea typeface="+mj-ea"/>
              <a:cs typeface="+mj-cs"/>
            </a:endParaRPr>
          </a:p>
          <a:p>
            <a:pPr algn="ctr"/>
            <a:r>
              <a:rPr lang="en-US" sz="1600" cap="all" spc="150" dirty="0" smtClean="0">
                <a:solidFill>
                  <a:srgbClr val="81D31A"/>
                </a:solidFill>
                <a:ea typeface="+mj-ea"/>
                <a:cs typeface="+mj-cs"/>
              </a:rPr>
              <a:t>Implications </a:t>
            </a:r>
            <a:r>
              <a:rPr lang="en-US" sz="1600" cap="all" spc="150" dirty="0">
                <a:solidFill>
                  <a:srgbClr val="81D31A"/>
                </a:solidFill>
                <a:ea typeface="+mj-ea"/>
                <a:cs typeface="+mj-cs"/>
              </a:rPr>
              <a:t>for Development of Behavior </a:t>
            </a:r>
            <a:r>
              <a:rPr lang="en-US" sz="1600" cap="all" spc="150" dirty="0" smtClean="0">
                <a:solidFill>
                  <a:srgbClr val="81D31A"/>
                </a:solidFill>
                <a:ea typeface="+mj-ea"/>
                <a:cs typeface="+mj-cs"/>
              </a:rPr>
              <a:t>Problems </a:t>
            </a:r>
            <a:r>
              <a:rPr lang="en-US" sz="1600" cap="all" spc="150" dirty="0">
                <a:solidFill>
                  <a:srgbClr val="81D31A"/>
                </a:solidFill>
                <a:ea typeface="+mj-ea"/>
                <a:cs typeface="+mj-cs"/>
              </a:rPr>
              <a:t/>
            </a:r>
            <a:br>
              <a:rPr lang="en-US" sz="1600" cap="all" spc="150" dirty="0">
                <a:solidFill>
                  <a:srgbClr val="81D31A"/>
                </a:solidFill>
                <a:ea typeface="+mj-ea"/>
                <a:cs typeface="+mj-cs"/>
              </a:rPr>
            </a:br>
            <a:r>
              <a:rPr lang="en-US" sz="1600" spc="150" dirty="0" smtClean="0">
                <a:solidFill>
                  <a:prstClr val="white"/>
                </a:solidFill>
                <a:ea typeface="+mj-ea"/>
                <a:cs typeface="+mj-cs"/>
              </a:rPr>
              <a:t>Maria A. Gartstein</a:t>
            </a:r>
          </a:p>
          <a:p>
            <a:pPr algn="ctr"/>
            <a:r>
              <a:rPr lang="en-US" sz="1600" spc="150" dirty="0" smtClean="0">
                <a:solidFill>
                  <a:prstClr val="white"/>
                </a:solidFill>
                <a:ea typeface="+mj-ea"/>
                <a:cs typeface="+mj-cs"/>
              </a:rPr>
              <a:t>Gregory R. Hancock</a:t>
            </a:r>
          </a:p>
        </p:txBody>
      </p:sp>
      <p:pic>
        <p:nvPicPr>
          <p:cNvPr id="5" name="Picture 5" descr="1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82" y="4038600"/>
            <a:ext cx="34956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hild-development-baby-milk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037" y="1481667"/>
            <a:ext cx="3535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7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907" y="2133600"/>
            <a:ext cx="8736623" cy="533399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olidFill>
                  <a:srgbClr val="3366FF"/>
                </a:solidFill>
              </a:rPr>
              <a:t>S</a:t>
            </a:r>
            <a:r>
              <a:rPr lang="en-CA" sz="2400" dirty="0" smtClean="0">
                <a:solidFill>
                  <a:srgbClr val="3366FF"/>
                </a:solidFill>
              </a:rPr>
              <a:t>ample: </a:t>
            </a:r>
            <a:r>
              <a:rPr lang="en-US" sz="2000" dirty="0" smtClean="0"/>
              <a:t>Mothers </a:t>
            </a:r>
            <a:r>
              <a:rPr lang="en-US" sz="2000" dirty="0"/>
              <a:t>of 4-month-old infants (N=</a:t>
            </a:r>
            <a:r>
              <a:rPr lang="en-US" sz="2000" dirty="0" smtClean="0"/>
              <a:t>148; 72 female) </a:t>
            </a:r>
            <a:r>
              <a:rPr lang="en-US" sz="2000" dirty="0"/>
              <a:t>from </a:t>
            </a:r>
            <a:r>
              <a:rPr lang="en-US" sz="2000" dirty="0" smtClean="0"/>
              <a:t>Pullman, WA and Moscow, ID were </a:t>
            </a:r>
            <a:r>
              <a:rPr lang="en-US" sz="2000" dirty="0"/>
              <a:t>recruited through birth announcements released by hospitals and published in a local newspaper, </a:t>
            </a:r>
            <a:r>
              <a:rPr lang="en-US" sz="2000" dirty="0" smtClean="0"/>
              <a:t>and </a:t>
            </a:r>
            <a:r>
              <a:rPr lang="en-US" sz="2000" dirty="0"/>
              <a:t>through </a:t>
            </a:r>
            <a:r>
              <a:rPr lang="en-US" sz="2000" dirty="0" smtClean="0"/>
              <a:t>a universal </a:t>
            </a:r>
            <a:r>
              <a:rPr lang="en-US" sz="2000" dirty="0"/>
              <a:t>prevention </a:t>
            </a:r>
            <a:r>
              <a:rPr lang="en-US" sz="2000" dirty="0" smtClean="0"/>
              <a:t>program 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Caregivers were compensated with $20 for participation in each assessment </a:t>
            </a:r>
            <a:endParaRPr lang="en-US" sz="2000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 smtClean="0"/>
              <a:t>The </a:t>
            </a:r>
            <a:r>
              <a:rPr lang="en-US" sz="2000" dirty="0"/>
              <a:t>follow-up evaluation addressing emerging behavior problems </a:t>
            </a:r>
            <a:r>
              <a:rPr lang="en-US" sz="2000" dirty="0" smtClean="0"/>
              <a:t>conducted </a:t>
            </a:r>
            <a:r>
              <a:rPr lang="en-US" sz="2000" dirty="0"/>
              <a:t>at 24 months of </a:t>
            </a:r>
            <a:r>
              <a:rPr lang="en-US" sz="2000" dirty="0" smtClean="0"/>
              <a:t>age 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 smtClean="0"/>
              <a:t>Temperament measured at 4, 6, 8, 10 &amp; 12 months of age 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 smtClean="0"/>
              <a:t>Behavior Problems measured at 24 months of age</a:t>
            </a: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N=85 (39 Female)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0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4" name="Content Placeholder 3" descr="washingtonmap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83" b="16083"/>
          <a:stretch>
            <a:fillRect/>
          </a:stretch>
        </p:blipFill>
        <p:spPr>
          <a:xfrm>
            <a:off x="-279400" y="1719070"/>
            <a:ext cx="9753599" cy="49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4" name="Content Placeholder 6" descr="image copy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92" b="23792"/>
          <a:stretch>
            <a:fillRect/>
          </a:stretch>
        </p:blipFill>
        <p:spPr>
          <a:xfrm>
            <a:off x="165100" y="1625600"/>
            <a:ext cx="8813799" cy="5118100"/>
          </a:xfrm>
        </p:spPr>
      </p:pic>
    </p:spTree>
    <p:extLst>
      <p:ext uri="{BB962C8B-B14F-4D97-AF65-F5344CB8AC3E}">
        <p14:creationId xmlns:p14="http://schemas.microsoft.com/office/powerpoint/2010/main" xmlns="" val="4051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4" name="Content Placeholder 2" descr="image copy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6" r="14916"/>
          <a:stretch>
            <a:fillRect/>
          </a:stretch>
        </p:blipFill>
        <p:spPr>
          <a:xfrm>
            <a:off x="135467" y="1574800"/>
            <a:ext cx="8856133" cy="5215467"/>
          </a:xfrm>
        </p:spPr>
      </p:pic>
    </p:spTree>
    <p:extLst>
      <p:ext uri="{BB962C8B-B14F-4D97-AF65-F5344CB8AC3E}">
        <p14:creationId xmlns:p14="http://schemas.microsoft.com/office/powerpoint/2010/main" xmlns="" val="3480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4" name="Content Placeholder 2" descr="Moscow_wint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5" b="15055"/>
          <a:stretch>
            <a:fillRect/>
          </a:stretch>
        </p:blipFill>
        <p:spPr>
          <a:xfrm>
            <a:off x="143933" y="1600199"/>
            <a:ext cx="8847667" cy="5139267"/>
          </a:xfrm>
        </p:spPr>
      </p:pic>
    </p:spTree>
    <p:extLst>
      <p:ext uri="{BB962C8B-B14F-4D97-AF65-F5344CB8AC3E}">
        <p14:creationId xmlns:p14="http://schemas.microsoft.com/office/powerpoint/2010/main" xmlns="" val="29097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7" y="1871471"/>
            <a:ext cx="8407893" cy="4407408"/>
          </a:xfrm>
        </p:spPr>
        <p:txBody>
          <a:bodyPr/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>
                <a:solidFill>
                  <a:srgbClr val="3366FF"/>
                </a:solidFill>
              </a:rPr>
              <a:t>Measures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i="1" dirty="0"/>
              <a:t>Infant Behavior </a:t>
            </a:r>
            <a:r>
              <a:rPr lang="en-US" sz="2000" i="1" dirty="0" smtClean="0"/>
              <a:t>Questionnaire -Revised </a:t>
            </a:r>
            <a:r>
              <a:rPr lang="en-US" sz="2000" i="1" dirty="0"/>
              <a:t>(IBQ-R; </a:t>
            </a:r>
            <a:r>
              <a:rPr lang="en-US" sz="1800" i="1" dirty="0"/>
              <a:t>Gartstein &amp; Rothbart, </a:t>
            </a:r>
            <a:r>
              <a:rPr lang="en-US" sz="1800" i="1" dirty="0" smtClean="0"/>
              <a:t>2003</a:t>
            </a:r>
            <a:r>
              <a:rPr lang="en-US" sz="2000" i="1" dirty="0" smtClean="0"/>
              <a:t>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F</a:t>
            </a:r>
            <a:r>
              <a:rPr lang="en-US" sz="2000" dirty="0" smtClean="0"/>
              <a:t>ine</a:t>
            </a:r>
            <a:r>
              <a:rPr lang="en-US" sz="2000" dirty="0"/>
              <a:t>-grained, parent-report assessment tool, designed for children between 3 and 12 months of age </a:t>
            </a: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/>
              <a:t>Positive Affectivity</a:t>
            </a:r>
            <a:r>
              <a:rPr lang="en-US" sz="1800" dirty="0" smtClean="0"/>
              <a:t>/Surgency: </a:t>
            </a:r>
            <a:r>
              <a:rPr lang="en-US" sz="1800" dirty="0"/>
              <a:t>Activity Level, Smiling and Laughter, Vocal Reactivity, Approach, High Intensity Pleasure, and Perceptual Sensitivity</a:t>
            </a: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/>
              <a:t>Negative Emotionality: Fear, Distress to Limitations, Sadness, and Falling Reactivity (-)</a:t>
            </a: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/>
              <a:t>Regulatory Capacity/Orienting: Duration of Orienting, </a:t>
            </a:r>
            <a:r>
              <a:rPr lang="en-US" sz="1800" dirty="0" smtClean="0"/>
              <a:t>Soothability, </a:t>
            </a:r>
            <a:r>
              <a:rPr lang="en-US" sz="1800" dirty="0"/>
              <a:t>Cuddliness/Affiliation, and Low Intensity </a:t>
            </a:r>
            <a:r>
              <a:rPr lang="en-US" sz="1800" dirty="0" smtClean="0"/>
              <a:t>Pleasure</a:t>
            </a: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1800" dirty="0"/>
              <a:t>Cronbach’s α values </a:t>
            </a:r>
            <a:r>
              <a:rPr lang="en-US" sz="1800" dirty="0" smtClean="0"/>
              <a:t>ranging </a:t>
            </a:r>
            <a:r>
              <a:rPr lang="en-US" sz="1800" dirty="0"/>
              <a:t>from </a:t>
            </a:r>
            <a:r>
              <a:rPr lang="en-US" sz="1800" dirty="0" smtClean="0"/>
              <a:t>.</a:t>
            </a:r>
            <a:r>
              <a:rPr lang="en-US" sz="1800" dirty="0"/>
              <a:t>65 to .96 (mean α =.82</a:t>
            </a:r>
            <a:r>
              <a:rPr lang="en-US" sz="1800" dirty="0" smtClean="0"/>
              <a:t>) 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657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200" i="1" dirty="0"/>
              <a:t>Child Behavior Checklist (CBCL; Achenbach &amp; Rescorla, 2000</a:t>
            </a:r>
            <a:r>
              <a:rPr lang="en-US" sz="2200" i="1" dirty="0" smtClean="0"/>
              <a:t>)</a:t>
            </a:r>
            <a:r>
              <a:rPr lang="en-US" sz="2400" dirty="0"/>
              <a:t> </a:t>
            </a:r>
            <a:r>
              <a:rPr lang="en-US" sz="2200" dirty="0"/>
              <a:t>broad-band </a:t>
            </a:r>
            <a:r>
              <a:rPr lang="en-US" sz="2200" dirty="0" smtClean="0"/>
              <a:t>composites</a:t>
            </a:r>
            <a:r>
              <a:rPr lang="en-US" sz="2200" i="1" dirty="0" smtClean="0"/>
              <a:t> </a:t>
            </a:r>
            <a:endParaRPr lang="en-US" sz="2200" i="1" dirty="0"/>
          </a:p>
          <a:p>
            <a:pPr marL="1005840" lvl="5" indent="-228600">
              <a:buFont typeface="Wingdings 2" pitchFamily="18" charset="2"/>
              <a:buChar char=""/>
            </a:pPr>
            <a:r>
              <a:rPr lang="en-US" sz="1800" dirty="0" smtClean="0"/>
              <a:t>Internalizing</a:t>
            </a:r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Anxious/depressed</a:t>
            </a:r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Emotionally reactive</a:t>
            </a:r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Withdrawn</a:t>
            </a:r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Somatic Complaints</a:t>
            </a:r>
          </a:p>
          <a:p>
            <a:pPr marL="1005840" lvl="5" indent="-228600">
              <a:buFont typeface="Wingdings 2" pitchFamily="18" charset="2"/>
              <a:buChar char=""/>
            </a:pPr>
            <a:r>
              <a:rPr lang="en-US" sz="1800" dirty="0" smtClean="0"/>
              <a:t>Externalizing</a:t>
            </a:r>
            <a:endParaRPr lang="en-US" dirty="0"/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Attention Problems</a:t>
            </a:r>
          </a:p>
          <a:p>
            <a:pPr marL="1280160" lvl="6" indent="-228600">
              <a:buFont typeface="Wingdings 2" pitchFamily="18" charset="2"/>
              <a:buChar char=""/>
            </a:pPr>
            <a:r>
              <a:rPr lang="en-US" sz="1800" dirty="0" smtClean="0"/>
              <a:t>Aggressive Behavior</a:t>
            </a:r>
          </a:p>
          <a:p>
            <a:pPr marL="1005840" lvl="5" indent="-228600">
              <a:buFont typeface="Wingdings 2" pitchFamily="18" charset="2"/>
              <a:buChar char=""/>
            </a:pPr>
            <a:r>
              <a:rPr lang="en-US" sz="1800" dirty="0" smtClean="0"/>
              <a:t>Good internal consistency in the present </a:t>
            </a:r>
            <a:r>
              <a:rPr lang="en-US" sz="1800" dirty="0"/>
              <a:t>sample (α = .78 and .88</a:t>
            </a:r>
            <a:r>
              <a:rPr lang="en-US" sz="1800" dirty="0" smtClean="0"/>
              <a:t>)</a:t>
            </a:r>
            <a:endParaRPr lang="en-US" sz="1800" dirty="0"/>
          </a:p>
          <a:p>
            <a:pPr marL="1005840" lvl="5" indent="-228600">
              <a:buFont typeface="Wingdings 2" pitchFamily="18" charset="2"/>
              <a:buChar char=""/>
            </a:pPr>
            <a:endParaRPr lang="en-US" sz="1800" dirty="0" smtClean="0"/>
          </a:p>
          <a:p>
            <a:pPr marL="1280160" lvl="6" indent="-228600">
              <a:buFont typeface="Wingdings 2" pitchFamily="18" charset="2"/>
              <a:buChar char="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208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Line 2"/>
          <p:cNvSpPr>
            <a:spLocks noChangeShapeType="1"/>
          </p:cNvSpPr>
          <p:nvPr/>
        </p:nvSpPr>
        <p:spPr bwMode="auto">
          <a:xfrm>
            <a:off x="2235200" y="3332163"/>
            <a:ext cx="26066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4739" name="Line 3"/>
          <p:cNvSpPr>
            <a:spLocks noChangeShapeType="1"/>
          </p:cNvSpPr>
          <p:nvPr/>
        </p:nvSpPr>
        <p:spPr bwMode="auto">
          <a:xfrm>
            <a:off x="2235200" y="3027363"/>
            <a:ext cx="42068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4740" name="Line 4"/>
          <p:cNvSpPr>
            <a:spLocks noChangeShapeType="1"/>
          </p:cNvSpPr>
          <p:nvPr/>
        </p:nvSpPr>
        <p:spPr bwMode="auto">
          <a:xfrm>
            <a:off x="2235200" y="2722563"/>
            <a:ext cx="57308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2235200" y="1731963"/>
            <a:ext cx="6248400" cy="4038600"/>
            <a:chOff x="1248" y="1488"/>
            <a:chExt cx="3936" cy="2400"/>
          </a:xfrm>
        </p:grpSpPr>
        <p:sp>
          <p:nvSpPr>
            <p:cNvPr id="41031" name="Line 6"/>
            <p:cNvSpPr>
              <a:spLocks noChangeShapeType="1"/>
            </p:cNvSpPr>
            <p:nvPr/>
          </p:nvSpPr>
          <p:spPr bwMode="auto">
            <a:xfrm>
              <a:off x="1248" y="1488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2" name="Line 7"/>
            <p:cNvSpPr>
              <a:spLocks noChangeShapeType="1"/>
            </p:cNvSpPr>
            <p:nvPr/>
          </p:nvSpPr>
          <p:spPr bwMode="auto">
            <a:xfrm>
              <a:off x="1248" y="3888"/>
              <a:ext cx="39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76563" y="5770563"/>
            <a:ext cx="703262" cy="503237"/>
            <a:chOff x="1561" y="3888"/>
            <a:chExt cx="443" cy="317"/>
          </a:xfrm>
        </p:grpSpPr>
        <p:sp>
          <p:nvSpPr>
            <p:cNvPr id="41029" name="Line 9"/>
            <p:cNvSpPr>
              <a:spLocks noChangeShapeType="1"/>
            </p:cNvSpPr>
            <p:nvPr/>
          </p:nvSpPr>
          <p:spPr bwMode="auto">
            <a:xfrm>
              <a:off x="1776" y="38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0" name="Text Box 10"/>
            <p:cNvSpPr txBox="1">
              <a:spLocks noChangeArrowheads="1"/>
            </p:cNvSpPr>
            <p:nvPr/>
          </p:nvSpPr>
          <p:spPr bwMode="auto">
            <a:xfrm>
              <a:off x="1561" y="3975"/>
              <a:ext cx="443" cy="23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Age 6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54538" y="5770563"/>
            <a:ext cx="703262" cy="503237"/>
            <a:chOff x="2555" y="3888"/>
            <a:chExt cx="443" cy="317"/>
          </a:xfrm>
        </p:grpSpPr>
        <p:sp>
          <p:nvSpPr>
            <p:cNvPr id="41027" name="Line 12"/>
            <p:cNvSpPr>
              <a:spLocks noChangeShapeType="1"/>
            </p:cNvSpPr>
            <p:nvPr/>
          </p:nvSpPr>
          <p:spPr bwMode="auto">
            <a:xfrm>
              <a:off x="2769" y="38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28" name="Text Box 13"/>
            <p:cNvSpPr txBox="1">
              <a:spLocks noChangeArrowheads="1"/>
            </p:cNvSpPr>
            <p:nvPr/>
          </p:nvSpPr>
          <p:spPr bwMode="auto">
            <a:xfrm>
              <a:off x="2555" y="3975"/>
              <a:ext cx="443" cy="23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Age 7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078538" y="5770563"/>
            <a:ext cx="703262" cy="503237"/>
            <a:chOff x="3515" y="3888"/>
            <a:chExt cx="443" cy="317"/>
          </a:xfrm>
        </p:grpSpPr>
        <p:sp>
          <p:nvSpPr>
            <p:cNvPr id="41025" name="Line 15"/>
            <p:cNvSpPr>
              <a:spLocks noChangeShapeType="1"/>
            </p:cNvSpPr>
            <p:nvPr/>
          </p:nvSpPr>
          <p:spPr bwMode="auto">
            <a:xfrm>
              <a:off x="3729" y="38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26" name="Text Box 16"/>
            <p:cNvSpPr txBox="1">
              <a:spLocks noChangeArrowheads="1"/>
            </p:cNvSpPr>
            <p:nvPr/>
          </p:nvSpPr>
          <p:spPr bwMode="auto">
            <a:xfrm>
              <a:off x="3515" y="3975"/>
              <a:ext cx="443" cy="23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Age 8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602538" y="5770563"/>
            <a:ext cx="703262" cy="503237"/>
            <a:chOff x="4475" y="3888"/>
            <a:chExt cx="443" cy="317"/>
          </a:xfrm>
        </p:grpSpPr>
        <p:sp>
          <p:nvSpPr>
            <p:cNvPr id="41023" name="Line 18"/>
            <p:cNvSpPr>
              <a:spLocks noChangeShapeType="1"/>
            </p:cNvSpPr>
            <p:nvPr/>
          </p:nvSpPr>
          <p:spPr bwMode="auto">
            <a:xfrm>
              <a:off x="4689" y="38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24" name="Text Box 19"/>
            <p:cNvSpPr txBox="1">
              <a:spLocks noChangeArrowheads="1"/>
            </p:cNvSpPr>
            <p:nvPr/>
          </p:nvSpPr>
          <p:spPr bwMode="auto">
            <a:xfrm>
              <a:off x="4475" y="3975"/>
              <a:ext cx="443" cy="23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Age 9</a:t>
              </a:r>
            </a:p>
          </p:txBody>
        </p:sp>
      </p:grpSp>
      <p:grpSp>
        <p:nvGrpSpPr>
          <p:cNvPr id="40970" name="Group 20"/>
          <p:cNvGrpSpPr>
            <a:grpSpLocks/>
          </p:cNvGrpSpPr>
          <p:nvPr/>
        </p:nvGrpSpPr>
        <p:grpSpPr bwMode="auto">
          <a:xfrm>
            <a:off x="482600" y="1808163"/>
            <a:ext cx="1676400" cy="1828800"/>
            <a:chOff x="144" y="1296"/>
            <a:chExt cx="1056" cy="1248"/>
          </a:xfrm>
        </p:grpSpPr>
        <p:sp>
          <p:nvSpPr>
            <p:cNvPr id="41015" name="Rectangle 21"/>
            <p:cNvSpPr>
              <a:spLocks noChangeArrowheads="1"/>
            </p:cNvSpPr>
            <p:nvPr/>
          </p:nvSpPr>
          <p:spPr bwMode="auto">
            <a:xfrm>
              <a:off x="144" y="1296"/>
              <a:ext cx="1056" cy="1248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16" name="Line 22" descr="Oak"/>
            <p:cNvSpPr>
              <a:spLocks noChangeShapeType="1"/>
            </p:cNvSpPr>
            <p:nvPr/>
          </p:nvSpPr>
          <p:spPr bwMode="auto">
            <a:xfrm>
              <a:off x="672" y="1296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17" name="Rectangle 23" descr="Oak"/>
            <p:cNvSpPr>
              <a:spLocks noChangeArrowheads="1"/>
            </p:cNvSpPr>
            <p:nvPr/>
          </p:nvSpPr>
          <p:spPr bwMode="auto">
            <a:xfrm>
              <a:off x="240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18" name="Rectangle 24" descr="Oak"/>
            <p:cNvSpPr>
              <a:spLocks noChangeArrowheads="1"/>
            </p:cNvSpPr>
            <p:nvPr/>
          </p:nvSpPr>
          <p:spPr bwMode="auto">
            <a:xfrm>
              <a:off x="240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19" name="Rectangle 25" descr="Oak"/>
            <p:cNvSpPr>
              <a:spLocks noChangeArrowheads="1"/>
            </p:cNvSpPr>
            <p:nvPr/>
          </p:nvSpPr>
          <p:spPr bwMode="auto">
            <a:xfrm>
              <a:off x="768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20" name="Rectangle 26" descr="Oak"/>
            <p:cNvSpPr>
              <a:spLocks noChangeArrowheads="1"/>
            </p:cNvSpPr>
            <p:nvPr/>
          </p:nvSpPr>
          <p:spPr bwMode="auto">
            <a:xfrm>
              <a:off x="768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21" name="Oval 27"/>
            <p:cNvSpPr>
              <a:spLocks noChangeArrowheads="1"/>
            </p:cNvSpPr>
            <p:nvPr/>
          </p:nvSpPr>
          <p:spPr bwMode="auto">
            <a:xfrm>
              <a:off x="528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22" name="Oval 28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013075" y="3636963"/>
            <a:ext cx="609600" cy="2057400"/>
            <a:chOff x="1824" y="2544"/>
            <a:chExt cx="384" cy="1296"/>
          </a:xfrm>
        </p:grpSpPr>
        <p:sp>
          <p:nvSpPr>
            <p:cNvPr id="41009" name="Oval 30"/>
            <p:cNvSpPr>
              <a:spLocks noChangeArrowheads="1"/>
            </p:cNvSpPr>
            <p:nvPr/>
          </p:nvSpPr>
          <p:spPr bwMode="auto">
            <a:xfrm>
              <a:off x="1872" y="2544"/>
              <a:ext cx="288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10" name="Line 31"/>
            <p:cNvSpPr>
              <a:spLocks noChangeShapeType="1"/>
            </p:cNvSpPr>
            <p:nvPr/>
          </p:nvSpPr>
          <p:spPr bwMode="auto">
            <a:xfrm>
              <a:off x="2016" y="288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11" name="Line 32"/>
            <p:cNvSpPr>
              <a:spLocks noChangeShapeType="1"/>
            </p:cNvSpPr>
            <p:nvPr/>
          </p:nvSpPr>
          <p:spPr bwMode="auto">
            <a:xfrm flipH="1">
              <a:off x="1824" y="3600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12" name="Line 33"/>
            <p:cNvSpPr>
              <a:spLocks noChangeShapeType="1"/>
            </p:cNvSpPr>
            <p:nvPr/>
          </p:nvSpPr>
          <p:spPr bwMode="auto">
            <a:xfrm>
              <a:off x="2016" y="3600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13" name="Line 34"/>
            <p:cNvSpPr>
              <a:spLocks noChangeShapeType="1"/>
            </p:cNvSpPr>
            <p:nvPr/>
          </p:nvSpPr>
          <p:spPr bwMode="auto">
            <a:xfrm flipH="1">
              <a:off x="1824" y="3024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14" name="Line 35"/>
            <p:cNvSpPr>
              <a:spLocks noChangeShapeType="1"/>
            </p:cNvSpPr>
            <p:nvPr/>
          </p:nvSpPr>
          <p:spPr bwMode="auto">
            <a:xfrm>
              <a:off x="2016" y="3024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2479675" y="3179763"/>
            <a:ext cx="914400" cy="457200"/>
            <a:chOff x="1402" y="2256"/>
            <a:chExt cx="576" cy="288"/>
          </a:xfrm>
        </p:grpSpPr>
        <p:sp>
          <p:nvSpPr>
            <p:cNvPr id="41007" name="AutoShape 37"/>
            <p:cNvSpPr>
              <a:spLocks noChangeArrowheads="1"/>
            </p:cNvSpPr>
            <p:nvPr/>
          </p:nvSpPr>
          <p:spPr bwMode="auto">
            <a:xfrm>
              <a:off x="1402" y="2304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08" name="Freeform 38"/>
            <p:cNvSpPr>
              <a:spLocks/>
            </p:cNvSpPr>
            <p:nvPr/>
          </p:nvSpPr>
          <p:spPr bwMode="auto">
            <a:xfrm>
              <a:off x="1546" y="2256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479675" y="2874963"/>
            <a:ext cx="914400" cy="457200"/>
            <a:chOff x="1402" y="1824"/>
            <a:chExt cx="576" cy="288"/>
          </a:xfrm>
        </p:grpSpPr>
        <p:sp>
          <p:nvSpPr>
            <p:cNvPr id="41005" name="AutoShape 40"/>
            <p:cNvSpPr>
              <a:spLocks noChangeArrowheads="1"/>
            </p:cNvSpPr>
            <p:nvPr/>
          </p:nvSpPr>
          <p:spPr bwMode="auto">
            <a:xfrm>
              <a:off x="1402" y="1872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06" name="Freeform 41"/>
            <p:cNvSpPr>
              <a:spLocks/>
            </p:cNvSpPr>
            <p:nvPr/>
          </p:nvSpPr>
          <p:spPr bwMode="auto">
            <a:xfrm>
              <a:off x="1546" y="1824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479675" y="2570163"/>
            <a:ext cx="914400" cy="457200"/>
            <a:chOff x="1402" y="1392"/>
            <a:chExt cx="576" cy="288"/>
          </a:xfrm>
        </p:grpSpPr>
        <p:sp>
          <p:nvSpPr>
            <p:cNvPr id="41003" name="AutoShape 43"/>
            <p:cNvSpPr>
              <a:spLocks noChangeArrowheads="1"/>
            </p:cNvSpPr>
            <p:nvPr/>
          </p:nvSpPr>
          <p:spPr bwMode="auto">
            <a:xfrm>
              <a:off x="1402" y="1440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04" name="Freeform 44"/>
            <p:cNvSpPr>
              <a:spLocks/>
            </p:cNvSpPr>
            <p:nvPr/>
          </p:nvSpPr>
          <p:spPr bwMode="auto">
            <a:xfrm>
              <a:off x="1546" y="1392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467225" y="3332163"/>
            <a:ext cx="831850" cy="2362200"/>
            <a:chOff x="2500" y="2352"/>
            <a:chExt cx="524" cy="1488"/>
          </a:xfrm>
        </p:grpSpPr>
        <p:sp>
          <p:nvSpPr>
            <p:cNvPr id="40997" name="Line 46"/>
            <p:cNvSpPr>
              <a:spLocks noChangeShapeType="1"/>
            </p:cNvSpPr>
            <p:nvPr/>
          </p:nvSpPr>
          <p:spPr bwMode="auto">
            <a:xfrm flipV="1">
              <a:off x="2769" y="2688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8" name="Oval 47"/>
            <p:cNvSpPr>
              <a:spLocks noChangeArrowheads="1"/>
            </p:cNvSpPr>
            <p:nvPr/>
          </p:nvSpPr>
          <p:spPr bwMode="auto">
            <a:xfrm>
              <a:off x="2625" y="2352"/>
              <a:ext cx="288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0999" name="Line 48"/>
            <p:cNvSpPr>
              <a:spLocks noChangeShapeType="1"/>
            </p:cNvSpPr>
            <p:nvPr/>
          </p:nvSpPr>
          <p:spPr bwMode="auto">
            <a:xfrm flipH="1">
              <a:off x="2500" y="3504"/>
              <a:ext cx="269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00" name="Line 49"/>
            <p:cNvSpPr>
              <a:spLocks noChangeShapeType="1"/>
            </p:cNvSpPr>
            <p:nvPr/>
          </p:nvSpPr>
          <p:spPr bwMode="auto">
            <a:xfrm flipH="1" flipV="1">
              <a:off x="2755" y="3504"/>
              <a:ext cx="269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01" name="Line 50"/>
            <p:cNvSpPr>
              <a:spLocks noChangeShapeType="1"/>
            </p:cNvSpPr>
            <p:nvPr/>
          </p:nvSpPr>
          <p:spPr bwMode="auto">
            <a:xfrm flipH="1">
              <a:off x="2500" y="2880"/>
              <a:ext cx="269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02" name="Line 51"/>
            <p:cNvSpPr>
              <a:spLocks noChangeShapeType="1"/>
            </p:cNvSpPr>
            <p:nvPr/>
          </p:nvSpPr>
          <p:spPr bwMode="auto">
            <a:xfrm flipH="1" flipV="1">
              <a:off x="2755" y="2880"/>
              <a:ext cx="269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868988" y="3027363"/>
            <a:ext cx="1106487" cy="2667000"/>
            <a:chOff x="3383" y="2160"/>
            <a:chExt cx="697" cy="1680"/>
          </a:xfrm>
        </p:grpSpPr>
        <p:sp>
          <p:nvSpPr>
            <p:cNvPr id="40991" name="Line 53"/>
            <p:cNvSpPr>
              <a:spLocks noChangeShapeType="1"/>
            </p:cNvSpPr>
            <p:nvPr/>
          </p:nvSpPr>
          <p:spPr bwMode="auto">
            <a:xfrm flipV="1">
              <a:off x="3729" y="249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2" name="Oval 54"/>
            <p:cNvSpPr>
              <a:spLocks noChangeArrowheads="1"/>
            </p:cNvSpPr>
            <p:nvPr/>
          </p:nvSpPr>
          <p:spPr bwMode="auto">
            <a:xfrm>
              <a:off x="3585" y="2160"/>
              <a:ext cx="288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0993" name="Line 55"/>
            <p:cNvSpPr>
              <a:spLocks noChangeShapeType="1"/>
            </p:cNvSpPr>
            <p:nvPr/>
          </p:nvSpPr>
          <p:spPr bwMode="auto">
            <a:xfrm flipH="1">
              <a:off x="3383" y="3408"/>
              <a:ext cx="34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4" name="Line 56"/>
            <p:cNvSpPr>
              <a:spLocks noChangeShapeType="1"/>
            </p:cNvSpPr>
            <p:nvPr/>
          </p:nvSpPr>
          <p:spPr bwMode="auto">
            <a:xfrm flipH="1" flipV="1">
              <a:off x="3734" y="3408"/>
              <a:ext cx="34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5" name="Line 57"/>
            <p:cNvSpPr>
              <a:spLocks noChangeShapeType="1"/>
            </p:cNvSpPr>
            <p:nvPr/>
          </p:nvSpPr>
          <p:spPr bwMode="auto">
            <a:xfrm flipH="1">
              <a:off x="3383" y="2736"/>
              <a:ext cx="34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6" name="Line 58"/>
            <p:cNvSpPr>
              <a:spLocks noChangeShapeType="1"/>
            </p:cNvSpPr>
            <p:nvPr/>
          </p:nvSpPr>
          <p:spPr bwMode="auto">
            <a:xfrm flipH="1" flipV="1">
              <a:off x="3734" y="2736"/>
              <a:ext cx="34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272338" y="2722563"/>
            <a:ext cx="1363662" cy="2971800"/>
            <a:chOff x="4267" y="1968"/>
            <a:chExt cx="859" cy="1872"/>
          </a:xfrm>
        </p:grpSpPr>
        <p:sp>
          <p:nvSpPr>
            <p:cNvPr id="40985" name="Line 60"/>
            <p:cNvSpPr>
              <a:spLocks noChangeShapeType="1"/>
            </p:cNvSpPr>
            <p:nvPr/>
          </p:nvSpPr>
          <p:spPr bwMode="auto">
            <a:xfrm flipV="1">
              <a:off x="4689" y="2256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6" name="Oval 61"/>
            <p:cNvSpPr>
              <a:spLocks noChangeArrowheads="1"/>
            </p:cNvSpPr>
            <p:nvPr/>
          </p:nvSpPr>
          <p:spPr bwMode="auto">
            <a:xfrm>
              <a:off x="4545" y="1968"/>
              <a:ext cx="288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0987" name="Line 62"/>
            <p:cNvSpPr>
              <a:spLocks noChangeShapeType="1"/>
            </p:cNvSpPr>
            <p:nvPr/>
          </p:nvSpPr>
          <p:spPr bwMode="auto">
            <a:xfrm flipH="1">
              <a:off x="4267" y="3312"/>
              <a:ext cx="42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8" name="Line 63"/>
            <p:cNvSpPr>
              <a:spLocks noChangeShapeType="1"/>
            </p:cNvSpPr>
            <p:nvPr/>
          </p:nvSpPr>
          <p:spPr bwMode="auto">
            <a:xfrm>
              <a:off x="4704" y="3312"/>
              <a:ext cx="42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9" name="Line 64"/>
            <p:cNvSpPr>
              <a:spLocks noChangeShapeType="1"/>
            </p:cNvSpPr>
            <p:nvPr/>
          </p:nvSpPr>
          <p:spPr bwMode="auto">
            <a:xfrm flipH="1">
              <a:off x="4267" y="2592"/>
              <a:ext cx="42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90" name="Line 65"/>
            <p:cNvSpPr>
              <a:spLocks noChangeShapeType="1"/>
            </p:cNvSpPr>
            <p:nvPr/>
          </p:nvSpPr>
          <p:spPr bwMode="auto">
            <a:xfrm>
              <a:off x="4704" y="2592"/>
              <a:ext cx="42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24802" name="Line 66"/>
          <p:cNvSpPr>
            <a:spLocks noChangeShapeType="1"/>
          </p:cNvSpPr>
          <p:nvPr/>
        </p:nvSpPr>
        <p:spPr bwMode="auto">
          <a:xfrm>
            <a:off x="2235200" y="3636963"/>
            <a:ext cx="1066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4803" name="Line 67"/>
          <p:cNvSpPr>
            <a:spLocks noChangeShapeType="1"/>
          </p:cNvSpPr>
          <p:nvPr/>
        </p:nvSpPr>
        <p:spPr bwMode="auto">
          <a:xfrm flipV="1">
            <a:off x="3302000" y="2722563"/>
            <a:ext cx="464820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0" name="Rectangle 6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Latent Growth Models: </a:t>
            </a:r>
            <a:br>
              <a:rPr lang="en-US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An Individual’s 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105886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2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2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38" grpId="0" animBg="1"/>
      <p:bldP spid="1524739" grpId="0" animBg="1"/>
      <p:bldP spid="1524740" grpId="0" animBg="1"/>
      <p:bldP spid="1524802" grpId="0" animBg="1"/>
      <p:bldP spid="15248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Text Box 2"/>
          <p:cNvSpPr txBox="1">
            <a:spLocks noChangeArrowheads="1"/>
          </p:cNvSpPr>
          <p:nvPr/>
        </p:nvSpPr>
        <p:spPr bwMode="auto">
          <a:xfrm>
            <a:off x="381000" y="4473575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0" i="1" dirty="0"/>
              <a:t>Y</a:t>
            </a:r>
            <a:r>
              <a:rPr lang="en-US" sz="2400" b="0" i="1" baseline="-25000" dirty="0"/>
              <a:t>t</a:t>
            </a:r>
            <a:r>
              <a:rPr lang="en-US" sz="2400" b="0" dirty="0"/>
              <a:t> = (initial amount at time 1) + (growth per unit time)*time + error</a:t>
            </a:r>
            <a:r>
              <a:rPr lang="en-US" sz="2400" b="0" i="1" baseline="-25000" dirty="0"/>
              <a:t>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0" y="3370263"/>
            <a:ext cx="914400" cy="457200"/>
            <a:chOff x="1402" y="1392"/>
            <a:chExt cx="576" cy="288"/>
          </a:xfrm>
        </p:grpSpPr>
        <p:sp>
          <p:nvSpPr>
            <p:cNvPr id="45073" name="AutoShape 4"/>
            <p:cNvSpPr>
              <a:spLocks noChangeArrowheads="1"/>
            </p:cNvSpPr>
            <p:nvPr/>
          </p:nvSpPr>
          <p:spPr bwMode="auto">
            <a:xfrm>
              <a:off x="1402" y="1440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5074" name="Freeform 5" descr="Blue tissue paper"/>
            <p:cNvSpPr>
              <a:spLocks/>
            </p:cNvSpPr>
            <p:nvPr/>
          </p:nvSpPr>
          <p:spPr bwMode="auto">
            <a:xfrm>
              <a:off x="1546" y="1392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1828800"/>
            <a:ext cx="2667000" cy="2095500"/>
            <a:chOff x="432" y="2160"/>
            <a:chExt cx="1680" cy="1320"/>
          </a:xfrm>
        </p:grpSpPr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1056" y="2160"/>
              <a:ext cx="1056" cy="1248"/>
              <a:chOff x="144" y="1296"/>
              <a:chExt cx="1056" cy="1248"/>
            </a:xfrm>
          </p:grpSpPr>
          <p:sp>
            <p:nvSpPr>
              <p:cNvPr id="45065" name="Rectangle 8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1056" cy="1248"/>
              </a:xfrm>
              <a:prstGeom prst="rect">
                <a:avLst/>
              </a:prstGeom>
              <a:solidFill>
                <a:schemeClr val="hlink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66" name="Line 9" descr="Oak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67" name="Rectangle 10" descr="Oak"/>
              <p:cNvSpPr>
                <a:spLocks noChangeArrowheads="1"/>
              </p:cNvSpPr>
              <p:nvPr/>
            </p:nvSpPr>
            <p:spPr bwMode="auto">
              <a:xfrm>
                <a:off x="240" y="1392"/>
                <a:ext cx="336" cy="48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68" name="Rectangle 11" descr="Oak"/>
              <p:cNvSpPr>
                <a:spLocks noChangeArrowheads="1"/>
              </p:cNvSpPr>
              <p:nvPr/>
            </p:nvSpPr>
            <p:spPr bwMode="auto">
              <a:xfrm>
                <a:off x="240" y="2064"/>
                <a:ext cx="336" cy="38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69" name="Rectangle 12" descr="Oak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336" cy="48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70" name="Rectangle 13" descr="Oak"/>
              <p:cNvSpPr>
                <a:spLocks noChangeArrowheads="1"/>
              </p:cNvSpPr>
              <p:nvPr/>
            </p:nvSpPr>
            <p:spPr bwMode="auto">
              <a:xfrm>
                <a:off x="768" y="2064"/>
                <a:ext cx="336" cy="38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71" name="Oval 14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072" name="Oval 15"/>
              <p:cNvSpPr>
                <a:spLocks noChangeArrowheads="1"/>
              </p:cNvSpPr>
              <p:nvPr/>
            </p:nvSpPr>
            <p:spPr bwMode="auto">
              <a:xfrm>
                <a:off x="720" y="192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064" name="AutoShape 16"/>
            <p:cNvSpPr>
              <a:spLocks noChangeArrowheads="1"/>
            </p:cNvSpPr>
            <p:nvPr/>
          </p:nvSpPr>
          <p:spPr bwMode="auto">
            <a:xfrm flipH="1">
              <a:off x="432" y="3336"/>
              <a:ext cx="576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sp>
        <p:nvSpPr>
          <p:cNvPr id="45062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Modeling an Individual’s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059518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= (my intercept parameter) + (my slope parameter)*time + error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402042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8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3810000"/>
            <a:ext cx="762000" cy="1295400"/>
            <a:chOff x="1056" y="2640"/>
            <a:chExt cx="480" cy="816"/>
          </a:xfrm>
        </p:grpSpPr>
        <p:sp>
          <p:nvSpPr>
            <p:cNvPr id="47162" name="Line 3"/>
            <p:cNvSpPr>
              <a:spLocks noChangeShapeType="1"/>
            </p:cNvSpPr>
            <p:nvPr/>
          </p:nvSpPr>
          <p:spPr bwMode="auto">
            <a:xfrm flipH="1">
              <a:off x="1056" y="264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63" name="Text Box 4"/>
            <p:cNvSpPr txBox="1">
              <a:spLocks noChangeArrowheads="1"/>
            </p:cNvSpPr>
            <p:nvPr/>
          </p:nvSpPr>
          <p:spPr bwMode="auto">
            <a:xfrm>
              <a:off x="1204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90800" y="3810000"/>
            <a:ext cx="685800" cy="1295400"/>
            <a:chOff x="1632" y="2640"/>
            <a:chExt cx="432" cy="816"/>
          </a:xfrm>
        </p:grpSpPr>
        <p:sp>
          <p:nvSpPr>
            <p:cNvPr id="47160" name="Line 6"/>
            <p:cNvSpPr>
              <a:spLocks noChangeShapeType="1"/>
            </p:cNvSpPr>
            <p:nvPr/>
          </p:nvSpPr>
          <p:spPr bwMode="auto">
            <a:xfrm>
              <a:off x="1776" y="2640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61" name="Text Box 7"/>
            <p:cNvSpPr txBox="1">
              <a:spLocks noChangeArrowheads="1"/>
            </p:cNvSpPr>
            <p:nvPr/>
          </p:nvSpPr>
          <p:spPr bwMode="auto">
            <a:xfrm>
              <a:off x="1632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124200" y="3810000"/>
            <a:ext cx="1905000" cy="1295400"/>
            <a:chOff x="1968" y="2640"/>
            <a:chExt cx="1200" cy="816"/>
          </a:xfrm>
        </p:grpSpPr>
        <p:sp>
          <p:nvSpPr>
            <p:cNvPr id="47158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15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59" name="Text Box 10"/>
            <p:cNvSpPr txBox="1">
              <a:spLocks noChangeArrowheads="1"/>
            </p:cNvSpPr>
            <p:nvPr/>
          </p:nvSpPr>
          <p:spPr bwMode="auto">
            <a:xfrm>
              <a:off x="1968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57600" y="3505200"/>
            <a:ext cx="3048000" cy="1600200"/>
            <a:chOff x="2304" y="2448"/>
            <a:chExt cx="1920" cy="1008"/>
          </a:xfrm>
        </p:grpSpPr>
        <p:sp>
          <p:nvSpPr>
            <p:cNvPr id="47156" name="Line 12"/>
            <p:cNvSpPr>
              <a:spLocks noChangeShapeType="1"/>
            </p:cNvSpPr>
            <p:nvPr/>
          </p:nvSpPr>
          <p:spPr bwMode="auto">
            <a:xfrm>
              <a:off x="2304" y="2640"/>
              <a:ext cx="192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57" name="Text Box 13"/>
            <p:cNvSpPr txBox="1">
              <a:spLocks noChangeArrowheads="1"/>
            </p:cNvSpPr>
            <p:nvPr/>
          </p:nvSpPr>
          <p:spPr bwMode="auto">
            <a:xfrm>
              <a:off x="2352" y="244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09800" y="3606800"/>
            <a:ext cx="2825750" cy="1498600"/>
            <a:chOff x="1392" y="2512"/>
            <a:chExt cx="1780" cy="944"/>
          </a:xfrm>
        </p:grpSpPr>
        <p:sp>
          <p:nvSpPr>
            <p:cNvPr id="47154" name="Line 15"/>
            <p:cNvSpPr>
              <a:spLocks noChangeShapeType="1"/>
            </p:cNvSpPr>
            <p:nvPr/>
          </p:nvSpPr>
          <p:spPr bwMode="auto">
            <a:xfrm flipH="1">
              <a:off x="1392" y="2640"/>
              <a:ext cx="17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55" name="Text Box 16"/>
            <p:cNvSpPr txBox="1">
              <a:spLocks noChangeArrowheads="1"/>
            </p:cNvSpPr>
            <p:nvPr/>
          </p:nvSpPr>
          <p:spPr bwMode="auto">
            <a:xfrm>
              <a:off x="2893" y="25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0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810000" y="3771900"/>
            <a:ext cx="1524000" cy="1333500"/>
            <a:chOff x="2400" y="2616"/>
            <a:chExt cx="960" cy="840"/>
          </a:xfrm>
        </p:grpSpPr>
        <p:sp>
          <p:nvSpPr>
            <p:cNvPr id="47152" name="Line 18"/>
            <p:cNvSpPr>
              <a:spLocks noChangeShapeType="1"/>
            </p:cNvSpPr>
            <p:nvPr/>
          </p:nvSpPr>
          <p:spPr bwMode="auto">
            <a:xfrm flipH="1">
              <a:off x="2400" y="2651"/>
              <a:ext cx="960" cy="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53" name="Text Box 19"/>
            <p:cNvSpPr txBox="1">
              <a:spLocks noChangeArrowheads="1"/>
            </p:cNvSpPr>
            <p:nvPr/>
          </p:nvSpPr>
          <p:spPr bwMode="auto">
            <a:xfrm>
              <a:off x="3076" y="261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486400" y="3827463"/>
            <a:ext cx="339725" cy="1277937"/>
            <a:chOff x="3072" y="2651"/>
            <a:chExt cx="214" cy="805"/>
          </a:xfrm>
        </p:grpSpPr>
        <p:sp>
          <p:nvSpPr>
            <p:cNvPr id="47150" name="Line 21"/>
            <p:cNvSpPr>
              <a:spLocks noChangeShapeType="1"/>
            </p:cNvSpPr>
            <p:nvPr/>
          </p:nvSpPr>
          <p:spPr bwMode="auto">
            <a:xfrm flipH="1">
              <a:off x="3072" y="2651"/>
              <a:ext cx="50" cy="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51" name="Text Box 22"/>
            <p:cNvSpPr txBox="1">
              <a:spLocks noChangeArrowheads="1"/>
            </p:cNvSpPr>
            <p:nvPr/>
          </p:nvSpPr>
          <p:spPr bwMode="auto">
            <a:xfrm>
              <a:off x="3098" y="2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2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717675" y="5562600"/>
            <a:ext cx="409575" cy="762000"/>
            <a:chOff x="2954" y="3360"/>
            <a:chExt cx="258" cy="480"/>
          </a:xfrm>
        </p:grpSpPr>
        <p:sp>
          <p:nvSpPr>
            <p:cNvPr id="47147" name="Text Box 24"/>
            <p:cNvSpPr txBox="1">
              <a:spLocks noChangeArrowheads="1"/>
            </p:cNvSpPr>
            <p:nvPr/>
          </p:nvSpPr>
          <p:spPr bwMode="auto">
            <a:xfrm>
              <a:off x="302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7148" name="Text Box 25"/>
            <p:cNvSpPr txBox="1">
              <a:spLocks noChangeArrowheads="1"/>
            </p:cNvSpPr>
            <p:nvPr/>
          </p:nvSpPr>
          <p:spPr bwMode="auto">
            <a:xfrm>
              <a:off x="295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7149" name="Line 26"/>
            <p:cNvSpPr>
              <a:spLocks noChangeShapeType="1"/>
            </p:cNvSpPr>
            <p:nvPr/>
          </p:nvSpPr>
          <p:spPr bwMode="auto">
            <a:xfrm rot="5400000">
              <a:off x="288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470275" y="5562600"/>
            <a:ext cx="409575" cy="762000"/>
            <a:chOff x="3678" y="3360"/>
            <a:chExt cx="258" cy="480"/>
          </a:xfrm>
        </p:grpSpPr>
        <p:sp>
          <p:nvSpPr>
            <p:cNvPr id="47144" name="Text Box 28"/>
            <p:cNvSpPr txBox="1">
              <a:spLocks noChangeArrowheads="1"/>
            </p:cNvSpPr>
            <p:nvPr/>
          </p:nvSpPr>
          <p:spPr bwMode="auto">
            <a:xfrm>
              <a:off x="3748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7145" name="Text Box 29"/>
            <p:cNvSpPr txBox="1">
              <a:spLocks noChangeArrowheads="1"/>
            </p:cNvSpPr>
            <p:nvPr/>
          </p:nvSpPr>
          <p:spPr bwMode="auto">
            <a:xfrm>
              <a:off x="3678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7146" name="Line 30"/>
            <p:cNvSpPr>
              <a:spLocks noChangeShapeType="1"/>
            </p:cNvSpPr>
            <p:nvPr/>
          </p:nvSpPr>
          <p:spPr bwMode="auto">
            <a:xfrm rot="5400000">
              <a:off x="3604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222875" y="5562600"/>
            <a:ext cx="409575" cy="762000"/>
            <a:chOff x="4394" y="3360"/>
            <a:chExt cx="258" cy="480"/>
          </a:xfrm>
        </p:grpSpPr>
        <p:sp>
          <p:nvSpPr>
            <p:cNvPr id="47141" name="Text Box 32"/>
            <p:cNvSpPr txBox="1">
              <a:spLocks noChangeArrowheads="1"/>
            </p:cNvSpPr>
            <p:nvPr/>
          </p:nvSpPr>
          <p:spPr bwMode="auto">
            <a:xfrm>
              <a:off x="446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7142" name="Text Box 33"/>
            <p:cNvSpPr txBox="1">
              <a:spLocks noChangeArrowheads="1"/>
            </p:cNvSpPr>
            <p:nvPr/>
          </p:nvSpPr>
          <p:spPr bwMode="auto">
            <a:xfrm>
              <a:off x="439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7143" name="Line 34"/>
            <p:cNvSpPr>
              <a:spLocks noChangeShapeType="1"/>
            </p:cNvSpPr>
            <p:nvPr/>
          </p:nvSpPr>
          <p:spPr bwMode="auto">
            <a:xfrm rot="5400000">
              <a:off x="432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975475" y="5562600"/>
            <a:ext cx="409575" cy="762000"/>
            <a:chOff x="5114" y="3360"/>
            <a:chExt cx="258" cy="480"/>
          </a:xfrm>
        </p:grpSpPr>
        <p:sp>
          <p:nvSpPr>
            <p:cNvPr id="47138" name="Text Box 36"/>
            <p:cNvSpPr txBox="1">
              <a:spLocks noChangeArrowheads="1"/>
            </p:cNvSpPr>
            <p:nvPr/>
          </p:nvSpPr>
          <p:spPr bwMode="auto">
            <a:xfrm>
              <a:off x="51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7139" name="Text Box 37"/>
            <p:cNvSpPr txBox="1">
              <a:spLocks noChangeArrowheads="1"/>
            </p:cNvSpPr>
            <p:nvPr/>
          </p:nvSpPr>
          <p:spPr bwMode="auto">
            <a:xfrm>
              <a:off x="511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7140" name="Line 38"/>
            <p:cNvSpPr>
              <a:spLocks noChangeShapeType="1"/>
            </p:cNvSpPr>
            <p:nvPr/>
          </p:nvSpPr>
          <p:spPr bwMode="auto">
            <a:xfrm rot="5400000">
              <a:off x="504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7117" name="Group 39"/>
          <p:cNvGrpSpPr>
            <a:grpSpLocks/>
          </p:cNvGrpSpPr>
          <p:nvPr/>
        </p:nvGrpSpPr>
        <p:grpSpPr bwMode="auto">
          <a:xfrm>
            <a:off x="1295400" y="5105400"/>
            <a:ext cx="6324600" cy="457200"/>
            <a:chOff x="816" y="3456"/>
            <a:chExt cx="3984" cy="288"/>
          </a:xfrm>
        </p:grpSpPr>
        <p:sp>
          <p:nvSpPr>
            <p:cNvPr id="47134" name="Rectangle 40"/>
            <p:cNvSpPr>
              <a:spLocks noChangeArrowheads="1"/>
            </p:cNvSpPr>
            <p:nvPr/>
          </p:nvSpPr>
          <p:spPr bwMode="auto">
            <a:xfrm>
              <a:off x="816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47135" name="Rectangle 41"/>
            <p:cNvSpPr>
              <a:spLocks noChangeArrowheads="1"/>
            </p:cNvSpPr>
            <p:nvPr/>
          </p:nvSpPr>
          <p:spPr bwMode="auto">
            <a:xfrm>
              <a:off x="1920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47136" name="Rectangle 42"/>
            <p:cNvSpPr>
              <a:spLocks noChangeArrowheads="1"/>
            </p:cNvSpPr>
            <p:nvPr/>
          </p:nvSpPr>
          <p:spPr bwMode="auto">
            <a:xfrm>
              <a:off x="3024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47137" name="Rectangle 43"/>
            <p:cNvSpPr>
              <a:spLocks noChangeArrowheads="1"/>
            </p:cNvSpPr>
            <p:nvPr/>
          </p:nvSpPr>
          <p:spPr bwMode="auto">
            <a:xfrm>
              <a:off x="4128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9</a:t>
              </a:r>
            </a:p>
          </p:txBody>
        </p:sp>
      </p:grpSp>
      <p:grpSp>
        <p:nvGrpSpPr>
          <p:cNvPr id="47118" name="Group 44"/>
          <p:cNvGrpSpPr>
            <a:grpSpLocks/>
          </p:cNvGrpSpPr>
          <p:nvPr/>
        </p:nvGrpSpPr>
        <p:grpSpPr bwMode="auto">
          <a:xfrm>
            <a:off x="2057400" y="1828800"/>
            <a:ext cx="1676400" cy="1981200"/>
            <a:chOff x="144" y="1296"/>
            <a:chExt cx="1056" cy="1248"/>
          </a:xfrm>
        </p:grpSpPr>
        <p:sp>
          <p:nvSpPr>
            <p:cNvPr id="47126" name="Rectangle 45"/>
            <p:cNvSpPr>
              <a:spLocks noChangeArrowheads="1"/>
            </p:cNvSpPr>
            <p:nvPr/>
          </p:nvSpPr>
          <p:spPr bwMode="auto">
            <a:xfrm>
              <a:off x="144" y="1296"/>
              <a:ext cx="1056" cy="1248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27" name="Line 46" descr="Oak"/>
            <p:cNvSpPr>
              <a:spLocks noChangeShapeType="1"/>
            </p:cNvSpPr>
            <p:nvPr/>
          </p:nvSpPr>
          <p:spPr bwMode="auto">
            <a:xfrm>
              <a:off x="672" y="1296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8" name="Rectangle 47" descr="Oak"/>
            <p:cNvSpPr>
              <a:spLocks noChangeArrowheads="1"/>
            </p:cNvSpPr>
            <p:nvPr/>
          </p:nvSpPr>
          <p:spPr bwMode="auto">
            <a:xfrm>
              <a:off x="240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29" name="Rectangle 48" descr="Oak"/>
            <p:cNvSpPr>
              <a:spLocks noChangeArrowheads="1"/>
            </p:cNvSpPr>
            <p:nvPr/>
          </p:nvSpPr>
          <p:spPr bwMode="auto">
            <a:xfrm>
              <a:off x="240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30" name="Rectangle 49" descr="Oak"/>
            <p:cNvSpPr>
              <a:spLocks noChangeArrowheads="1"/>
            </p:cNvSpPr>
            <p:nvPr/>
          </p:nvSpPr>
          <p:spPr bwMode="auto">
            <a:xfrm>
              <a:off x="768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31" name="Rectangle 50" descr="Oak"/>
            <p:cNvSpPr>
              <a:spLocks noChangeArrowheads="1"/>
            </p:cNvSpPr>
            <p:nvPr/>
          </p:nvSpPr>
          <p:spPr bwMode="auto">
            <a:xfrm>
              <a:off x="768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32" name="Oval 51"/>
            <p:cNvSpPr>
              <a:spLocks noChangeArrowheads="1"/>
            </p:cNvSpPr>
            <p:nvPr/>
          </p:nvSpPr>
          <p:spPr bwMode="auto">
            <a:xfrm>
              <a:off x="528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33" name="Oval 52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119" name="Group 53"/>
          <p:cNvGrpSpPr>
            <a:grpSpLocks/>
          </p:cNvGrpSpPr>
          <p:nvPr/>
        </p:nvGrpSpPr>
        <p:grpSpPr bwMode="auto">
          <a:xfrm>
            <a:off x="5029200" y="3370263"/>
            <a:ext cx="914400" cy="457200"/>
            <a:chOff x="1402" y="1392"/>
            <a:chExt cx="576" cy="288"/>
          </a:xfrm>
        </p:grpSpPr>
        <p:sp>
          <p:nvSpPr>
            <p:cNvPr id="47124" name="AutoShape 54"/>
            <p:cNvSpPr>
              <a:spLocks noChangeArrowheads="1"/>
            </p:cNvSpPr>
            <p:nvPr/>
          </p:nvSpPr>
          <p:spPr bwMode="auto">
            <a:xfrm>
              <a:off x="1402" y="1440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7125" name="Freeform 55" descr="Blue tissue paper"/>
            <p:cNvSpPr>
              <a:spLocks/>
            </p:cNvSpPr>
            <p:nvPr/>
          </p:nvSpPr>
          <p:spPr bwMode="auto">
            <a:xfrm>
              <a:off x="1546" y="1392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120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Modeling an Individual’s Growth</a:t>
            </a:r>
          </a:p>
        </p:txBody>
      </p: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789613" y="3810000"/>
            <a:ext cx="1220787" cy="1295400"/>
            <a:chOff x="3647" y="2658"/>
            <a:chExt cx="817" cy="846"/>
          </a:xfrm>
        </p:grpSpPr>
        <p:sp>
          <p:nvSpPr>
            <p:cNvPr id="47122" name="Line 58"/>
            <p:cNvSpPr>
              <a:spLocks noChangeShapeType="1"/>
            </p:cNvSpPr>
            <p:nvPr/>
          </p:nvSpPr>
          <p:spPr bwMode="auto">
            <a:xfrm>
              <a:off x="3647" y="2658"/>
              <a:ext cx="817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3" name="Text Box 59"/>
            <p:cNvSpPr txBox="1">
              <a:spLocks noChangeArrowheads="1"/>
            </p:cNvSpPr>
            <p:nvPr/>
          </p:nvSpPr>
          <p:spPr bwMode="auto">
            <a:xfrm>
              <a:off x="3806" y="2658"/>
              <a:ext cx="1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03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719071"/>
            <a:ext cx="8407893" cy="440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Externalizing (</a:t>
            </a:r>
            <a:r>
              <a:rPr lang="en-US" dirty="0"/>
              <a:t>Campbell, </a:t>
            </a:r>
            <a:r>
              <a:rPr lang="en-US" dirty="0" smtClean="0"/>
              <a:t>1995) </a:t>
            </a:r>
          </a:p>
          <a:p>
            <a:pPr lvl="1"/>
            <a:r>
              <a:rPr lang="en-US" b="1" dirty="0" smtClean="0"/>
              <a:t>“Acting-out”/</a:t>
            </a:r>
            <a:r>
              <a:rPr lang="en-US" b="1" dirty="0"/>
              <a:t>U</a:t>
            </a:r>
            <a:r>
              <a:rPr lang="en-US" dirty="0" smtClean="0"/>
              <a:t>nder-control/Behavioral dysregulation</a:t>
            </a:r>
            <a:endParaRPr lang="en-US" dirty="0"/>
          </a:p>
          <a:p>
            <a:pPr lvl="2"/>
            <a:r>
              <a:rPr lang="en-US" dirty="0"/>
              <a:t>Hyperactivity</a:t>
            </a:r>
          </a:p>
          <a:p>
            <a:pPr lvl="2"/>
            <a:r>
              <a:rPr lang="en-US" dirty="0"/>
              <a:t>Impulsivity</a:t>
            </a:r>
          </a:p>
          <a:p>
            <a:pPr lvl="2"/>
            <a:r>
              <a:rPr lang="en-US" dirty="0"/>
              <a:t>Aggression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Internalizing (Kovacs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Devlin, </a:t>
            </a:r>
            <a:r>
              <a:rPr lang="en-US" dirty="0" smtClean="0"/>
              <a:t>1998)</a:t>
            </a:r>
          </a:p>
          <a:p>
            <a:pPr lvl="1"/>
            <a:r>
              <a:rPr lang="en-US" b="1" dirty="0" smtClean="0"/>
              <a:t>Distress/Worry/Affective </a:t>
            </a:r>
            <a:r>
              <a:rPr lang="en-US" dirty="0"/>
              <a:t>dysregulation</a:t>
            </a:r>
          </a:p>
          <a:p>
            <a:pPr lvl="2"/>
            <a:r>
              <a:rPr lang="en-US" dirty="0"/>
              <a:t>Withdrawal</a:t>
            </a:r>
          </a:p>
          <a:p>
            <a:pPr lvl="2"/>
            <a:r>
              <a:rPr lang="en-US" dirty="0"/>
              <a:t>Anxiety</a:t>
            </a:r>
          </a:p>
          <a:p>
            <a:pPr lvl="2"/>
            <a:r>
              <a:rPr lang="en-US" dirty="0" smtClean="0"/>
              <a:t>Somatic concerns</a:t>
            </a:r>
          </a:p>
          <a:p>
            <a:endParaRPr lang="en-US" dirty="0" smtClean="0"/>
          </a:p>
          <a:p>
            <a:r>
              <a:rPr lang="en-US" dirty="0" smtClean="0"/>
              <a:t>Emerging/Reliably identifiable starting in the 2</a:t>
            </a:r>
            <a:r>
              <a:rPr lang="en-US" baseline="30000" dirty="0" smtClean="0"/>
              <a:t>nd</a:t>
            </a:r>
            <a:r>
              <a:rPr lang="en-US" dirty="0" smtClean="0"/>
              <a:t> year of life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Behavior Problems</a:t>
            </a:r>
          </a:p>
        </p:txBody>
      </p:sp>
      <p:pic>
        <p:nvPicPr>
          <p:cNvPr id="4" name="Picture 2" descr="https://i.ytimg.com/vi/fuban0VTUMA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8" b="8090"/>
          <a:stretch/>
        </p:blipFill>
        <p:spPr bwMode="auto">
          <a:xfrm>
            <a:off x="2736139" y="2390228"/>
            <a:ext cx="2199928" cy="14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gottman.com/wp-content/uploads/2014/10/img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557" y="3886200"/>
            <a:ext cx="2339243" cy="16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676400" y="3810000"/>
            <a:ext cx="762000" cy="1295400"/>
            <a:chOff x="1056" y="2640"/>
            <a:chExt cx="480" cy="816"/>
          </a:xfrm>
        </p:grpSpPr>
        <p:sp>
          <p:nvSpPr>
            <p:cNvPr id="49212" name="Line 3"/>
            <p:cNvSpPr>
              <a:spLocks noChangeShapeType="1"/>
            </p:cNvSpPr>
            <p:nvPr/>
          </p:nvSpPr>
          <p:spPr bwMode="auto">
            <a:xfrm flipH="1">
              <a:off x="1056" y="264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13" name="Text Box 4"/>
            <p:cNvSpPr txBox="1">
              <a:spLocks noChangeArrowheads="1"/>
            </p:cNvSpPr>
            <p:nvPr/>
          </p:nvSpPr>
          <p:spPr bwMode="auto">
            <a:xfrm>
              <a:off x="1204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2590800" y="3810000"/>
            <a:ext cx="685800" cy="1295400"/>
            <a:chOff x="1632" y="2640"/>
            <a:chExt cx="432" cy="816"/>
          </a:xfrm>
        </p:grpSpPr>
        <p:sp>
          <p:nvSpPr>
            <p:cNvPr id="49210" name="Line 6"/>
            <p:cNvSpPr>
              <a:spLocks noChangeShapeType="1"/>
            </p:cNvSpPr>
            <p:nvPr/>
          </p:nvSpPr>
          <p:spPr bwMode="auto">
            <a:xfrm>
              <a:off x="1776" y="2640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11" name="Text Box 7"/>
            <p:cNvSpPr txBox="1">
              <a:spLocks noChangeArrowheads="1"/>
            </p:cNvSpPr>
            <p:nvPr/>
          </p:nvSpPr>
          <p:spPr bwMode="auto">
            <a:xfrm>
              <a:off x="1632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9156" name="Group 8"/>
          <p:cNvGrpSpPr>
            <a:grpSpLocks/>
          </p:cNvGrpSpPr>
          <p:nvPr/>
        </p:nvGrpSpPr>
        <p:grpSpPr bwMode="auto">
          <a:xfrm>
            <a:off x="3124200" y="3810000"/>
            <a:ext cx="1905000" cy="1295400"/>
            <a:chOff x="1968" y="2640"/>
            <a:chExt cx="1200" cy="816"/>
          </a:xfrm>
        </p:grpSpPr>
        <p:sp>
          <p:nvSpPr>
            <p:cNvPr id="49208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15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09" name="Text Box 10"/>
            <p:cNvSpPr txBox="1">
              <a:spLocks noChangeArrowheads="1"/>
            </p:cNvSpPr>
            <p:nvPr/>
          </p:nvSpPr>
          <p:spPr bwMode="auto">
            <a:xfrm>
              <a:off x="1968" y="26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9157" name="Group 11"/>
          <p:cNvGrpSpPr>
            <a:grpSpLocks/>
          </p:cNvGrpSpPr>
          <p:nvPr/>
        </p:nvGrpSpPr>
        <p:grpSpPr bwMode="auto">
          <a:xfrm>
            <a:off x="3657600" y="3505200"/>
            <a:ext cx="3048000" cy="1600200"/>
            <a:chOff x="2304" y="2448"/>
            <a:chExt cx="1920" cy="1008"/>
          </a:xfrm>
        </p:grpSpPr>
        <p:sp>
          <p:nvSpPr>
            <p:cNvPr id="49206" name="Line 12"/>
            <p:cNvSpPr>
              <a:spLocks noChangeShapeType="1"/>
            </p:cNvSpPr>
            <p:nvPr/>
          </p:nvSpPr>
          <p:spPr bwMode="auto">
            <a:xfrm>
              <a:off x="2304" y="2640"/>
              <a:ext cx="192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07" name="Text Box 13"/>
            <p:cNvSpPr txBox="1">
              <a:spLocks noChangeArrowheads="1"/>
            </p:cNvSpPr>
            <p:nvPr/>
          </p:nvSpPr>
          <p:spPr bwMode="auto">
            <a:xfrm>
              <a:off x="2352" y="244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9158" name="Group 14"/>
          <p:cNvGrpSpPr>
            <a:grpSpLocks/>
          </p:cNvGrpSpPr>
          <p:nvPr/>
        </p:nvGrpSpPr>
        <p:grpSpPr bwMode="auto">
          <a:xfrm>
            <a:off x="2209800" y="3606800"/>
            <a:ext cx="2825750" cy="1498600"/>
            <a:chOff x="1392" y="2512"/>
            <a:chExt cx="1780" cy="944"/>
          </a:xfrm>
        </p:grpSpPr>
        <p:sp>
          <p:nvSpPr>
            <p:cNvPr id="49204" name="Line 15"/>
            <p:cNvSpPr>
              <a:spLocks noChangeShapeType="1"/>
            </p:cNvSpPr>
            <p:nvPr/>
          </p:nvSpPr>
          <p:spPr bwMode="auto">
            <a:xfrm flipH="1">
              <a:off x="1392" y="2640"/>
              <a:ext cx="17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05" name="Text Box 16"/>
            <p:cNvSpPr txBox="1">
              <a:spLocks noChangeArrowheads="1"/>
            </p:cNvSpPr>
            <p:nvPr/>
          </p:nvSpPr>
          <p:spPr bwMode="auto">
            <a:xfrm>
              <a:off x="2893" y="25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0</a:t>
              </a:r>
            </a:p>
          </p:txBody>
        </p:sp>
      </p:grpSp>
      <p:grpSp>
        <p:nvGrpSpPr>
          <p:cNvPr id="49159" name="Group 17"/>
          <p:cNvGrpSpPr>
            <a:grpSpLocks/>
          </p:cNvGrpSpPr>
          <p:nvPr/>
        </p:nvGrpSpPr>
        <p:grpSpPr bwMode="auto">
          <a:xfrm>
            <a:off x="3810000" y="3771900"/>
            <a:ext cx="1524000" cy="1333500"/>
            <a:chOff x="2400" y="2616"/>
            <a:chExt cx="960" cy="840"/>
          </a:xfrm>
        </p:grpSpPr>
        <p:sp>
          <p:nvSpPr>
            <p:cNvPr id="49202" name="Line 18"/>
            <p:cNvSpPr>
              <a:spLocks noChangeShapeType="1"/>
            </p:cNvSpPr>
            <p:nvPr/>
          </p:nvSpPr>
          <p:spPr bwMode="auto">
            <a:xfrm flipH="1">
              <a:off x="2400" y="2651"/>
              <a:ext cx="960" cy="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03" name="Text Box 19"/>
            <p:cNvSpPr txBox="1">
              <a:spLocks noChangeArrowheads="1"/>
            </p:cNvSpPr>
            <p:nvPr/>
          </p:nvSpPr>
          <p:spPr bwMode="auto">
            <a:xfrm>
              <a:off x="3076" y="261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</p:grpSp>
      <p:grpSp>
        <p:nvGrpSpPr>
          <p:cNvPr id="49160" name="Group 20"/>
          <p:cNvGrpSpPr>
            <a:grpSpLocks/>
          </p:cNvGrpSpPr>
          <p:nvPr/>
        </p:nvGrpSpPr>
        <p:grpSpPr bwMode="auto">
          <a:xfrm>
            <a:off x="5486400" y="3827463"/>
            <a:ext cx="339725" cy="1277937"/>
            <a:chOff x="3072" y="2651"/>
            <a:chExt cx="214" cy="805"/>
          </a:xfrm>
        </p:grpSpPr>
        <p:sp>
          <p:nvSpPr>
            <p:cNvPr id="49200" name="Line 21"/>
            <p:cNvSpPr>
              <a:spLocks noChangeShapeType="1"/>
            </p:cNvSpPr>
            <p:nvPr/>
          </p:nvSpPr>
          <p:spPr bwMode="auto">
            <a:xfrm flipH="1">
              <a:off x="3072" y="2651"/>
              <a:ext cx="50" cy="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01" name="Text Box 22"/>
            <p:cNvSpPr txBox="1">
              <a:spLocks noChangeArrowheads="1"/>
            </p:cNvSpPr>
            <p:nvPr/>
          </p:nvSpPr>
          <p:spPr bwMode="auto">
            <a:xfrm>
              <a:off x="3098" y="2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2</a:t>
              </a:r>
            </a:p>
          </p:txBody>
        </p:sp>
      </p:grp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1717675" y="5562600"/>
            <a:ext cx="409575" cy="762000"/>
            <a:chOff x="2954" y="3360"/>
            <a:chExt cx="258" cy="480"/>
          </a:xfrm>
        </p:grpSpPr>
        <p:sp>
          <p:nvSpPr>
            <p:cNvPr id="49197" name="Text Box 24"/>
            <p:cNvSpPr txBox="1">
              <a:spLocks noChangeArrowheads="1"/>
            </p:cNvSpPr>
            <p:nvPr/>
          </p:nvSpPr>
          <p:spPr bwMode="auto">
            <a:xfrm>
              <a:off x="302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9198" name="Text Box 25"/>
            <p:cNvSpPr txBox="1">
              <a:spLocks noChangeArrowheads="1"/>
            </p:cNvSpPr>
            <p:nvPr/>
          </p:nvSpPr>
          <p:spPr bwMode="auto">
            <a:xfrm>
              <a:off x="295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9199" name="Line 26"/>
            <p:cNvSpPr>
              <a:spLocks noChangeShapeType="1"/>
            </p:cNvSpPr>
            <p:nvPr/>
          </p:nvSpPr>
          <p:spPr bwMode="auto">
            <a:xfrm rot="5400000">
              <a:off x="288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162" name="Group 27"/>
          <p:cNvGrpSpPr>
            <a:grpSpLocks/>
          </p:cNvGrpSpPr>
          <p:nvPr/>
        </p:nvGrpSpPr>
        <p:grpSpPr bwMode="auto">
          <a:xfrm>
            <a:off x="3470275" y="5562600"/>
            <a:ext cx="409575" cy="762000"/>
            <a:chOff x="3678" y="3360"/>
            <a:chExt cx="258" cy="480"/>
          </a:xfrm>
        </p:grpSpPr>
        <p:sp>
          <p:nvSpPr>
            <p:cNvPr id="49194" name="Text Box 28"/>
            <p:cNvSpPr txBox="1">
              <a:spLocks noChangeArrowheads="1"/>
            </p:cNvSpPr>
            <p:nvPr/>
          </p:nvSpPr>
          <p:spPr bwMode="auto">
            <a:xfrm>
              <a:off x="3748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9195" name="Text Box 29"/>
            <p:cNvSpPr txBox="1">
              <a:spLocks noChangeArrowheads="1"/>
            </p:cNvSpPr>
            <p:nvPr/>
          </p:nvSpPr>
          <p:spPr bwMode="auto">
            <a:xfrm>
              <a:off x="3678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9196" name="Line 30"/>
            <p:cNvSpPr>
              <a:spLocks noChangeShapeType="1"/>
            </p:cNvSpPr>
            <p:nvPr/>
          </p:nvSpPr>
          <p:spPr bwMode="auto">
            <a:xfrm rot="5400000">
              <a:off x="3604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163" name="Group 31"/>
          <p:cNvGrpSpPr>
            <a:grpSpLocks/>
          </p:cNvGrpSpPr>
          <p:nvPr/>
        </p:nvGrpSpPr>
        <p:grpSpPr bwMode="auto">
          <a:xfrm>
            <a:off x="5222875" y="5562600"/>
            <a:ext cx="409575" cy="762000"/>
            <a:chOff x="4394" y="3360"/>
            <a:chExt cx="258" cy="480"/>
          </a:xfrm>
        </p:grpSpPr>
        <p:sp>
          <p:nvSpPr>
            <p:cNvPr id="49191" name="Text Box 32"/>
            <p:cNvSpPr txBox="1">
              <a:spLocks noChangeArrowheads="1"/>
            </p:cNvSpPr>
            <p:nvPr/>
          </p:nvSpPr>
          <p:spPr bwMode="auto">
            <a:xfrm>
              <a:off x="446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9192" name="Text Box 33"/>
            <p:cNvSpPr txBox="1">
              <a:spLocks noChangeArrowheads="1"/>
            </p:cNvSpPr>
            <p:nvPr/>
          </p:nvSpPr>
          <p:spPr bwMode="auto">
            <a:xfrm>
              <a:off x="439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9193" name="Line 34"/>
            <p:cNvSpPr>
              <a:spLocks noChangeShapeType="1"/>
            </p:cNvSpPr>
            <p:nvPr/>
          </p:nvSpPr>
          <p:spPr bwMode="auto">
            <a:xfrm rot="5400000">
              <a:off x="432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164" name="Group 35"/>
          <p:cNvGrpSpPr>
            <a:grpSpLocks/>
          </p:cNvGrpSpPr>
          <p:nvPr/>
        </p:nvGrpSpPr>
        <p:grpSpPr bwMode="auto">
          <a:xfrm>
            <a:off x="6975475" y="5562600"/>
            <a:ext cx="409575" cy="762000"/>
            <a:chOff x="5114" y="3360"/>
            <a:chExt cx="258" cy="480"/>
          </a:xfrm>
        </p:grpSpPr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51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5114" y="359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 dirty="0">
                  <a:latin typeface="Symbol" charset="0"/>
                </a:rPr>
                <a:t>e</a:t>
              </a:r>
              <a:endParaRPr lang="en-US" sz="2000" i="1" baseline="-25000" dirty="0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rot="5400000">
              <a:off x="5040" y="350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165" name="Group 39"/>
          <p:cNvGrpSpPr>
            <a:grpSpLocks/>
          </p:cNvGrpSpPr>
          <p:nvPr/>
        </p:nvGrpSpPr>
        <p:grpSpPr bwMode="auto">
          <a:xfrm>
            <a:off x="1295400" y="5105400"/>
            <a:ext cx="6324600" cy="457200"/>
            <a:chOff x="816" y="3456"/>
            <a:chExt cx="3984" cy="288"/>
          </a:xfrm>
        </p:grpSpPr>
        <p:sp>
          <p:nvSpPr>
            <p:cNvPr id="49184" name="Rectangle 40"/>
            <p:cNvSpPr>
              <a:spLocks noChangeArrowheads="1"/>
            </p:cNvSpPr>
            <p:nvPr/>
          </p:nvSpPr>
          <p:spPr bwMode="auto">
            <a:xfrm>
              <a:off x="816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49185" name="Rectangle 41"/>
            <p:cNvSpPr>
              <a:spLocks noChangeArrowheads="1"/>
            </p:cNvSpPr>
            <p:nvPr/>
          </p:nvSpPr>
          <p:spPr bwMode="auto">
            <a:xfrm>
              <a:off x="1920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49186" name="Rectangle 42"/>
            <p:cNvSpPr>
              <a:spLocks noChangeArrowheads="1"/>
            </p:cNvSpPr>
            <p:nvPr/>
          </p:nvSpPr>
          <p:spPr bwMode="auto">
            <a:xfrm>
              <a:off x="3024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49187" name="Rectangle 43"/>
            <p:cNvSpPr>
              <a:spLocks noChangeArrowheads="1"/>
            </p:cNvSpPr>
            <p:nvPr/>
          </p:nvSpPr>
          <p:spPr bwMode="auto">
            <a:xfrm>
              <a:off x="4128" y="3456"/>
              <a:ext cx="672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height</a:t>
              </a:r>
              <a:r>
                <a:rPr lang="en-US" baseline="-25000" dirty="0"/>
                <a:t>9</a:t>
              </a: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057400" y="1828800"/>
            <a:ext cx="1676400" cy="1981200"/>
            <a:chOff x="144" y="1296"/>
            <a:chExt cx="1056" cy="1248"/>
          </a:xfrm>
        </p:grpSpPr>
        <p:sp>
          <p:nvSpPr>
            <p:cNvPr id="49176" name="Rectangle 45"/>
            <p:cNvSpPr>
              <a:spLocks noChangeArrowheads="1"/>
            </p:cNvSpPr>
            <p:nvPr/>
          </p:nvSpPr>
          <p:spPr bwMode="auto">
            <a:xfrm>
              <a:off x="144" y="1296"/>
              <a:ext cx="1056" cy="1248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77" name="Line 46" descr="Oak"/>
            <p:cNvSpPr>
              <a:spLocks noChangeShapeType="1"/>
            </p:cNvSpPr>
            <p:nvPr/>
          </p:nvSpPr>
          <p:spPr bwMode="auto">
            <a:xfrm>
              <a:off x="672" y="1296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178" name="Rectangle 47" descr="Oak"/>
            <p:cNvSpPr>
              <a:spLocks noChangeArrowheads="1"/>
            </p:cNvSpPr>
            <p:nvPr/>
          </p:nvSpPr>
          <p:spPr bwMode="auto">
            <a:xfrm>
              <a:off x="240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79" name="Rectangle 48" descr="Oak"/>
            <p:cNvSpPr>
              <a:spLocks noChangeArrowheads="1"/>
            </p:cNvSpPr>
            <p:nvPr/>
          </p:nvSpPr>
          <p:spPr bwMode="auto">
            <a:xfrm>
              <a:off x="240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80" name="Rectangle 49" descr="Oak"/>
            <p:cNvSpPr>
              <a:spLocks noChangeArrowheads="1"/>
            </p:cNvSpPr>
            <p:nvPr/>
          </p:nvSpPr>
          <p:spPr bwMode="auto">
            <a:xfrm>
              <a:off x="768" y="1392"/>
              <a:ext cx="336" cy="4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81" name="Rectangle 50" descr="Oak"/>
            <p:cNvSpPr>
              <a:spLocks noChangeArrowheads="1"/>
            </p:cNvSpPr>
            <p:nvPr/>
          </p:nvSpPr>
          <p:spPr bwMode="auto">
            <a:xfrm>
              <a:off x="768" y="2064"/>
              <a:ext cx="336" cy="38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82" name="Oval 51"/>
            <p:cNvSpPr>
              <a:spLocks noChangeArrowheads="1"/>
            </p:cNvSpPr>
            <p:nvPr/>
          </p:nvSpPr>
          <p:spPr bwMode="auto">
            <a:xfrm>
              <a:off x="528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83" name="Oval 52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5029200" y="3370263"/>
            <a:ext cx="914400" cy="457200"/>
            <a:chOff x="1402" y="1392"/>
            <a:chExt cx="576" cy="288"/>
          </a:xfrm>
        </p:grpSpPr>
        <p:sp>
          <p:nvSpPr>
            <p:cNvPr id="49174" name="AutoShape 54"/>
            <p:cNvSpPr>
              <a:spLocks noChangeArrowheads="1"/>
            </p:cNvSpPr>
            <p:nvPr/>
          </p:nvSpPr>
          <p:spPr bwMode="auto">
            <a:xfrm>
              <a:off x="1402" y="1440"/>
              <a:ext cx="576" cy="24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9175" name="Freeform 55" descr="Blue tissue paper"/>
            <p:cNvSpPr>
              <a:spLocks/>
            </p:cNvSpPr>
            <p:nvPr/>
          </p:nvSpPr>
          <p:spPr bwMode="auto">
            <a:xfrm>
              <a:off x="1546" y="1392"/>
              <a:ext cx="264" cy="72"/>
            </a:xfrm>
            <a:custGeom>
              <a:avLst/>
              <a:gdLst>
                <a:gd name="T0" fmla="*/ 50 w 264"/>
                <a:gd name="T1" fmla="*/ 64 h 72"/>
                <a:gd name="T2" fmla="*/ 42 w 264"/>
                <a:gd name="T3" fmla="*/ 0 h 72"/>
                <a:gd name="T4" fmla="*/ 210 w 264"/>
                <a:gd name="T5" fmla="*/ 8 h 72"/>
                <a:gd name="T6" fmla="*/ 250 w 264"/>
                <a:gd name="T7" fmla="*/ 16 h 72"/>
                <a:gd name="T8" fmla="*/ 218 w 264"/>
                <a:gd name="T9" fmla="*/ 72 h 72"/>
                <a:gd name="T10" fmla="*/ 50 w 264"/>
                <a:gd name="T11" fmla="*/ 6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2"/>
                <a:gd name="T20" fmla="*/ 264 w 26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2">
                  <a:moveTo>
                    <a:pt x="50" y="64"/>
                  </a:moveTo>
                  <a:cubicBezTo>
                    <a:pt x="19" y="33"/>
                    <a:pt x="0" y="28"/>
                    <a:pt x="42" y="0"/>
                  </a:cubicBezTo>
                  <a:cubicBezTo>
                    <a:pt x="98" y="3"/>
                    <a:pt x="154" y="4"/>
                    <a:pt x="210" y="8"/>
                  </a:cubicBezTo>
                  <a:cubicBezTo>
                    <a:pt x="224" y="9"/>
                    <a:pt x="242" y="5"/>
                    <a:pt x="250" y="16"/>
                  </a:cubicBezTo>
                  <a:cubicBezTo>
                    <a:pt x="264" y="34"/>
                    <a:pt x="224" y="66"/>
                    <a:pt x="218" y="72"/>
                  </a:cubicBezTo>
                  <a:cubicBezTo>
                    <a:pt x="93" y="62"/>
                    <a:pt x="149" y="64"/>
                    <a:pt x="50" y="64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9168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Modeling an Individual’s Growth</a:t>
            </a:r>
          </a:p>
        </p:txBody>
      </p:sp>
      <p:grpSp>
        <p:nvGrpSpPr>
          <p:cNvPr id="49169" name="Group 57"/>
          <p:cNvGrpSpPr>
            <a:grpSpLocks/>
          </p:cNvGrpSpPr>
          <p:nvPr/>
        </p:nvGrpSpPr>
        <p:grpSpPr bwMode="auto">
          <a:xfrm>
            <a:off x="5789613" y="3810000"/>
            <a:ext cx="1220787" cy="1295400"/>
            <a:chOff x="3647" y="2658"/>
            <a:chExt cx="817" cy="846"/>
          </a:xfrm>
        </p:grpSpPr>
        <p:sp>
          <p:nvSpPr>
            <p:cNvPr id="49172" name="Line 58"/>
            <p:cNvSpPr>
              <a:spLocks noChangeShapeType="1"/>
            </p:cNvSpPr>
            <p:nvPr/>
          </p:nvSpPr>
          <p:spPr bwMode="auto">
            <a:xfrm>
              <a:off x="3647" y="2658"/>
              <a:ext cx="817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173" name="Text Box 59"/>
            <p:cNvSpPr txBox="1">
              <a:spLocks noChangeArrowheads="1"/>
            </p:cNvSpPr>
            <p:nvPr/>
          </p:nvSpPr>
          <p:spPr bwMode="auto">
            <a:xfrm>
              <a:off x="3806" y="2658"/>
              <a:ext cx="1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3</a:t>
              </a:r>
            </a:p>
          </p:txBody>
        </p:sp>
      </p:grp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978025" y="1879600"/>
            <a:ext cx="2136775" cy="2092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starting</a:t>
            </a:r>
          </a:p>
          <a:p>
            <a:pPr algn="ctr"/>
            <a:r>
              <a:rPr lang="en-US" dirty="0"/>
              <a:t>amount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4783138" y="2616200"/>
            <a:ext cx="1339850" cy="13636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rate of</a:t>
            </a:r>
          </a:p>
          <a:p>
            <a:pPr algn="ctr"/>
            <a:r>
              <a:rPr lang="en-US" dirty="0"/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372155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8486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Centering Variations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7513" y="3632200"/>
            <a:ext cx="1235075" cy="877888"/>
            <a:chOff x="4008" y="2284"/>
            <a:chExt cx="778" cy="553"/>
          </a:xfrm>
        </p:grpSpPr>
        <p:sp>
          <p:nvSpPr>
            <p:cNvPr id="1560585" name="Text Box 9"/>
            <p:cNvSpPr txBox="1">
              <a:spLocks noChangeArrowheads="1"/>
            </p:cNvSpPr>
            <p:nvPr/>
          </p:nvSpPr>
          <p:spPr bwMode="auto">
            <a:xfrm>
              <a:off x="4008" y="2284"/>
              <a:ext cx="23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-3</a:t>
              </a:r>
            </a:p>
          </p:txBody>
        </p:sp>
        <p:sp>
          <p:nvSpPr>
            <p:cNvPr id="1560586" name="Text Box 10"/>
            <p:cNvSpPr txBox="1">
              <a:spLocks noChangeArrowheads="1"/>
            </p:cNvSpPr>
            <p:nvPr/>
          </p:nvSpPr>
          <p:spPr bwMode="auto">
            <a:xfrm>
              <a:off x="4153" y="2461"/>
              <a:ext cx="23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-2</a:t>
              </a:r>
            </a:p>
          </p:txBody>
        </p:sp>
        <p:sp>
          <p:nvSpPr>
            <p:cNvPr id="1560587" name="Text Box 11"/>
            <p:cNvSpPr txBox="1">
              <a:spLocks noChangeArrowheads="1"/>
            </p:cNvSpPr>
            <p:nvPr/>
          </p:nvSpPr>
          <p:spPr bwMode="auto">
            <a:xfrm>
              <a:off x="4351" y="2580"/>
              <a:ext cx="23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-1</a:t>
              </a:r>
            </a:p>
          </p:txBody>
        </p:sp>
        <p:sp>
          <p:nvSpPr>
            <p:cNvPr id="1560588" name="Text Box 12"/>
            <p:cNvSpPr txBox="1">
              <a:spLocks noChangeArrowheads="1"/>
            </p:cNvSpPr>
            <p:nvPr/>
          </p:nvSpPr>
          <p:spPr bwMode="auto">
            <a:xfrm>
              <a:off x="4597" y="2604"/>
              <a:ext cx="18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0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53013" y="1676400"/>
            <a:ext cx="3709987" cy="4572000"/>
            <a:chOff x="2944" y="1056"/>
            <a:chExt cx="2337" cy="2880"/>
          </a:xfrm>
        </p:grpSpPr>
        <p:sp>
          <p:nvSpPr>
            <p:cNvPr id="100379" name="Line 14"/>
            <p:cNvSpPr>
              <a:spLocks noChangeShapeType="1"/>
            </p:cNvSpPr>
            <p:nvPr/>
          </p:nvSpPr>
          <p:spPr bwMode="auto">
            <a:xfrm>
              <a:off x="4757" y="2588"/>
              <a:ext cx="31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80" name="Rectangle 15"/>
            <p:cNvSpPr>
              <a:spLocks noChangeArrowheads="1"/>
            </p:cNvSpPr>
            <p:nvPr/>
          </p:nvSpPr>
          <p:spPr bwMode="auto">
            <a:xfrm>
              <a:off x="3136" y="3164"/>
              <a:ext cx="400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V1</a:t>
              </a:r>
              <a:endParaRPr lang="en-US" baseline="-25000" dirty="0"/>
            </a:p>
          </p:txBody>
        </p:sp>
        <p:sp>
          <p:nvSpPr>
            <p:cNvPr id="100381" name="Rectangle 16"/>
            <p:cNvSpPr>
              <a:spLocks noChangeArrowheads="1"/>
            </p:cNvSpPr>
            <p:nvPr/>
          </p:nvSpPr>
          <p:spPr bwMode="auto">
            <a:xfrm>
              <a:off x="3615" y="3164"/>
              <a:ext cx="400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V2</a:t>
              </a:r>
              <a:endParaRPr lang="en-US" baseline="-25000" dirty="0"/>
            </a:p>
          </p:txBody>
        </p:sp>
        <p:sp>
          <p:nvSpPr>
            <p:cNvPr id="100382" name="Rectangle 17"/>
            <p:cNvSpPr>
              <a:spLocks noChangeArrowheads="1"/>
            </p:cNvSpPr>
            <p:nvPr/>
          </p:nvSpPr>
          <p:spPr bwMode="auto">
            <a:xfrm>
              <a:off x="4223" y="3164"/>
              <a:ext cx="401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V3</a:t>
              </a:r>
              <a:endParaRPr lang="en-US" baseline="-25000" dirty="0"/>
            </a:p>
          </p:txBody>
        </p:sp>
        <p:sp>
          <p:nvSpPr>
            <p:cNvPr id="100383" name="Rectangle 18"/>
            <p:cNvSpPr>
              <a:spLocks noChangeArrowheads="1"/>
            </p:cNvSpPr>
            <p:nvPr/>
          </p:nvSpPr>
          <p:spPr bwMode="auto">
            <a:xfrm>
              <a:off x="4800" y="3164"/>
              <a:ext cx="400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V4</a:t>
              </a:r>
              <a:endParaRPr lang="en-US" baseline="-25000" dirty="0"/>
            </a:p>
          </p:txBody>
        </p:sp>
        <p:sp>
          <p:nvSpPr>
            <p:cNvPr id="100384" name="Oval 19"/>
            <p:cNvSpPr>
              <a:spLocks noChangeArrowheads="1"/>
            </p:cNvSpPr>
            <p:nvPr/>
          </p:nvSpPr>
          <p:spPr bwMode="auto">
            <a:xfrm>
              <a:off x="4261" y="1868"/>
              <a:ext cx="711" cy="768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F2</a:t>
              </a:r>
              <a:endParaRPr lang="en-US" baseline="-25000" dirty="0"/>
            </a:p>
            <a:p>
              <a:pPr algn="ctr"/>
              <a:r>
                <a:rPr lang="en-US" dirty="0"/>
                <a:t>slope</a:t>
              </a:r>
            </a:p>
          </p:txBody>
        </p:sp>
        <p:sp>
          <p:nvSpPr>
            <p:cNvPr id="100385" name="Line 20"/>
            <p:cNvSpPr>
              <a:spLocks noChangeShapeType="1"/>
            </p:cNvSpPr>
            <p:nvPr/>
          </p:nvSpPr>
          <p:spPr bwMode="auto">
            <a:xfrm flipH="1">
              <a:off x="3283" y="2588"/>
              <a:ext cx="133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86" name="Text Box 21"/>
            <p:cNvSpPr txBox="1">
              <a:spLocks noChangeArrowheads="1"/>
            </p:cNvSpPr>
            <p:nvPr/>
          </p:nvSpPr>
          <p:spPr bwMode="auto">
            <a:xfrm>
              <a:off x="3532" y="26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87" name="Line 22"/>
            <p:cNvSpPr>
              <a:spLocks noChangeShapeType="1"/>
            </p:cNvSpPr>
            <p:nvPr/>
          </p:nvSpPr>
          <p:spPr bwMode="auto">
            <a:xfrm>
              <a:off x="3683" y="2636"/>
              <a:ext cx="89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88" name="Text Box 23"/>
            <p:cNvSpPr txBox="1">
              <a:spLocks noChangeArrowheads="1"/>
            </p:cNvSpPr>
            <p:nvPr/>
          </p:nvSpPr>
          <p:spPr bwMode="auto">
            <a:xfrm>
              <a:off x="3692" y="256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89" name="Line 24"/>
            <p:cNvSpPr>
              <a:spLocks noChangeShapeType="1"/>
            </p:cNvSpPr>
            <p:nvPr/>
          </p:nvSpPr>
          <p:spPr bwMode="auto">
            <a:xfrm>
              <a:off x="3756" y="2540"/>
              <a:ext cx="628" cy="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90" name="Text Box 25"/>
            <p:cNvSpPr txBox="1">
              <a:spLocks noChangeArrowheads="1"/>
            </p:cNvSpPr>
            <p:nvPr/>
          </p:nvSpPr>
          <p:spPr bwMode="auto">
            <a:xfrm>
              <a:off x="3836" y="24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91" name="Line 26"/>
            <p:cNvSpPr>
              <a:spLocks noChangeShapeType="1"/>
            </p:cNvSpPr>
            <p:nvPr/>
          </p:nvSpPr>
          <p:spPr bwMode="auto">
            <a:xfrm>
              <a:off x="3904" y="2448"/>
              <a:ext cx="1056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92" name="Text Box 27"/>
            <p:cNvSpPr txBox="1">
              <a:spLocks noChangeArrowheads="1"/>
            </p:cNvSpPr>
            <p:nvPr/>
          </p:nvSpPr>
          <p:spPr bwMode="auto">
            <a:xfrm>
              <a:off x="3240" y="25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93" name="Line 28"/>
            <p:cNvSpPr>
              <a:spLocks noChangeShapeType="1"/>
            </p:cNvSpPr>
            <p:nvPr/>
          </p:nvSpPr>
          <p:spPr bwMode="auto">
            <a:xfrm flipH="1">
              <a:off x="3376" y="2444"/>
              <a:ext cx="929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94" name="Text Box 29"/>
            <p:cNvSpPr txBox="1">
              <a:spLocks noChangeArrowheads="1"/>
            </p:cNvSpPr>
            <p:nvPr/>
          </p:nvSpPr>
          <p:spPr bwMode="auto">
            <a:xfrm>
              <a:off x="3316" y="350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95" name="Text Box 30"/>
            <p:cNvSpPr txBox="1">
              <a:spLocks noChangeArrowheads="1"/>
            </p:cNvSpPr>
            <p:nvPr/>
          </p:nvSpPr>
          <p:spPr bwMode="auto">
            <a:xfrm>
              <a:off x="3194" y="368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E1</a:t>
              </a:r>
              <a:endParaRPr lang="en-US" baseline="-25000" dirty="0"/>
            </a:p>
          </p:txBody>
        </p:sp>
        <p:sp>
          <p:nvSpPr>
            <p:cNvPr id="100396" name="Line 31"/>
            <p:cNvSpPr>
              <a:spLocks noChangeShapeType="1"/>
            </p:cNvSpPr>
            <p:nvPr/>
          </p:nvSpPr>
          <p:spPr bwMode="auto">
            <a:xfrm rot="5400000">
              <a:off x="3179" y="35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397" name="Oval 32"/>
            <p:cNvSpPr>
              <a:spLocks noChangeArrowheads="1"/>
            </p:cNvSpPr>
            <p:nvPr/>
          </p:nvSpPr>
          <p:spPr bwMode="auto">
            <a:xfrm>
              <a:off x="3239" y="1868"/>
              <a:ext cx="711" cy="768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F1</a:t>
              </a:r>
            </a:p>
            <a:p>
              <a:pPr algn="ctr">
                <a:lnSpc>
                  <a:spcPct val="60000"/>
                </a:lnSpc>
              </a:pPr>
              <a:r>
                <a:rPr lang="en-US" dirty="0"/>
                <a:t>intercept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/>
                <a:t>final amt</a:t>
              </a:r>
              <a:endParaRPr lang="en-US" dirty="0"/>
            </a:p>
          </p:txBody>
        </p:sp>
        <p:sp>
          <p:nvSpPr>
            <p:cNvPr id="100398" name="Text Box 33"/>
            <p:cNvSpPr txBox="1">
              <a:spLocks noChangeArrowheads="1"/>
            </p:cNvSpPr>
            <p:nvPr/>
          </p:nvSpPr>
          <p:spPr bwMode="auto">
            <a:xfrm>
              <a:off x="3795" y="3509"/>
              <a:ext cx="1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399" name="Text Box 34"/>
            <p:cNvSpPr txBox="1">
              <a:spLocks noChangeArrowheads="1"/>
            </p:cNvSpPr>
            <p:nvPr/>
          </p:nvSpPr>
          <p:spPr bwMode="auto">
            <a:xfrm>
              <a:off x="3672" y="368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E2</a:t>
              </a:r>
            </a:p>
          </p:txBody>
        </p:sp>
        <p:sp>
          <p:nvSpPr>
            <p:cNvPr id="100400" name="Line 35"/>
            <p:cNvSpPr>
              <a:spLocks noChangeShapeType="1"/>
            </p:cNvSpPr>
            <p:nvPr/>
          </p:nvSpPr>
          <p:spPr bwMode="auto">
            <a:xfrm rot="5400000">
              <a:off x="3657" y="35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4411" y="3509"/>
              <a:ext cx="1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4288" y="368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E3</a:t>
              </a:r>
            </a:p>
          </p:txBody>
        </p:sp>
        <p:sp>
          <p:nvSpPr>
            <p:cNvPr id="100403" name="Line 38"/>
            <p:cNvSpPr>
              <a:spLocks noChangeShapeType="1"/>
            </p:cNvSpPr>
            <p:nvPr/>
          </p:nvSpPr>
          <p:spPr bwMode="auto">
            <a:xfrm rot="5400000">
              <a:off x="4273" y="35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04" name="Text Box 39"/>
            <p:cNvSpPr txBox="1">
              <a:spLocks noChangeArrowheads="1"/>
            </p:cNvSpPr>
            <p:nvPr/>
          </p:nvSpPr>
          <p:spPr bwMode="auto">
            <a:xfrm>
              <a:off x="4986" y="350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100405" name="Text Box 40"/>
            <p:cNvSpPr txBox="1">
              <a:spLocks noChangeArrowheads="1"/>
            </p:cNvSpPr>
            <p:nvPr/>
          </p:nvSpPr>
          <p:spPr bwMode="auto">
            <a:xfrm>
              <a:off x="4864" y="368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E4</a:t>
              </a:r>
            </a:p>
          </p:txBody>
        </p:sp>
        <p:sp>
          <p:nvSpPr>
            <p:cNvPr id="100406" name="Line 41"/>
            <p:cNvSpPr>
              <a:spLocks noChangeShapeType="1"/>
            </p:cNvSpPr>
            <p:nvPr/>
          </p:nvSpPr>
          <p:spPr bwMode="auto">
            <a:xfrm rot="5400000">
              <a:off x="4849" y="35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07" name="AutoShape 42"/>
            <p:cNvSpPr>
              <a:spLocks noChangeArrowheads="1"/>
            </p:cNvSpPr>
            <p:nvPr/>
          </p:nvSpPr>
          <p:spPr bwMode="auto">
            <a:xfrm>
              <a:off x="3901" y="1139"/>
              <a:ext cx="400" cy="3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0408" name="Text Box 43"/>
            <p:cNvSpPr txBox="1">
              <a:spLocks noChangeArrowheads="1"/>
            </p:cNvSpPr>
            <p:nvPr/>
          </p:nvSpPr>
          <p:spPr bwMode="auto">
            <a:xfrm>
              <a:off x="3996" y="1225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0409" name="Line 44"/>
            <p:cNvSpPr>
              <a:spLocks noChangeShapeType="1"/>
            </p:cNvSpPr>
            <p:nvPr/>
          </p:nvSpPr>
          <p:spPr bwMode="auto">
            <a:xfrm flipH="1">
              <a:off x="3836" y="1523"/>
              <a:ext cx="178" cy="38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10" name="Text Box 45"/>
            <p:cNvSpPr txBox="1">
              <a:spLocks noChangeArrowheads="1"/>
            </p:cNvSpPr>
            <p:nvPr/>
          </p:nvSpPr>
          <p:spPr bwMode="auto">
            <a:xfrm>
              <a:off x="3605" y="1479"/>
              <a:ext cx="3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1" dirty="0"/>
                <a:t>a</a:t>
              </a:r>
              <a:r>
                <a:rPr lang="en-US" sz="2400" b="0" baseline="-25000" dirty="0"/>
                <a:t>F1</a:t>
              </a:r>
            </a:p>
          </p:txBody>
        </p:sp>
        <p:sp>
          <p:nvSpPr>
            <p:cNvPr id="100411" name="Text Box 46"/>
            <p:cNvSpPr txBox="1">
              <a:spLocks noChangeArrowheads="1"/>
            </p:cNvSpPr>
            <p:nvPr/>
          </p:nvSpPr>
          <p:spPr bwMode="auto">
            <a:xfrm>
              <a:off x="4221" y="1479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1" dirty="0"/>
                <a:t>a</a:t>
              </a:r>
              <a:r>
                <a:rPr lang="en-US" sz="2400" b="0" baseline="-25000" dirty="0"/>
                <a:t>F2</a:t>
              </a:r>
            </a:p>
          </p:txBody>
        </p:sp>
        <p:sp>
          <p:nvSpPr>
            <p:cNvPr id="100412" name="Line 47"/>
            <p:cNvSpPr>
              <a:spLocks noChangeShapeType="1"/>
            </p:cNvSpPr>
            <p:nvPr/>
          </p:nvSpPr>
          <p:spPr bwMode="auto">
            <a:xfrm>
              <a:off x="4174" y="1523"/>
              <a:ext cx="178" cy="38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00413" name="AutoShape 48"/>
            <p:cNvCxnSpPr>
              <a:cxnSpLocks noChangeShapeType="1"/>
            </p:cNvCxnSpPr>
            <p:nvPr/>
          </p:nvCxnSpPr>
          <p:spPr bwMode="auto">
            <a:xfrm rot="5400000" flipV="1">
              <a:off x="4105" y="1362"/>
              <a:ext cx="1" cy="1022"/>
            </a:xfrm>
            <a:prstGeom prst="curvedConnector3">
              <a:avLst>
                <a:gd name="adj1" fmla="val -823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414" name="Arc 49"/>
            <p:cNvSpPr>
              <a:spLocks/>
            </p:cNvSpPr>
            <p:nvPr/>
          </p:nvSpPr>
          <p:spPr bwMode="auto">
            <a:xfrm rot="7013317" flipH="1" flipV="1">
              <a:off x="2944" y="2128"/>
              <a:ext cx="285" cy="285"/>
            </a:xfrm>
            <a:custGeom>
              <a:avLst/>
              <a:gdLst>
                <a:gd name="T0" fmla="*/ 0 w 43200"/>
                <a:gd name="T1" fmla="*/ 0 h 43187"/>
                <a:gd name="T2" fmla="*/ 0 w 43200"/>
                <a:gd name="T3" fmla="*/ 0 h 43187"/>
                <a:gd name="T4" fmla="*/ 0 w 43200"/>
                <a:gd name="T5" fmla="*/ 0 h 431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87"/>
                <a:gd name="T11" fmla="*/ 43200 w 43200"/>
                <a:gd name="T12" fmla="*/ 43187 h 43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87" fill="none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425"/>
                    <a:pt x="42183" y="29182"/>
                    <a:pt x="40255" y="32486"/>
                  </a:cubicBezTo>
                </a:path>
                <a:path w="43200" h="43187" stroke="0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425"/>
                    <a:pt x="42183" y="29182"/>
                    <a:pt x="40255" y="32486"/>
                  </a:cubicBezTo>
                  <a:lnTo>
                    <a:pt x="21600" y="21600"/>
                  </a:lnTo>
                  <a:lnTo>
                    <a:pt x="20851" y="4318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15" name="Text Box 50"/>
            <p:cNvSpPr txBox="1">
              <a:spLocks noChangeArrowheads="1"/>
            </p:cNvSpPr>
            <p:nvPr/>
          </p:nvSpPr>
          <p:spPr bwMode="auto">
            <a:xfrm>
              <a:off x="2944" y="2121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i="1" dirty="0"/>
                <a:t>c</a:t>
              </a:r>
              <a:r>
                <a:rPr lang="en-US" sz="1800" b="0" baseline="-25000" dirty="0"/>
                <a:t>F1</a:t>
              </a:r>
            </a:p>
          </p:txBody>
        </p:sp>
        <p:sp>
          <p:nvSpPr>
            <p:cNvPr id="100416" name="Text Box 51"/>
            <p:cNvSpPr txBox="1">
              <a:spLocks noChangeArrowheads="1"/>
            </p:cNvSpPr>
            <p:nvPr/>
          </p:nvSpPr>
          <p:spPr bwMode="auto">
            <a:xfrm>
              <a:off x="5000" y="2121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i="1" dirty="0"/>
                <a:t>c</a:t>
              </a:r>
              <a:r>
                <a:rPr lang="en-US" sz="1800" b="0" baseline="-25000" dirty="0"/>
                <a:t>F2</a:t>
              </a:r>
            </a:p>
          </p:txBody>
        </p:sp>
        <p:sp>
          <p:nvSpPr>
            <p:cNvPr id="100417" name="Arc 52"/>
            <p:cNvSpPr>
              <a:spLocks/>
            </p:cNvSpPr>
            <p:nvPr/>
          </p:nvSpPr>
          <p:spPr bwMode="auto">
            <a:xfrm rot="14586683" flipV="1">
              <a:off x="4987" y="2128"/>
              <a:ext cx="285" cy="285"/>
            </a:xfrm>
            <a:custGeom>
              <a:avLst/>
              <a:gdLst>
                <a:gd name="T0" fmla="*/ 0 w 43200"/>
                <a:gd name="T1" fmla="*/ 0 h 43187"/>
                <a:gd name="T2" fmla="*/ 0 w 43200"/>
                <a:gd name="T3" fmla="*/ 0 h 43187"/>
                <a:gd name="T4" fmla="*/ 0 w 43200"/>
                <a:gd name="T5" fmla="*/ 0 h 431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87"/>
                <a:gd name="T11" fmla="*/ 43200 w 43200"/>
                <a:gd name="T12" fmla="*/ 43187 h 43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87" fill="none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425"/>
                    <a:pt x="42183" y="29182"/>
                    <a:pt x="40255" y="32486"/>
                  </a:cubicBezTo>
                </a:path>
                <a:path w="43200" h="43187" stroke="0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425"/>
                    <a:pt x="42183" y="29182"/>
                    <a:pt x="40255" y="32486"/>
                  </a:cubicBezTo>
                  <a:lnTo>
                    <a:pt x="21600" y="21600"/>
                  </a:lnTo>
                  <a:lnTo>
                    <a:pt x="20851" y="4318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18" name="Text Box 53"/>
            <p:cNvSpPr txBox="1">
              <a:spLocks noChangeArrowheads="1"/>
            </p:cNvSpPr>
            <p:nvPr/>
          </p:nvSpPr>
          <p:spPr bwMode="auto">
            <a:xfrm>
              <a:off x="4384" y="1056"/>
              <a:ext cx="3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i="1" dirty="0"/>
                <a:t>c</a:t>
              </a:r>
              <a:r>
                <a:rPr lang="en-US" sz="1800" b="0" baseline="-25000" dirty="0"/>
                <a:t>F2F1</a:t>
              </a:r>
            </a:p>
          </p:txBody>
        </p:sp>
        <p:sp>
          <p:nvSpPr>
            <p:cNvPr id="100419" name="Line 54"/>
            <p:cNvSpPr>
              <a:spLocks noChangeShapeType="1"/>
            </p:cNvSpPr>
            <p:nvPr/>
          </p:nvSpPr>
          <p:spPr bwMode="auto">
            <a:xfrm flipH="1">
              <a:off x="3856" y="2576"/>
              <a:ext cx="568" cy="5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420" name="Line 55"/>
            <p:cNvSpPr>
              <a:spLocks noChangeShapeType="1"/>
            </p:cNvSpPr>
            <p:nvPr/>
          </p:nvSpPr>
          <p:spPr bwMode="auto">
            <a:xfrm flipH="1">
              <a:off x="4487" y="2640"/>
              <a:ext cx="89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968750" y="5318125"/>
            <a:ext cx="998538" cy="1066800"/>
            <a:chOff x="123" y="3506"/>
            <a:chExt cx="629" cy="672"/>
          </a:xfrm>
        </p:grpSpPr>
        <p:sp>
          <p:nvSpPr>
            <p:cNvPr id="100377" name="AutoShape 52"/>
            <p:cNvSpPr>
              <a:spLocks noChangeArrowheads="1"/>
            </p:cNvSpPr>
            <p:nvPr/>
          </p:nvSpPr>
          <p:spPr bwMode="auto">
            <a:xfrm>
              <a:off x="392" y="3506"/>
              <a:ext cx="88" cy="288"/>
            </a:xfrm>
            <a:prstGeom prst="upArrow">
              <a:avLst>
                <a:gd name="adj1" fmla="val 50000"/>
                <a:gd name="adj2" fmla="val 81818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0378" name="Text Box 53"/>
            <p:cNvSpPr txBox="1">
              <a:spLocks noChangeArrowheads="1"/>
            </p:cNvSpPr>
            <p:nvPr/>
          </p:nvSpPr>
          <p:spPr bwMode="auto">
            <a:xfrm>
              <a:off x="123" y="3812"/>
              <a:ext cx="6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F1</a:t>
              </a:r>
            </a:p>
            <a:p>
              <a:pPr algn="ctr"/>
              <a:r>
                <a:rPr lang="en-US" sz="1600" dirty="0"/>
                <a:t>reference</a:t>
              </a:r>
            </a:p>
          </p:txBody>
        </p:sp>
      </p:grpSp>
      <p:grpSp>
        <p:nvGrpSpPr>
          <p:cNvPr id="100357" name="Group 56"/>
          <p:cNvGrpSpPr>
            <a:grpSpLocks/>
          </p:cNvGrpSpPr>
          <p:nvPr/>
        </p:nvGrpSpPr>
        <p:grpSpPr bwMode="auto">
          <a:xfrm>
            <a:off x="533400" y="2392363"/>
            <a:ext cx="4114800" cy="2897187"/>
            <a:chOff x="336" y="1507"/>
            <a:chExt cx="2592" cy="1825"/>
          </a:xfrm>
        </p:grpSpPr>
        <p:grpSp>
          <p:nvGrpSpPr>
            <p:cNvPr id="100358" name="Group 57"/>
            <p:cNvGrpSpPr>
              <a:grpSpLocks/>
            </p:cNvGrpSpPr>
            <p:nvPr/>
          </p:nvGrpSpPr>
          <p:grpSpPr bwMode="auto">
            <a:xfrm>
              <a:off x="432" y="1507"/>
              <a:ext cx="2352" cy="1373"/>
              <a:chOff x="912" y="432"/>
              <a:chExt cx="4272" cy="2494"/>
            </a:xfrm>
          </p:grpSpPr>
          <p:sp>
            <p:nvSpPr>
              <p:cNvPr id="100373" name="Line 58"/>
              <p:cNvSpPr>
                <a:spLocks noChangeShapeType="1"/>
              </p:cNvSpPr>
              <p:nvPr/>
            </p:nvSpPr>
            <p:spPr bwMode="auto">
              <a:xfrm flipV="1">
                <a:off x="912" y="1072"/>
                <a:ext cx="4272" cy="145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374" name="Line 59"/>
              <p:cNvSpPr>
                <a:spLocks noChangeShapeType="1"/>
              </p:cNvSpPr>
              <p:nvPr/>
            </p:nvSpPr>
            <p:spPr bwMode="auto">
              <a:xfrm flipV="1">
                <a:off x="912" y="1392"/>
                <a:ext cx="4272" cy="62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375" name="Line 60"/>
              <p:cNvSpPr>
                <a:spLocks noChangeShapeType="1"/>
              </p:cNvSpPr>
              <p:nvPr/>
            </p:nvSpPr>
            <p:spPr bwMode="auto">
              <a:xfrm flipV="1">
                <a:off x="912" y="432"/>
                <a:ext cx="4224" cy="249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376" name="Line 61"/>
              <p:cNvSpPr>
                <a:spLocks noChangeShapeType="1"/>
              </p:cNvSpPr>
              <p:nvPr/>
            </p:nvSpPr>
            <p:spPr bwMode="auto">
              <a:xfrm flipV="1">
                <a:off x="912" y="1584"/>
                <a:ext cx="4272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0359" name="Group 62"/>
            <p:cNvGrpSpPr>
              <a:grpSpLocks/>
            </p:cNvGrpSpPr>
            <p:nvPr/>
          </p:nvGrpSpPr>
          <p:grpSpPr bwMode="auto">
            <a:xfrm>
              <a:off x="336" y="2938"/>
              <a:ext cx="2592" cy="394"/>
              <a:chOff x="336" y="2938"/>
              <a:chExt cx="2592" cy="394"/>
            </a:xfrm>
          </p:grpSpPr>
          <p:sp>
            <p:nvSpPr>
              <p:cNvPr id="100360" name="Line 63"/>
              <p:cNvSpPr>
                <a:spLocks noChangeShapeType="1"/>
              </p:cNvSpPr>
              <p:nvPr/>
            </p:nvSpPr>
            <p:spPr bwMode="auto">
              <a:xfrm>
                <a:off x="432" y="2976"/>
                <a:ext cx="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00361" name="Group 64"/>
              <p:cNvGrpSpPr>
                <a:grpSpLocks/>
              </p:cNvGrpSpPr>
              <p:nvPr/>
            </p:nvGrpSpPr>
            <p:grpSpPr bwMode="auto">
              <a:xfrm>
                <a:off x="336" y="2938"/>
                <a:ext cx="196" cy="394"/>
                <a:chOff x="1580" y="3312"/>
                <a:chExt cx="196" cy="394"/>
              </a:xfrm>
            </p:grpSpPr>
            <p:sp>
              <p:nvSpPr>
                <p:cNvPr id="100371" name="Line 65"/>
                <p:cNvSpPr>
                  <a:spLocks noChangeShapeType="1"/>
                </p:cNvSpPr>
                <p:nvPr/>
              </p:nvSpPr>
              <p:spPr bwMode="auto">
                <a:xfrm>
                  <a:off x="1680" y="3312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037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580" y="3456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00362" name="Group 67"/>
              <p:cNvGrpSpPr>
                <a:grpSpLocks/>
              </p:cNvGrpSpPr>
              <p:nvPr/>
            </p:nvGrpSpPr>
            <p:grpSpPr bwMode="auto">
              <a:xfrm>
                <a:off x="2732" y="2938"/>
                <a:ext cx="196" cy="394"/>
                <a:chOff x="1580" y="3312"/>
                <a:chExt cx="196" cy="394"/>
              </a:xfrm>
            </p:grpSpPr>
            <p:sp>
              <p:nvSpPr>
                <p:cNvPr id="100369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3312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037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580" y="3456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grpSp>
            <p:nvGrpSpPr>
              <p:cNvPr id="100363" name="Group 70"/>
              <p:cNvGrpSpPr>
                <a:grpSpLocks/>
              </p:cNvGrpSpPr>
              <p:nvPr/>
            </p:nvGrpSpPr>
            <p:grpSpPr bwMode="auto">
              <a:xfrm>
                <a:off x="1933" y="2938"/>
                <a:ext cx="196" cy="394"/>
                <a:chOff x="1580" y="3312"/>
                <a:chExt cx="196" cy="394"/>
              </a:xfrm>
            </p:grpSpPr>
            <p:sp>
              <p:nvSpPr>
                <p:cNvPr id="100367" name="Line 71"/>
                <p:cNvSpPr>
                  <a:spLocks noChangeShapeType="1"/>
                </p:cNvSpPr>
                <p:nvPr/>
              </p:nvSpPr>
              <p:spPr bwMode="auto">
                <a:xfrm>
                  <a:off x="1680" y="3312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03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580" y="3456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grpSp>
            <p:nvGrpSpPr>
              <p:cNvPr id="100364" name="Group 73"/>
              <p:cNvGrpSpPr>
                <a:grpSpLocks/>
              </p:cNvGrpSpPr>
              <p:nvPr/>
            </p:nvGrpSpPr>
            <p:grpSpPr bwMode="auto">
              <a:xfrm>
                <a:off x="1134" y="2938"/>
                <a:ext cx="196" cy="394"/>
                <a:chOff x="1580" y="3312"/>
                <a:chExt cx="196" cy="394"/>
              </a:xfrm>
            </p:grpSpPr>
            <p:sp>
              <p:nvSpPr>
                <p:cNvPr id="100365" name="Line 74"/>
                <p:cNvSpPr>
                  <a:spLocks noChangeShapeType="1"/>
                </p:cNvSpPr>
                <p:nvPr/>
              </p:nvSpPr>
              <p:spPr bwMode="auto">
                <a:xfrm>
                  <a:off x="1680" y="3312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036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580" y="3456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543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/>
              <a:t>models (linear, quadratic, and piecewise) were considered for each of </a:t>
            </a:r>
            <a:r>
              <a:rPr lang="en-US" dirty="0" smtClean="0"/>
              <a:t>the 3 </a:t>
            </a:r>
            <a:r>
              <a:rPr lang="en-US" dirty="0"/>
              <a:t>IBQ-R </a:t>
            </a:r>
            <a:r>
              <a:rPr lang="en-US" dirty="0" smtClean="0"/>
              <a:t>factors 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bsolute </a:t>
            </a:r>
            <a:r>
              <a:rPr lang="en-US" sz="1600" dirty="0"/>
              <a:t>fit </a:t>
            </a:r>
            <a:r>
              <a:rPr lang="en-US" sz="1600" dirty="0" smtClean="0"/>
              <a:t>index: Standardized </a:t>
            </a:r>
            <a:r>
              <a:rPr lang="en-US" sz="1600" dirty="0"/>
              <a:t>Root Mean Square </a:t>
            </a:r>
            <a:r>
              <a:rPr lang="en-US" sz="1600" dirty="0" smtClean="0"/>
              <a:t>Residual (SRMR)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arsimonious </a:t>
            </a:r>
            <a:r>
              <a:rPr lang="en-US" sz="1600" dirty="0"/>
              <a:t>fit </a:t>
            </a:r>
            <a:r>
              <a:rPr lang="en-US" sz="1600" dirty="0" smtClean="0"/>
              <a:t>index: Root </a:t>
            </a:r>
            <a:r>
              <a:rPr lang="en-US" sz="1600" dirty="0"/>
              <a:t>Mean Square Error of </a:t>
            </a:r>
            <a:r>
              <a:rPr lang="en-US" sz="1600" dirty="0" smtClean="0"/>
              <a:t>Approximation (RMSEA)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ncremental </a:t>
            </a:r>
            <a:r>
              <a:rPr lang="en-US" sz="1600" dirty="0"/>
              <a:t>fit index (Comparative Fit Index; CFI</a:t>
            </a:r>
            <a:r>
              <a:rPr lang="en-US" sz="1600" dirty="0" smtClean="0"/>
              <a:t>), Akaike </a:t>
            </a:r>
            <a:r>
              <a:rPr lang="en-US" sz="1600" dirty="0"/>
              <a:t>Information Criterion (AIC</a:t>
            </a:r>
            <a:r>
              <a:rPr lang="en-US" sz="1600" dirty="0" smtClean="0"/>
              <a:t>), </a:t>
            </a:r>
            <a:r>
              <a:rPr lang="en-US" sz="1600" dirty="0"/>
              <a:t>and Bayesian Information Criterion (BIC</a:t>
            </a:r>
            <a:r>
              <a:rPr lang="en-US" sz="1600" dirty="0" smtClean="0"/>
              <a:t>) 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obust</a:t>
            </a:r>
            <a:r>
              <a:rPr lang="en-US" sz="1600" dirty="0"/>
              <a:t>/rescaling corrections for potential nonnormality were employed both for fit indices derived from χ</a:t>
            </a:r>
            <a:r>
              <a:rPr lang="en-US" sz="1600" baseline="30000" dirty="0"/>
              <a:t>2</a:t>
            </a:r>
            <a:r>
              <a:rPr lang="en-US" sz="1600" dirty="0"/>
              <a:t> statistics </a:t>
            </a:r>
            <a:r>
              <a:rPr lang="en-US" sz="1600" dirty="0" smtClean="0"/>
              <a:t>as </a:t>
            </a:r>
            <a:r>
              <a:rPr lang="en-US" sz="1600" dirty="0"/>
              <a:t>well as the standard error estimates used for tests of model parameters (Satorra &amp; Bentler, 1994</a:t>
            </a:r>
            <a:r>
              <a:rPr lang="en-US" sz="1600" dirty="0" smtClean="0"/>
              <a:t>) </a:t>
            </a:r>
          </a:p>
          <a:p>
            <a:pPr lvl="1"/>
            <a:r>
              <a:rPr lang="en-US" sz="1600" dirty="0" smtClean="0"/>
              <a:t>Robust</a:t>
            </a:r>
            <a:r>
              <a:rPr lang="en-US" sz="1600" dirty="0"/>
              <a:t>/rescaled χ</a:t>
            </a:r>
            <a:r>
              <a:rPr lang="en-US" sz="1600" baseline="30000" dirty="0"/>
              <a:t>2</a:t>
            </a:r>
            <a:r>
              <a:rPr lang="en-US" sz="1600" dirty="0"/>
              <a:t> difference tests (Satorra &amp; Bentler, 1999) were consulted for comparing linear, quadratic, and piecewise </a:t>
            </a:r>
            <a:r>
              <a:rPr lang="en-US" sz="1600" dirty="0" smtClean="0"/>
              <a:t>models </a:t>
            </a:r>
          </a:p>
          <a:p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model parameters (e.g., intercept, </a:t>
            </a:r>
            <a:r>
              <a:rPr lang="en-US" dirty="0" smtClean="0"/>
              <a:t>linear slope</a:t>
            </a:r>
            <a:r>
              <a:rPr lang="en-US" dirty="0"/>
              <a:t>, quadratic </a:t>
            </a:r>
            <a:r>
              <a:rPr lang="en-US" dirty="0" smtClean="0"/>
              <a:t>slope) </a:t>
            </a:r>
            <a:r>
              <a:rPr lang="en-US" dirty="0"/>
              <a:t>were considered as predictors of later internalizing and externalizing symptom composites </a:t>
            </a:r>
            <a:endParaRPr lang="en-US" dirty="0" smtClean="0"/>
          </a:p>
          <a:p>
            <a:r>
              <a:rPr lang="en-US" dirty="0"/>
              <a:t>Child sex, age at follow-up, and family socio-economic status (SES), were considered jointly as </a:t>
            </a:r>
            <a:r>
              <a:rPr lang="en-US" dirty="0" smtClean="0"/>
              <a:t>covariates</a:t>
            </a:r>
          </a:p>
          <a:p>
            <a:r>
              <a:rPr lang="en-US" dirty="0"/>
              <a:t>Latent growth curve models were then estimated using Mplus 7 (Muthén &amp; Muthén, 2012</a:t>
            </a:r>
            <a:r>
              <a:rPr lang="en-US" dirty="0" smtClean="0"/>
              <a:t>); FIML used </a:t>
            </a:r>
            <a:r>
              <a:rPr lang="en-US" dirty="0"/>
              <a:t>to accommodate missing data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6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8740332"/>
              </p:ext>
            </p:extLst>
          </p:nvPr>
        </p:nvGraphicFramePr>
        <p:xfrm>
          <a:off x="1443038" y="1719263"/>
          <a:ext cx="6281737" cy="4406900"/>
        </p:xfrm>
        <a:graphic>
          <a:graphicData uri="http://schemas.openxmlformats.org/presentationml/2006/ole">
            <p:oleObj spid="_x0000_s12363" name="Document" r:id="rId3" imgW="8365680" imgH="586944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331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Emotionality: Quadratic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omparison of </a:t>
            </a:r>
            <a:r>
              <a:rPr lang="en-US" dirty="0"/>
              <a:t>linear and quadratic </a:t>
            </a:r>
            <a:r>
              <a:rPr lang="en-US" dirty="0" smtClean="0"/>
              <a:t>models statistically </a:t>
            </a:r>
            <a:r>
              <a:rPr lang="en-US" dirty="0"/>
              <a:t>significant 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/>
              <a:t>2</a:t>
            </a:r>
            <a:r>
              <a:rPr lang="en-US" dirty="0" smtClean="0"/>
              <a:t> diff=</a:t>
            </a:r>
            <a:r>
              <a:rPr lang="en-US" dirty="0"/>
              <a:t>9.80, </a:t>
            </a:r>
            <a:r>
              <a:rPr lang="en-US" i="1" dirty="0"/>
              <a:t>p</a:t>
            </a:r>
            <a:r>
              <a:rPr lang="en-US" dirty="0"/>
              <a:t>&lt;.05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others comparisons NS</a:t>
            </a:r>
          </a:p>
          <a:p>
            <a:r>
              <a:rPr lang="en-US" dirty="0" smtClean="0"/>
              <a:t>Positive Affectivity/Surgency: Linear</a:t>
            </a:r>
          </a:p>
          <a:p>
            <a:pPr lvl="1"/>
            <a:r>
              <a:rPr lang="en-US" dirty="0" smtClean="0"/>
              <a:t>All </a:t>
            </a:r>
            <a:r>
              <a:rPr lang="en-US" dirty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difference tests NS</a:t>
            </a:r>
            <a:endParaRPr lang="en-US" dirty="0"/>
          </a:p>
          <a:p>
            <a:r>
              <a:rPr lang="en-US" dirty="0" smtClean="0"/>
              <a:t>Regulatory Capacity/Orienting: Piecewise</a:t>
            </a:r>
          </a:p>
          <a:p>
            <a:pPr lvl="1"/>
            <a:r>
              <a:rPr lang="en-US" dirty="0" smtClean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 difference test comparing linear and quadratic models </a:t>
            </a:r>
            <a:r>
              <a:rPr lang="en-US" dirty="0" smtClean="0"/>
              <a:t>NS</a:t>
            </a:r>
          </a:p>
          <a:p>
            <a:pPr lvl="1"/>
            <a:r>
              <a:rPr lang="en-US" dirty="0" smtClean="0"/>
              <a:t>Comparison </a:t>
            </a:r>
            <a:r>
              <a:rPr lang="en-US" dirty="0"/>
              <a:t>of linear and piecewise models </a:t>
            </a:r>
            <a:r>
              <a:rPr lang="en-US" dirty="0" smtClean="0"/>
              <a:t>statistically significant (</a:t>
            </a:r>
            <a:r>
              <a:rPr lang="en-US" dirty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 diff=21.84, </a:t>
            </a:r>
            <a:r>
              <a:rPr lang="en-US" i="1" dirty="0"/>
              <a:t>p</a:t>
            </a:r>
            <a:r>
              <a:rPr lang="en-US" dirty="0"/>
              <a:t>&lt;.001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Comparison of quadratic </a:t>
            </a:r>
            <a:r>
              <a:rPr lang="en-US" dirty="0"/>
              <a:t>and piecewise models (</a:t>
            </a:r>
            <a:r>
              <a:rPr lang="en-US" dirty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 diff=18.07, </a:t>
            </a:r>
            <a:r>
              <a:rPr lang="en-US" i="1" dirty="0"/>
              <a:t>p</a:t>
            </a:r>
            <a:r>
              <a:rPr lang="en-US" dirty="0"/>
              <a:t>&lt;.001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statistically significant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Content Placeholder 6" descr="Table2_IBQ_CBCL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6" t="8194" r="1617" b="48780"/>
          <a:stretch/>
        </p:blipFill>
        <p:spPr>
          <a:xfrm>
            <a:off x="524933" y="1719071"/>
            <a:ext cx="7958667" cy="4681730"/>
          </a:xfr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26278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2_IBQ_CBCL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6" t="50678" r="5345" b="12049"/>
          <a:stretch/>
        </p:blipFill>
        <p:spPr>
          <a:xfrm>
            <a:off x="440266" y="1837265"/>
            <a:ext cx="7518401" cy="4233335"/>
          </a:xfrm>
          <a:solidFill>
            <a:srgbClr val="FFFFFF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4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Emotionality</a:t>
            </a:r>
            <a:endParaRPr lang="en-US" dirty="0"/>
          </a:p>
        </p:txBody>
      </p:sp>
      <p:pic>
        <p:nvPicPr>
          <p:cNvPr id="5" name="Content Placeholder 4" descr="NA_Mean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93" b="14239"/>
          <a:stretch/>
        </p:blipFill>
        <p:spPr>
          <a:xfrm>
            <a:off x="380999" y="1574800"/>
            <a:ext cx="8407893" cy="4893733"/>
          </a:xfrm>
        </p:spPr>
      </p:pic>
    </p:spTree>
    <p:extLst>
      <p:ext uri="{BB962C8B-B14F-4D97-AF65-F5344CB8AC3E}">
        <p14:creationId xmlns:p14="http://schemas.microsoft.com/office/powerpoint/2010/main" xmlns="" val="1091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_IndOb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05" b="10237"/>
          <a:stretch/>
        </p:blipFill>
        <p:spPr>
          <a:xfrm>
            <a:off x="381000" y="1625600"/>
            <a:ext cx="8407892" cy="46397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emotionality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3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A_Mean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" t="-1357" b="8344"/>
          <a:stretch/>
        </p:blipFill>
        <p:spPr>
          <a:xfrm>
            <a:off x="440266" y="1410240"/>
            <a:ext cx="8170333" cy="53630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affectivity/surgency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4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Early Identification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0608883"/>
              </p:ext>
            </p:extLst>
          </p:nvPr>
        </p:nvGraphicFramePr>
        <p:xfrm>
          <a:off x="685801" y="1410241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812" y="5515919"/>
            <a:ext cx="77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Campbell</a:t>
            </a:r>
            <a:r>
              <a:rPr lang="en-US" sz="1200" dirty="0"/>
              <a:t>, S. B., Spieker, S., Burchinal, M., &amp; Poe, M. D. (2006</a:t>
            </a:r>
            <a:r>
              <a:rPr lang="en-US" sz="1200" dirty="0" smtClean="0"/>
              <a:t>) </a:t>
            </a:r>
            <a:endParaRPr lang="en-US" sz="1200" dirty="0"/>
          </a:p>
          <a:p>
            <a:r>
              <a:rPr lang="en-US" sz="1200" dirty="0" smtClean="0"/>
              <a:t>Fanti</a:t>
            </a:r>
            <a:r>
              <a:rPr lang="en-US" sz="1200" dirty="0"/>
              <a:t>, K. a, &amp; Henrich, C. C. (2010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Frost</a:t>
            </a:r>
            <a:r>
              <a:rPr lang="en-US" sz="1200" dirty="0"/>
              <a:t>, A. K., Reinherz, H. Z., Pakiz-Camras, B., Giaconia, R. M., &amp; Lefkowitz, E. S. (1999</a:t>
            </a:r>
            <a:r>
              <a:rPr lang="en-US" sz="1200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452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A_In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93" b="12593"/>
          <a:stretch>
            <a:fillRect/>
          </a:stretch>
        </p:blipFill>
        <p:spPr>
          <a:xfrm>
            <a:off x="380999" y="1600537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affectivity/surgency</a:t>
            </a:r>
          </a:p>
        </p:txBody>
      </p:sp>
    </p:spTree>
    <p:extLst>
      <p:ext uri="{BB962C8B-B14F-4D97-AF65-F5344CB8AC3E}">
        <p14:creationId xmlns:p14="http://schemas.microsoft.com/office/powerpoint/2010/main" xmlns="" val="42892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O_Mean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" t="4683" b="10954"/>
          <a:stretch/>
        </p:blipFill>
        <p:spPr>
          <a:xfrm>
            <a:off x="491067" y="1557866"/>
            <a:ext cx="8271193" cy="49699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capacity/orienting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0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O_Ind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" t="5545" b="12593"/>
          <a:stretch/>
        </p:blipFill>
        <p:spPr>
          <a:xfrm>
            <a:off x="381000" y="1634067"/>
            <a:ext cx="8381260" cy="48226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capacity/orienting</a:t>
            </a:r>
          </a:p>
        </p:txBody>
      </p:sp>
    </p:spTree>
    <p:extLst>
      <p:ext uri="{BB962C8B-B14F-4D97-AF65-F5344CB8AC3E}">
        <p14:creationId xmlns:p14="http://schemas.microsoft.com/office/powerpoint/2010/main" xmlns="" val="12784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Functional Shape </a:t>
            </a:r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/>
              <a:t>Negative Emotionality – Quadratic (Linear slope significant)</a:t>
            </a:r>
          </a:p>
          <a:p>
            <a:pPr lvl="1"/>
            <a:r>
              <a:rPr lang="en-US" dirty="0"/>
              <a:t>Positive Affectivity/Surgency – Linear</a:t>
            </a:r>
          </a:p>
          <a:p>
            <a:pPr lvl="1"/>
            <a:r>
              <a:rPr lang="en-US" dirty="0"/>
              <a:t>Regulatory Capacity/Orienting – Piecewise </a:t>
            </a:r>
            <a:endParaRPr lang="en-US" dirty="0" smtClean="0"/>
          </a:p>
          <a:p>
            <a:r>
              <a:rPr lang="en-US" dirty="0" smtClean="0"/>
              <a:t>Negative Emotionality intercept effects consistent with hypotheses</a:t>
            </a:r>
          </a:p>
          <a:p>
            <a:r>
              <a:rPr lang="en-US" dirty="0" smtClean="0"/>
              <a:t>Linear slope </a:t>
            </a:r>
            <a:r>
              <a:rPr lang="en-US" dirty="0"/>
              <a:t>effects indicate declines in Negative Emotionality </a:t>
            </a:r>
            <a:r>
              <a:rPr lang="en-US" dirty="0" smtClean="0"/>
              <a:t>predicted greater Internalizing and Externalizing problems</a:t>
            </a:r>
          </a:p>
          <a:p>
            <a:pPr lvl="1"/>
            <a:r>
              <a:rPr lang="en-US" dirty="0" smtClean="0"/>
              <a:t>Developmental pattern is one of Negative Emotionality increasing at the end of the first year of life </a:t>
            </a:r>
          </a:p>
          <a:p>
            <a:pPr lvl="2"/>
            <a:r>
              <a:rPr lang="en-US" dirty="0" smtClean="0"/>
              <a:t>Decreases in </a:t>
            </a:r>
            <a:r>
              <a:rPr lang="en-US" dirty="0"/>
              <a:t>Negative Emotionality -</a:t>
            </a:r>
            <a:r>
              <a:rPr lang="en-US" dirty="0" smtClean="0"/>
              <a:t> </a:t>
            </a:r>
            <a:r>
              <a:rPr lang="en-US" dirty="0"/>
              <a:t>largely atypical direction of </a:t>
            </a:r>
            <a:r>
              <a:rPr lang="en-US" dirty="0" smtClean="0"/>
              <a:t>growth</a:t>
            </a:r>
          </a:p>
          <a:p>
            <a:pPr lvl="2"/>
            <a:r>
              <a:rPr lang="en-US" dirty="0" smtClean="0"/>
              <a:t>Infants </a:t>
            </a:r>
            <a:r>
              <a:rPr lang="en-US" dirty="0"/>
              <a:t>who decrease </a:t>
            </a:r>
            <a:r>
              <a:rPr lang="en-US" dirty="0" smtClean="0"/>
              <a:t>expressions </a:t>
            </a:r>
            <a:r>
              <a:rPr lang="en-US" dirty="0"/>
              <a:t>of negative </a:t>
            </a:r>
            <a:r>
              <a:rPr lang="en-US" dirty="0" smtClean="0"/>
              <a:t>affects may </a:t>
            </a:r>
            <a:r>
              <a:rPr lang="en-US" dirty="0"/>
              <a:t>be “catching-up” in terms of the overall developmental pattern for this temperament factor, and at risk for emerging symptoms as a </a:t>
            </a:r>
            <a:r>
              <a:rPr lang="en-US" dirty="0" smtClean="0"/>
              <a:t>result</a:t>
            </a:r>
          </a:p>
          <a:p>
            <a:r>
              <a:rPr lang="en-US" dirty="0"/>
              <a:t>Q</a:t>
            </a:r>
            <a:r>
              <a:rPr lang="en-US" dirty="0" smtClean="0"/>
              <a:t>uadratic </a:t>
            </a:r>
            <a:r>
              <a:rPr lang="en-US" dirty="0"/>
              <a:t>function made a significant contribution to </a:t>
            </a:r>
            <a:r>
              <a:rPr lang="en-US" dirty="0" smtClean="0"/>
              <a:t>Externalizing problems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convex trajectory, </a:t>
            </a:r>
            <a:r>
              <a:rPr lang="en-US" dirty="0" smtClean="0"/>
              <a:t>reflecting greater deviation </a:t>
            </a:r>
            <a:r>
              <a:rPr lang="en-US" dirty="0"/>
              <a:t>from </a:t>
            </a:r>
            <a:r>
              <a:rPr lang="en-US" dirty="0" smtClean="0"/>
              <a:t>linearity, </a:t>
            </a:r>
            <a:r>
              <a:rPr lang="en-US" dirty="0"/>
              <a:t>was associated with </a:t>
            </a:r>
            <a:r>
              <a:rPr lang="en-US" dirty="0" smtClean="0"/>
              <a:t>higher scores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1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3329"/>
          </a:xfrm>
        </p:spPr>
        <p:txBody>
          <a:bodyPr>
            <a:normAutofit/>
          </a:bodyPr>
          <a:lstStyle/>
          <a:p>
            <a:r>
              <a:rPr lang="en-US" sz="2400" dirty="0"/>
              <a:t>Positive Affectivity/Surgency intercept predicted lower </a:t>
            </a:r>
            <a:r>
              <a:rPr lang="en-US" sz="2400" i="1" dirty="0"/>
              <a:t>Internalizing</a:t>
            </a:r>
            <a:r>
              <a:rPr lang="en-US" sz="2400" dirty="0"/>
              <a:t> problems only, at a trend level </a:t>
            </a:r>
          </a:p>
          <a:p>
            <a:pPr lvl="1"/>
            <a:r>
              <a:rPr lang="en-US" sz="2000" dirty="0"/>
              <a:t>Girls exhibited lower intercept Positive Affectivity/Surgency levels</a:t>
            </a:r>
          </a:p>
          <a:p>
            <a:r>
              <a:rPr lang="en-US" sz="2400" dirty="0"/>
              <a:t>Anticipated protective effects of Regulatory Capacity/Orienting were limited to </a:t>
            </a:r>
            <a:r>
              <a:rPr lang="en-US" sz="2400" i="1" dirty="0"/>
              <a:t>Internalizing</a:t>
            </a:r>
            <a:r>
              <a:rPr lang="en-US" sz="2400" dirty="0"/>
              <a:t> type difficulties, insofar as higher intercept estimates predicted fewer symptoms </a:t>
            </a:r>
            <a:endParaRPr lang="en-US" sz="2400" dirty="0" smtClean="0"/>
          </a:p>
          <a:p>
            <a:pPr lvl="1"/>
            <a:r>
              <a:rPr lang="en-US" sz="2000" dirty="0" smtClean="0"/>
              <a:t>Trend 1 (10-12 months) slope predictive of higher </a:t>
            </a:r>
            <a:r>
              <a:rPr lang="en-US" sz="2000" i="1" dirty="0" smtClean="0"/>
              <a:t>Internalizing </a:t>
            </a:r>
            <a:r>
              <a:rPr lang="en-US" sz="2000" dirty="0" smtClean="0"/>
              <a:t>problems at a trend level</a:t>
            </a:r>
          </a:p>
          <a:p>
            <a:pPr lvl="1"/>
            <a:r>
              <a:rPr lang="en-US" sz="2000" dirty="0" smtClean="0"/>
              <a:t>Girls decreasing in regulation from 4 to 6 months (Trend 4) and demonstrating greater internalizing problems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332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Temperament growth in the first year of life is largely    non-linear</a:t>
            </a:r>
          </a:p>
          <a:p>
            <a:r>
              <a:rPr lang="en-US" sz="2400" b="1" dirty="0" smtClean="0"/>
              <a:t>Negative Emotionality - most predictive of emerging behavior problems</a:t>
            </a:r>
          </a:p>
          <a:p>
            <a:r>
              <a:rPr lang="en-US" sz="2400" b="1" dirty="0" smtClean="0"/>
              <a:t>Intercept, but not slope effects were consistent with hypotheses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9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78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5" b="19578"/>
          <a:stretch/>
        </p:blipFill>
        <p:spPr>
          <a:xfrm>
            <a:off x="381000" y="1879600"/>
            <a:ext cx="8407892" cy="42333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93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Temperament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24995043"/>
              </p:ext>
            </p:extLst>
          </p:nvPr>
        </p:nvGraphicFramePr>
        <p:xfrm>
          <a:off x="2705101" y="1580051"/>
          <a:ext cx="6438900" cy="451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7647" y="1738185"/>
            <a:ext cx="3798499" cy="405875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Constitutionally </a:t>
            </a:r>
            <a:r>
              <a:rPr lang="en-US" dirty="0" smtClean="0"/>
              <a:t>based individual differences in reactivity and regulation</a:t>
            </a:r>
          </a:p>
          <a:p>
            <a:pPr lvl="1"/>
            <a:r>
              <a:rPr lang="en-US" dirty="0" smtClean="0"/>
              <a:t>Biological underpinnings (e.g., genomic)</a:t>
            </a:r>
            <a:endParaRPr lang="en-US" dirty="0"/>
          </a:p>
          <a:p>
            <a:pPr lvl="1"/>
            <a:r>
              <a:rPr lang="en-US" dirty="0" smtClean="0"/>
              <a:t>Susceptible to environmental influence (i.e., experience)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346" y="6014703"/>
            <a:ext cx="776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*Rothbart</a:t>
            </a:r>
            <a:r>
              <a:rPr lang="en-US" sz="1200" dirty="0"/>
              <a:t>, M., &amp; Derryberry, D. (1981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5205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Temperament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6488600"/>
              </p:ext>
            </p:extLst>
          </p:nvPr>
        </p:nvGraphicFramePr>
        <p:xfrm>
          <a:off x="685801" y="1731964"/>
          <a:ext cx="7765256" cy="428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705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linear trajectory was </a:t>
            </a:r>
            <a:r>
              <a:rPr lang="en-US" dirty="0" smtClean="0"/>
              <a:t>optimal </a:t>
            </a:r>
            <a:r>
              <a:rPr lang="en-US" dirty="0"/>
              <a:t>for smiling/laughter, </a:t>
            </a:r>
            <a:r>
              <a:rPr lang="en-US" dirty="0" smtClean="0"/>
              <a:t>increasing </a:t>
            </a:r>
            <a:r>
              <a:rPr lang="en-US" dirty="0"/>
              <a:t>over the first year of </a:t>
            </a:r>
            <a:r>
              <a:rPr lang="en-US" dirty="0" smtClean="0"/>
              <a:t>life (</a:t>
            </a:r>
            <a:r>
              <a:rPr lang="en-US" dirty="0"/>
              <a:t>Bridgett et al., 2013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intercept and slope estimates </a:t>
            </a:r>
            <a:r>
              <a:rPr lang="en-US" dirty="0" smtClean="0"/>
              <a:t>predicted </a:t>
            </a:r>
            <a:r>
              <a:rPr lang="en-US" dirty="0"/>
              <a:t>fewer negative parenting practices in the toddler period</a:t>
            </a:r>
            <a:r>
              <a:rPr lang="en-US" dirty="0" smtClean="0"/>
              <a:t> </a:t>
            </a:r>
          </a:p>
          <a:p>
            <a:r>
              <a:rPr lang="en-US" dirty="0"/>
              <a:t>Braungart-Rieker, Hill-Soderlund, and Karrass (2010) </a:t>
            </a:r>
            <a:r>
              <a:rPr lang="en-US" dirty="0" smtClean="0"/>
              <a:t>observed </a:t>
            </a:r>
            <a:r>
              <a:rPr lang="en-US" dirty="0"/>
              <a:t>increases in fearfulness across infancy, </a:t>
            </a:r>
            <a:r>
              <a:rPr lang="en-US" dirty="0" smtClean="0"/>
              <a:t>with </a:t>
            </a:r>
            <a:r>
              <a:rPr lang="en-US" dirty="0"/>
              <a:t>significant linear and quadratic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“Difficult </a:t>
            </a:r>
            <a:r>
              <a:rPr lang="en-US" dirty="0"/>
              <a:t>temperament</a:t>
            </a:r>
            <a:r>
              <a:rPr lang="en-US" dirty="0" smtClean="0"/>
              <a:t>” - defined </a:t>
            </a:r>
            <a:r>
              <a:rPr lang="en-US" dirty="0"/>
              <a:t>in terms of rhythmicity, adaptability, withdrawal responses, negative mood, and intensity of </a:t>
            </a:r>
            <a:r>
              <a:rPr lang="en-US" dirty="0" smtClean="0"/>
              <a:t>reactions, associated with curvilinear growth </a:t>
            </a:r>
            <a:r>
              <a:rPr lang="en-US" dirty="0"/>
              <a:t>(Partridge &amp; Lerner, 2007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Spline trajectories used to model Fear growth and changes in Regulatory Capacity/Orienting, with parameters linked to distal outcomes: anxiety symptoms and effortful control, respectively (Bridgett et al., 2011; Gartstein et al., 2010)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TEPMPERAMENT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46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Temperament-Behavior problems</a:t>
            </a:r>
            <a:endParaRPr lang="en-US" cap="none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82" r="-16782"/>
          <a:stretch>
            <a:fillRect/>
          </a:stretch>
        </p:blipFill>
        <p:spPr bwMode="auto">
          <a:xfrm>
            <a:off x="381000" y="1557868"/>
            <a:ext cx="8381260" cy="4873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1000" y="6348714"/>
            <a:ext cx="242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Rothbart,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720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Temperament-Behavior problems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6153556"/>
              </p:ext>
            </p:extLst>
          </p:nvPr>
        </p:nvGraphicFramePr>
        <p:xfrm>
          <a:off x="682625" y="1719263"/>
          <a:ext cx="7802563" cy="4406900"/>
        </p:xfrm>
        <a:graphic>
          <a:graphicData uri="http://schemas.openxmlformats.org/presentationml/2006/ole">
            <p:oleObj spid="_x0000_s1062" name="Document" r:id="rId3" imgW="8219160" imgH="46353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2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607" y="1719069"/>
            <a:ext cx="8782524" cy="4905613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>
                <a:solidFill>
                  <a:srgbClr val="3366FF"/>
                </a:solidFill>
              </a:rPr>
              <a:t>Primary Objective: </a:t>
            </a:r>
            <a:r>
              <a:rPr lang="en-US" dirty="0"/>
              <a:t>I</a:t>
            </a:r>
            <a:r>
              <a:rPr lang="en-US" dirty="0" smtClean="0"/>
              <a:t>nvestigated </a:t>
            </a:r>
            <a:r>
              <a:rPr lang="en-US" dirty="0"/>
              <a:t>developmental trajectories of three infant temperament factors: Negative Emotionality, Positive Affectivity/Surgency, </a:t>
            </a:r>
            <a:r>
              <a:rPr lang="en-US" dirty="0" smtClean="0"/>
              <a:t>and Regulatory Capacity/Orienting </a:t>
            </a:r>
            <a:endParaRPr lang="en-CA" dirty="0" smtClean="0">
              <a:solidFill>
                <a:srgbClr val="3366FF"/>
              </a:solidFill>
            </a:endParaRPr>
          </a:p>
          <a:p>
            <a:pPr lvl="1"/>
            <a:r>
              <a:rPr lang="en-US" sz="2200" dirty="0" smtClean="0">
                <a:solidFill>
                  <a:srgbClr val="3366FF"/>
                </a:solidFill>
              </a:rPr>
              <a:t>Primary Hypotheses:</a:t>
            </a:r>
          </a:p>
          <a:p>
            <a:pPr lvl="2"/>
            <a:r>
              <a:rPr lang="en-US" sz="1800" dirty="0" smtClean="0"/>
              <a:t>Linear functional shape for Positive Affectivity/Surgency, and non-linear models for Negative Emotionality </a:t>
            </a:r>
            <a:r>
              <a:rPr lang="en-US" sz="1800" dirty="0"/>
              <a:t>and Regulatory Capacity/Orienting </a:t>
            </a:r>
            <a:endParaRPr lang="en-US" sz="1800" dirty="0" smtClean="0"/>
          </a:p>
          <a:p>
            <a:pPr lvl="2"/>
            <a:r>
              <a:rPr lang="en-US" sz="1800" dirty="0" smtClean="0"/>
              <a:t>Parameters </a:t>
            </a:r>
            <a:r>
              <a:rPr lang="en-US" sz="1800" dirty="0"/>
              <a:t>of growth trajectories </a:t>
            </a:r>
            <a:r>
              <a:rPr lang="en-US" sz="1800" dirty="0" smtClean="0"/>
              <a:t>for temperament factors will </a:t>
            </a:r>
            <a:r>
              <a:rPr lang="en-US" sz="1800" dirty="0"/>
              <a:t>predict externalizing and internalizing </a:t>
            </a:r>
            <a:r>
              <a:rPr lang="en-US" sz="1800" dirty="0" smtClean="0"/>
              <a:t>problem scores </a:t>
            </a:r>
          </a:p>
          <a:p>
            <a:pPr lvl="4"/>
            <a:r>
              <a:rPr lang="en-US" sz="1600" dirty="0"/>
              <a:t>H</a:t>
            </a:r>
            <a:r>
              <a:rPr lang="en-US" sz="1600" dirty="0" smtClean="0"/>
              <a:t>igher level/increase </a:t>
            </a:r>
            <a:r>
              <a:rPr lang="en-US" sz="1600" dirty="0"/>
              <a:t>in </a:t>
            </a:r>
            <a:r>
              <a:rPr lang="en-US" sz="1600" dirty="0" smtClean="0"/>
              <a:t>Negative Emotionality leading to more internalizing </a:t>
            </a:r>
            <a:r>
              <a:rPr lang="en-US" sz="1600" dirty="0"/>
              <a:t>and externalizing </a:t>
            </a:r>
            <a:r>
              <a:rPr lang="en-US" sz="1600" dirty="0" smtClean="0"/>
              <a:t>problems </a:t>
            </a:r>
          </a:p>
          <a:p>
            <a:pPr lvl="4"/>
            <a:r>
              <a:rPr lang="en-US" sz="1600" dirty="0"/>
              <a:t>H</a:t>
            </a:r>
            <a:r>
              <a:rPr lang="en-US" sz="1600" dirty="0" smtClean="0"/>
              <a:t>igher Regulatory Capacity/Orienting intercept </a:t>
            </a:r>
            <a:r>
              <a:rPr lang="en-US" sz="1600" dirty="0"/>
              <a:t>and greater </a:t>
            </a:r>
            <a:r>
              <a:rPr lang="en-US" sz="1600" dirty="0" smtClean="0"/>
              <a:t>increases hypothesized to </a:t>
            </a:r>
            <a:r>
              <a:rPr lang="en-US" sz="1600" dirty="0"/>
              <a:t>play a protective function, leading to lower levels of symptomatology </a:t>
            </a:r>
            <a:endParaRPr lang="en-US" sz="1600" dirty="0" smtClean="0"/>
          </a:p>
          <a:p>
            <a:pPr lvl="4"/>
            <a:r>
              <a:rPr lang="en-US" sz="1600" dirty="0"/>
              <a:t>Positive Affectivity/</a:t>
            </a:r>
            <a:r>
              <a:rPr lang="en-US" sz="1600" dirty="0" smtClean="0"/>
              <a:t>Surgency: </a:t>
            </a:r>
            <a:r>
              <a:rPr lang="en-US" sz="1600" dirty="0"/>
              <a:t>higher </a:t>
            </a:r>
            <a:r>
              <a:rPr lang="en-US" sz="1600" dirty="0" smtClean="0"/>
              <a:t>intercept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greater increases </a:t>
            </a:r>
            <a:r>
              <a:rPr lang="en-US" sz="1600" dirty="0" smtClean="0"/>
              <a:t>hypothesized </a:t>
            </a:r>
            <a:r>
              <a:rPr lang="en-US" sz="1600" dirty="0"/>
              <a:t>to result in fewer internalizing symptoms, but greater externalizing type difficulties </a:t>
            </a:r>
            <a:endParaRPr lang="en-US" sz="1600" dirty="0" smtClean="0"/>
          </a:p>
          <a:p>
            <a:pPr lvl="1" algn="r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6687</TotalTime>
  <Words>1418</Words>
  <Application>Microsoft Office PowerPoint</Application>
  <PresentationFormat>On-screen Show (4:3)</PresentationFormat>
  <Paragraphs>269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Grid</vt:lpstr>
      <vt:lpstr>Document</vt:lpstr>
      <vt:lpstr> </vt:lpstr>
      <vt:lpstr>Defining Behavior Problems</vt:lpstr>
      <vt:lpstr>Importance of Early Identification</vt:lpstr>
      <vt:lpstr>Defining Temperament</vt:lpstr>
      <vt:lpstr>The Structure of Temperament</vt:lpstr>
      <vt:lpstr>TEPMPERAMENT GROWTH</vt:lpstr>
      <vt:lpstr>Temperament-Behavior problems</vt:lpstr>
      <vt:lpstr>Temperament-Behavior problems</vt:lpstr>
      <vt:lpstr>objectives/hypotheses</vt:lpstr>
      <vt:lpstr>method</vt:lpstr>
      <vt:lpstr>method</vt:lpstr>
      <vt:lpstr>method</vt:lpstr>
      <vt:lpstr>method</vt:lpstr>
      <vt:lpstr>method</vt:lpstr>
      <vt:lpstr>method</vt:lpstr>
      <vt:lpstr>method</vt:lpstr>
      <vt:lpstr>Latent Growth Models:  An Individual’s Growth</vt:lpstr>
      <vt:lpstr>Modeling an Individual’s Growth</vt:lpstr>
      <vt:lpstr>Modeling an Individual’s Growth</vt:lpstr>
      <vt:lpstr>Modeling an Individual’s Growth</vt:lpstr>
      <vt:lpstr>Centering Variations</vt:lpstr>
      <vt:lpstr>Analytic strategy</vt:lpstr>
      <vt:lpstr>Results</vt:lpstr>
      <vt:lpstr>results</vt:lpstr>
      <vt:lpstr>results</vt:lpstr>
      <vt:lpstr>results</vt:lpstr>
      <vt:lpstr>Negative Emotionality</vt:lpstr>
      <vt:lpstr>Negative emotionality</vt:lpstr>
      <vt:lpstr>Positive affectivity/surgency</vt:lpstr>
      <vt:lpstr>Positive affectivity/surgency</vt:lpstr>
      <vt:lpstr>Regulatory capacity/orienting</vt:lpstr>
      <vt:lpstr>Regulatory capacity/orienting</vt:lpstr>
      <vt:lpstr>discussion</vt:lpstr>
      <vt:lpstr>discussion</vt:lpstr>
      <vt:lpstr>Highlights</vt:lpstr>
      <vt:lpstr>Research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troy</cp:lastModifiedBy>
  <cp:revision>437</cp:revision>
  <cp:lastPrinted>2016-04-18T05:26:38Z</cp:lastPrinted>
  <dcterms:created xsi:type="dcterms:W3CDTF">2014-12-15T01:33:49Z</dcterms:created>
  <dcterms:modified xsi:type="dcterms:W3CDTF">2016-11-16T16:03:05Z</dcterms:modified>
</cp:coreProperties>
</file>