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47" r:id="rId1"/>
  </p:sldMasterIdLst>
  <p:notesMasterIdLst>
    <p:notesMasterId r:id="rId17"/>
  </p:notesMasterIdLst>
  <p:sldIdLst>
    <p:sldId id="256" r:id="rId2"/>
    <p:sldId id="270" r:id="rId3"/>
    <p:sldId id="257" r:id="rId4"/>
    <p:sldId id="258" r:id="rId5"/>
    <p:sldId id="259" r:id="rId6"/>
    <p:sldId id="262" r:id="rId7"/>
    <p:sldId id="263" r:id="rId8"/>
    <p:sldId id="267" r:id="rId9"/>
    <p:sldId id="268" r:id="rId10"/>
    <p:sldId id="269" r:id="rId11"/>
    <p:sldId id="260" r:id="rId12"/>
    <p:sldId id="261" r:id="rId13"/>
    <p:sldId id="266" r:id="rId14"/>
    <p:sldId id="264" r:id="rId15"/>
    <p:sldId id="26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85741" autoAdjust="0"/>
  </p:normalViewPr>
  <p:slideViewPr>
    <p:cSldViewPr snapToGrid="0" snapToObjects="1">
      <p:cViewPr varScale="1">
        <p:scale>
          <a:sx n="88" d="100"/>
          <a:sy n="88" d="100"/>
        </p:scale>
        <p:origin x="-82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E5FAB3-28E9-2844-8B44-BC55CA658DED}" type="datetimeFigureOut">
              <a:rPr lang="en-US" smtClean="0"/>
              <a:pPr/>
              <a:t>4/19/15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785E3C-FED0-0F46-87A3-F955C737D6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Long staff retreats/trainings:</a:t>
            </a:r>
            <a:r>
              <a:rPr lang="en-US" baseline="0" dirty="0" smtClean="0"/>
              <a:t> Inner Resilience Program</a:t>
            </a:r>
          </a:p>
          <a:p>
            <a:pPr>
              <a:buFontTx/>
              <a:buChar char="-"/>
            </a:pPr>
            <a:r>
              <a:rPr lang="en-US" baseline="0" dirty="0" smtClean="0"/>
              <a:t>45+ minute weekly lessons: Learning to BREATHE, Still Quiet Place, Stressed Teens</a:t>
            </a:r>
            <a:endParaRPr lang="en-US" dirty="0" smtClean="0"/>
          </a:p>
          <a:p>
            <a:endParaRPr lang="en-US" dirty="0"/>
          </a:p>
        </p:txBody>
      </p:sp>
      <p:sp>
        <p:nvSpPr>
          <p:cNvPr id="4" name="Slide Number Placeholder 3"/>
          <p:cNvSpPr>
            <a:spLocks noGrp="1"/>
          </p:cNvSpPr>
          <p:nvPr>
            <p:ph type="sldNum" sz="quarter" idx="10"/>
          </p:nvPr>
        </p:nvSpPr>
        <p:spPr/>
        <p:txBody>
          <a:bodyPr/>
          <a:lstStyle/>
          <a:p>
            <a:fld id="{9F785E3C-FED0-0F46-87A3-F955C737D6DC}"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-someone else’s judgment: “We are raising our children to be Christians. As Christians, we teach our children to focus on their community and their relationship with God.</a:t>
            </a:r>
            <a:r>
              <a:rPr lang="en-US" baseline="0" dirty="0" smtClean="0"/>
              <a:t> When you tell them to focus on their breathing, they are focusing inward and that’s unacceptable for us. I am sure that the Indian families will think this is great, as it is what they already do, but for us, this just won’t work. We have already been forced to give up Christmas parties at school and dressing up for Halloween – I don’t understand why our spirituality is not important, but the spirituality in your program is fine for school. You will get a lot of pushback from families if you keep trying to do this.”</a:t>
            </a:r>
            <a:endParaRPr lang="en-US" dirty="0" smtClean="0"/>
          </a:p>
          <a:p>
            <a:endParaRPr lang="en-US" dirty="0"/>
          </a:p>
        </p:txBody>
      </p:sp>
      <p:sp>
        <p:nvSpPr>
          <p:cNvPr id="4" name="Slide Number Placeholder 3"/>
          <p:cNvSpPr>
            <a:spLocks noGrp="1"/>
          </p:cNvSpPr>
          <p:nvPr>
            <p:ph type="sldNum" sz="quarter" idx="10"/>
          </p:nvPr>
        </p:nvSpPr>
        <p:spPr/>
        <p:txBody>
          <a:bodyPr/>
          <a:lstStyle/>
          <a:p>
            <a:fld id="{9F785E3C-FED0-0F46-87A3-F955C737D6DC}"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7" name="Group 17"/>
          <p:cNvGrpSpPr/>
          <p:nvPr/>
        </p:nvGrpSpPr>
        <p:grpSpPr>
          <a:xfrm>
            <a:off x="486873" y="411480"/>
            <a:ext cx="8170255" cy="6035040"/>
            <a:chOff x="486873" y="411480"/>
            <a:chExt cx="8170255" cy="6035040"/>
          </a:xfrm>
        </p:grpSpPr>
        <p:pic>
          <p:nvPicPr>
            <p:cNvPr id="12" name="Picture 11"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14" name="Rectangle 13"/>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73741" y="6122894"/>
            <a:ext cx="2133600" cy="259317"/>
          </a:xfrm>
        </p:spPr>
        <p:txBody>
          <a:bodyPr/>
          <a:lstStyle/>
          <a:p>
            <a:fld id="{43FE3AEB-599A-9C48-920A-BA6756E1622E}" type="datetimeFigureOut">
              <a:rPr lang="en-US" smtClean="0"/>
              <a:pPr/>
              <a:t>4/19/15</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A2214FBC-E3B0-4EAB-95AF-6C63DF6D88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ntent, Picture, and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FE3AEB-599A-9C48-920A-BA6756E1622E}" type="datetimeFigureOut">
              <a:rPr lang="en-US" smtClean="0"/>
              <a:pPr/>
              <a:t>4/19/15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62551-8275-7A48-99DC-FD53AC256084}" type="slidenum">
              <a:rPr lang="en-US" smtClean="0"/>
              <a:pPr/>
              <a:t>‹#›</a:t>
            </a:fld>
            <a:endParaRPr lang="en-US"/>
          </a:p>
        </p:txBody>
      </p:sp>
      <p:sp>
        <p:nvSpPr>
          <p:cNvPr id="15" name="Rectangle 1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Click icon to add picture</a:t>
            </a:r>
            <a:endParaRPr/>
          </a:p>
        </p:txBody>
      </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grpSp>
        <p:nvGrpSpPr>
          <p:cNvPr id="8" name="Group 32"/>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5" name="Rectangle 34"/>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43FE3AEB-599A-9C48-920A-BA6756E1622E}" type="datetimeFigureOut">
              <a:rPr lang="en-US" smtClean="0"/>
              <a:pPr/>
              <a:t>4/19/15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62551-8275-7A48-99DC-FD53AC25608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grpSp>
        <p:nvGrpSpPr>
          <p:cNvPr id="8"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30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43FE3AEB-599A-9C48-920A-BA6756E1622E}" type="datetimeFigureOut">
              <a:rPr lang="en-US" smtClean="0"/>
              <a:pPr/>
              <a:t>4/19/15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62551-8275-7A48-99DC-FD53AC256084}" type="slidenum">
              <a:rPr lang="en-US" smtClean="0"/>
              <a:pPr/>
              <a:t>‹#›</a:t>
            </a:fld>
            <a:endParaRPr lang="en-US"/>
          </a:p>
        </p:txBody>
      </p:sp>
      <p:sp>
        <p:nvSpPr>
          <p:cNvPr id="15" name="Rectangle 14"/>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3FE3AEB-599A-9C48-920A-BA6756E1622E}" type="datetimeFigureOut">
              <a:rPr lang="en-US" smtClean="0"/>
              <a:pPr/>
              <a:t>4/19/15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62551-8275-7A48-99DC-FD53AC25608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3FE3AEB-599A-9C48-920A-BA6756E1622E}" type="datetimeFigureOut">
              <a:rPr lang="en-US" smtClean="0"/>
              <a:pPr/>
              <a:t>4/19/15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62551-8275-7A48-99DC-FD53AC256084}" type="slidenum">
              <a:rPr lang="en-US" smtClean="0"/>
              <a:pPr/>
              <a:t>‹#›</a:t>
            </a:fld>
            <a:endParaRPr lang="en-US"/>
          </a:p>
        </p:txBody>
      </p:sp>
      <p:sp>
        <p:nvSpPr>
          <p:cNvPr id="26" name="Rectangle 25"/>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grpSp>
        <p:nvGrpSpPr>
          <p:cNvPr id="7" name="Group 15"/>
          <p:cNvGrpSpPr/>
          <p:nvPr/>
        </p:nvGrpSpPr>
        <p:grpSpPr>
          <a:xfrm>
            <a:off x="182880" y="173699"/>
            <a:ext cx="8778240" cy="6510602"/>
            <a:chOff x="182880" y="173699"/>
            <a:chExt cx="8778240" cy="6510602"/>
          </a:xfrm>
        </p:grpSpPr>
        <p:pic>
          <p:nvPicPr>
            <p:cNvPr id="17" name="Picture 16"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3FE3AEB-599A-9C48-920A-BA6756E1622E}" type="datetimeFigureOut">
              <a:rPr lang="en-US" smtClean="0"/>
              <a:pPr/>
              <a:t>4/19/15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62551-8275-7A48-99DC-FD53AC2560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pic>
        <p:nvPicPr>
          <p:cNvPr id="7" name="Picture 6"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69259" y="6122894"/>
            <a:ext cx="2133600" cy="259317"/>
          </a:xfrm>
        </p:spPr>
        <p:txBody>
          <a:bodyPr/>
          <a:lstStyle/>
          <a:p>
            <a:fld id="{43FE3AEB-599A-9C48-920A-BA6756E1622E}" type="datetimeFigureOut">
              <a:rPr lang="en-US" smtClean="0"/>
              <a:pPr/>
              <a:t>4/19/15</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grpSp>
        <p:nvGrpSpPr>
          <p:cNvPr id="7" name="Group 23"/>
          <p:cNvGrpSpPr/>
          <p:nvPr/>
        </p:nvGrpSpPr>
        <p:grpSpPr>
          <a:xfrm>
            <a:off x="182880" y="173699"/>
            <a:ext cx="8778240" cy="6510602"/>
            <a:chOff x="182880" y="173699"/>
            <a:chExt cx="8778240" cy="6510602"/>
          </a:xfrm>
        </p:grpSpPr>
        <p:pic>
          <p:nvPicPr>
            <p:cNvPr id="25" name="Picture 2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FE3AEB-599A-9C48-920A-BA6756E1622E}" type="datetimeFigureOut">
              <a:rPr lang="en-US" smtClean="0"/>
              <a:pPr/>
              <a:t>4/19/15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62551-8275-7A48-99DC-FD53AC2560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grpSp>
        <p:nvGrpSpPr>
          <p:cNvPr id="8" name="Group 13"/>
          <p:cNvGrpSpPr/>
          <p:nvPr/>
        </p:nvGrpSpPr>
        <p:grpSpPr>
          <a:xfrm>
            <a:off x="182880" y="173699"/>
            <a:ext cx="8778240" cy="6510602"/>
            <a:chOff x="182880" y="173699"/>
            <a:chExt cx="8778240" cy="6510602"/>
          </a:xfrm>
        </p:grpSpPr>
        <p:pic>
          <p:nvPicPr>
            <p:cNvPr id="15" name="Picture 1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9" name="Rectangle 18"/>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3FE3AEB-599A-9C48-920A-BA6756E1622E}" type="datetimeFigureOut">
              <a:rPr lang="en-US" smtClean="0"/>
              <a:pPr/>
              <a:t>4/19/15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62551-8275-7A48-99DC-FD53AC2560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grpSp>
        <p:nvGrpSpPr>
          <p:cNvPr id="10" name="Group 16"/>
          <p:cNvGrpSpPr/>
          <p:nvPr/>
        </p:nvGrpSpPr>
        <p:grpSpPr>
          <a:xfrm>
            <a:off x="182880" y="173699"/>
            <a:ext cx="8778240" cy="6510602"/>
            <a:chOff x="182880" y="173699"/>
            <a:chExt cx="8778240" cy="6510602"/>
          </a:xfrm>
        </p:grpSpPr>
        <p:pic>
          <p:nvPicPr>
            <p:cNvPr id="18" name="Picture 1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1"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2" name="Rectangle 21"/>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43FE3AEB-599A-9C48-920A-BA6756E1622E}" type="datetimeFigureOut">
              <a:rPr lang="en-US" smtClean="0"/>
              <a:pPr/>
              <a:t>4/19/15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562551-8275-7A48-99DC-FD53AC256084}" type="slidenum">
              <a:rPr lang="en-US" smtClean="0"/>
              <a:pPr/>
              <a:t>‹#›</a:t>
            </a:fld>
            <a:endParaRPr lang="en-US"/>
          </a:p>
        </p:txBody>
      </p:sp>
      <p:cxnSp>
        <p:nvCxnSpPr>
          <p:cNvPr id="30" name="Straight Connector 29"/>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grpSp>
        <p:nvGrpSpPr>
          <p:cNvPr id="6" name="Group 18"/>
          <p:cNvGrpSpPr/>
          <p:nvPr/>
        </p:nvGrpSpPr>
        <p:grpSpPr>
          <a:xfrm>
            <a:off x="182880" y="173699"/>
            <a:ext cx="8778240" cy="6510602"/>
            <a:chOff x="182880" y="173699"/>
            <a:chExt cx="8778240" cy="6510602"/>
          </a:xfrm>
        </p:grpSpPr>
        <p:pic>
          <p:nvPicPr>
            <p:cNvPr id="20" name="Picture 19"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7"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4" name="Rectangle 23"/>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3FE3AEB-599A-9C48-920A-BA6756E1622E}" type="datetimeFigureOut">
              <a:rPr lang="en-US" smtClean="0"/>
              <a:pPr/>
              <a:t>4/19/15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562551-8275-7A48-99DC-FD53AC2560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grpSp>
        <p:nvGrpSpPr>
          <p:cNvPr id="5" name="Group 17"/>
          <p:cNvGrpSpPr/>
          <p:nvPr/>
        </p:nvGrpSpPr>
        <p:grpSpPr>
          <a:xfrm>
            <a:off x="182880" y="173699"/>
            <a:ext cx="8778240" cy="6510602"/>
            <a:chOff x="182880" y="173699"/>
            <a:chExt cx="8778240" cy="6510602"/>
          </a:xfrm>
        </p:grpSpPr>
        <p:pic>
          <p:nvPicPr>
            <p:cNvPr id="19" name="Picture 18"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p:nvPr/>
          </p:nvGrpSpPr>
          <p:grpSpPr>
            <a:xfrm>
              <a:off x="256032" y="237744"/>
              <a:ext cx="8622792" cy="6364224"/>
              <a:chOff x="247157" y="247430"/>
              <a:chExt cx="8622792" cy="6364224"/>
            </a:xfrm>
          </p:grpSpPr>
          <p:sp>
            <p:nvSpPr>
              <p:cNvPr id="21" name="Rectangle 20"/>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2" name="Straight Connector 21"/>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43FE3AEB-599A-9C48-920A-BA6756E1622E}" type="datetimeFigureOut">
              <a:rPr lang="en-US" smtClean="0"/>
              <a:pPr/>
              <a:t>4/19/15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562551-8275-7A48-99DC-FD53AC2560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8" name="Picture 2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0" name="Rectangle 2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43FE3AEB-599A-9C48-920A-BA6756E1622E}" type="datetimeFigureOut">
              <a:rPr lang="en-US" smtClean="0"/>
              <a:pPr/>
              <a:t>4/19/15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62551-8275-7A48-99DC-FD53AC2560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43FE3AEB-599A-9C48-920A-BA6756E1622E}" type="datetimeFigureOut">
              <a:rPr lang="en-US" smtClean="0"/>
              <a:pPr/>
              <a:t>4/19/15</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4B562551-8275-7A48-99DC-FD53AC25608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tx1"/>
                </a:solidFill>
              </a:rPr>
              <a:t>Mindfulness for Diverse Populations:</a:t>
            </a:r>
            <a:endParaRPr lang="en-US" dirty="0">
              <a:solidFill>
                <a:schemeClr val="tx1"/>
              </a:solidFill>
            </a:endParaRPr>
          </a:p>
        </p:txBody>
      </p:sp>
      <p:sp>
        <p:nvSpPr>
          <p:cNvPr id="3" name="Subtitle 2"/>
          <p:cNvSpPr>
            <a:spLocks noGrp="1"/>
          </p:cNvSpPr>
          <p:nvPr>
            <p:ph type="subTitle" idx="1"/>
          </p:nvPr>
        </p:nvSpPr>
        <p:spPr>
          <a:xfrm>
            <a:off x="914400" y="3048000"/>
            <a:ext cx="7342188" cy="1224332"/>
          </a:xfrm>
        </p:spPr>
        <p:txBody>
          <a:bodyPr>
            <a:normAutofit/>
          </a:bodyPr>
          <a:lstStyle/>
          <a:p>
            <a:r>
              <a:rPr lang="en-US" sz="3600" b="1" dirty="0" smtClean="0">
                <a:solidFill>
                  <a:srgbClr val="000000"/>
                </a:solidFill>
              </a:rPr>
              <a:t>Creating Culturally-Relevant Programming</a:t>
            </a:r>
            <a:endParaRPr lang="en-US" sz="3600" dirty="0">
              <a:solidFill>
                <a:srgbClr val="000000"/>
              </a:solidFill>
            </a:endParaRPr>
          </a:p>
        </p:txBody>
      </p:sp>
      <p:sp>
        <p:nvSpPr>
          <p:cNvPr id="4" name="TextBox 3"/>
          <p:cNvSpPr txBox="1"/>
          <p:nvPr/>
        </p:nvSpPr>
        <p:spPr>
          <a:xfrm>
            <a:off x="2210230" y="5235502"/>
            <a:ext cx="4621778" cy="923330"/>
          </a:xfrm>
          <a:prstGeom prst="rect">
            <a:avLst/>
          </a:prstGeom>
          <a:noFill/>
        </p:spPr>
        <p:txBody>
          <a:bodyPr wrap="none" rtlCol="0">
            <a:spAutoFit/>
          </a:bodyPr>
          <a:lstStyle/>
          <a:p>
            <a:pPr algn="ctr"/>
            <a:r>
              <a:rPr lang="en-US" sz="2700" dirty="0" smtClean="0"/>
              <a:t>Molly Cevasco, M.Ed., </a:t>
            </a:r>
            <a:r>
              <a:rPr lang="en-US" sz="2700" dirty="0" smtClean="0"/>
              <a:t>BCBA</a:t>
            </a:r>
          </a:p>
          <a:p>
            <a:pPr algn="ctr"/>
            <a:r>
              <a:rPr lang="en-US" sz="2700" dirty="0" err="1" smtClean="0"/>
              <a:t>cevasco@uw.edu</a:t>
            </a:r>
            <a:endParaRPr lang="en-US" sz="27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Thinking About Trauma</a:t>
            </a:r>
            <a:endParaRPr lang="en-US" dirty="0"/>
          </a:p>
        </p:txBody>
      </p:sp>
      <p:graphicFrame>
        <p:nvGraphicFramePr>
          <p:cNvPr id="4" name="Content Placeholder 3"/>
          <p:cNvGraphicFramePr>
            <a:graphicFrameLocks noGrp="1"/>
          </p:cNvGraphicFramePr>
          <p:nvPr>
            <p:ph sz="quarter" idx="1"/>
          </p:nvPr>
        </p:nvGraphicFramePr>
        <p:xfrm>
          <a:off x="429095" y="1835267"/>
          <a:ext cx="8321561" cy="4173222"/>
        </p:xfrm>
        <a:graphic>
          <a:graphicData uri="http://schemas.openxmlformats.org/drawingml/2006/table">
            <a:tbl>
              <a:tblPr firstRow="1" bandRow="1">
                <a:tableStyleId>{9DCAF9ED-07DC-4A11-8D7F-57B35C25682E}</a:tableStyleId>
              </a:tblPr>
              <a:tblGrid>
                <a:gridCol w="2268815"/>
                <a:gridCol w="2017582"/>
                <a:gridCol w="2017582"/>
                <a:gridCol w="2017582"/>
              </a:tblGrid>
              <a:tr h="695537">
                <a:tc>
                  <a:txBody>
                    <a:bodyPr/>
                    <a:lstStyle/>
                    <a:p>
                      <a:r>
                        <a:rPr lang="en-US" dirty="0" smtClean="0"/>
                        <a:t># of </a:t>
                      </a:r>
                      <a:r>
                        <a:rPr lang="en-US" dirty="0" err="1" smtClean="0"/>
                        <a:t>ACEs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t>Women</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t>Men</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t>Total</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695537">
                <a:tc>
                  <a:txBody>
                    <a:bodyPr/>
                    <a:lstStyle/>
                    <a:p>
                      <a:r>
                        <a:rPr lang="en-US" dirty="0" smtClean="0">
                          <a:solidFill>
                            <a:srgbClr val="000000"/>
                          </a:solidFill>
                        </a:rPr>
                        <a:t>0</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40000"/>
                        <a:lumOff val="60000"/>
                      </a:schemeClr>
                    </a:solidFill>
                  </a:tcPr>
                </a:tc>
                <a:tc>
                  <a:txBody>
                    <a:bodyPr/>
                    <a:lstStyle/>
                    <a:p>
                      <a:r>
                        <a:rPr lang="en-US" dirty="0" smtClean="0">
                          <a:solidFill>
                            <a:srgbClr val="000000"/>
                          </a:solidFill>
                        </a:rPr>
                        <a:t>34.5%</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40000"/>
                        <a:lumOff val="60000"/>
                      </a:schemeClr>
                    </a:solidFill>
                  </a:tcPr>
                </a:tc>
                <a:tc>
                  <a:txBody>
                    <a:bodyPr/>
                    <a:lstStyle/>
                    <a:p>
                      <a:r>
                        <a:rPr lang="en-US" dirty="0" smtClean="0">
                          <a:solidFill>
                            <a:srgbClr val="000000"/>
                          </a:solidFill>
                        </a:rPr>
                        <a:t>38.0%</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40000"/>
                        <a:lumOff val="60000"/>
                      </a:schemeClr>
                    </a:solidFill>
                  </a:tcPr>
                </a:tc>
                <a:tc>
                  <a:txBody>
                    <a:bodyPr/>
                    <a:lstStyle/>
                    <a:p>
                      <a:r>
                        <a:rPr lang="en-US" dirty="0" smtClean="0">
                          <a:solidFill>
                            <a:srgbClr val="000000"/>
                          </a:solidFill>
                        </a:rPr>
                        <a:t>36.1%</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40000"/>
                        <a:lumOff val="60000"/>
                      </a:schemeClr>
                    </a:solidFill>
                  </a:tcPr>
                </a:tc>
              </a:tr>
              <a:tr h="695537">
                <a:tc>
                  <a:txBody>
                    <a:bodyPr/>
                    <a:lstStyle/>
                    <a:p>
                      <a:r>
                        <a:rPr lang="en-US" dirty="0" smtClean="0">
                          <a:solidFill>
                            <a:srgbClr val="000000"/>
                          </a:solidFill>
                        </a:rPr>
                        <a:t>1</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rgbClr val="000000"/>
                          </a:solidFill>
                        </a:rPr>
                        <a:t>24.5%</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rgbClr val="000000"/>
                          </a:solidFill>
                        </a:rPr>
                        <a:t>27.9%</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rgbClr val="000000"/>
                          </a:solidFill>
                        </a:rPr>
                        <a:t>26.0%</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695537">
                <a:tc>
                  <a:txBody>
                    <a:bodyPr/>
                    <a:lstStyle/>
                    <a:p>
                      <a:r>
                        <a:rPr lang="en-US" dirty="0" smtClean="0">
                          <a:solidFill>
                            <a:srgbClr val="000000"/>
                          </a:solidFill>
                        </a:rPr>
                        <a:t>2</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3BFC4"/>
                    </a:solidFill>
                  </a:tcPr>
                </a:tc>
                <a:tc>
                  <a:txBody>
                    <a:bodyPr/>
                    <a:lstStyle/>
                    <a:p>
                      <a:r>
                        <a:rPr lang="en-US" dirty="0" smtClean="0">
                          <a:solidFill>
                            <a:srgbClr val="000000"/>
                          </a:solidFill>
                        </a:rPr>
                        <a:t>15.5%</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3BFC4"/>
                    </a:solidFill>
                  </a:tcPr>
                </a:tc>
                <a:tc>
                  <a:txBody>
                    <a:bodyPr/>
                    <a:lstStyle/>
                    <a:p>
                      <a:r>
                        <a:rPr lang="en-US" dirty="0" smtClean="0">
                          <a:solidFill>
                            <a:srgbClr val="000000"/>
                          </a:solidFill>
                        </a:rPr>
                        <a:t>16.4%</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3BFC4"/>
                    </a:solidFill>
                  </a:tcPr>
                </a:tc>
                <a:tc>
                  <a:txBody>
                    <a:bodyPr/>
                    <a:lstStyle/>
                    <a:p>
                      <a:r>
                        <a:rPr lang="en-US" dirty="0" smtClean="0">
                          <a:solidFill>
                            <a:srgbClr val="000000"/>
                          </a:solidFill>
                        </a:rPr>
                        <a:t>15.9%</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3BFC4"/>
                    </a:solidFill>
                  </a:tcPr>
                </a:tc>
              </a:tr>
              <a:tr h="695537">
                <a:tc>
                  <a:txBody>
                    <a:bodyPr/>
                    <a:lstStyle/>
                    <a:p>
                      <a:r>
                        <a:rPr lang="en-US" dirty="0" smtClean="0">
                          <a:solidFill>
                            <a:srgbClr val="000000"/>
                          </a:solidFill>
                        </a:rPr>
                        <a:t>3</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rgbClr val="000000"/>
                          </a:solidFill>
                        </a:rPr>
                        <a:t>10.3%</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rgbClr val="000000"/>
                          </a:solidFill>
                        </a:rPr>
                        <a:t>8.6%</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rgbClr val="000000"/>
                          </a:solidFill>
                        </a:rPr>
                        <a:t>9.5%</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695537">
                <a:tc>
                  <a:txBody>
                    <a:bodyPr/>
                    <a:lstStyle/>
                    <a:p>
                      <a:r>
                        <a:rPr lang="en-US" dirty="0" smtClean="0">
                          <a:solidFill>
                            <a:srgbClr val="000000"/>
                          </a:solidFill>
                        </a:rPr>
                        <a:t>4 or more</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3BFC4"/>
                    </a:solidFill>
                  </a:tcPr>
                </a:tc>
                <a:tc>
                  <a:txBody>
                    <a:bodyPr/>
                    <a:lstStyle/>
                    <a:p>
                      <a:r>
                        <a:rPr lang="en-US" dirty="0" smtClean="0">
                          <a:solidFill>
                            <a:srgbClr val="000000"/>
                          </a:solidFill>
                        </a:rPr>
                        <a:t>15.2%</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3BFC4"/>
                    </a:solidFill>
                  </a:tcPr>
                </a:tc>
                <a:tc>
                  <a:txBody>
                    <a:bodyPr/>
                    <a:lstStyle/>
                    <a:p>
                      <a:r>
                        <a:rPr lang="en-US" dirty="0" smtClean="0">
                          <a:solidFill>
                            <a:srgbClr val="000000"/>
                          </a:solidFill>
                        </a:rPr>
                        <a:t>9.2%</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3BFC4"/>
                    </a:solidFill>
                  </a:tcPr>
                </a:tc>
                <a:tc>
                  <a:txBody>
                    <a:bodyPr/>
                    <a:lstStyle/>
                    <a:p>
                      <a:r>
                        <a:rPr lang="en-US" dirty="0" smtClean="0">
                          <a:solidFill>
                            <a:srgbClr val="000000"/>
                          </a:solidFill>
                        </a:rPr>
                        <a:t>12.5%</a:t>
                      </a:r>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3BFC4"/>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typical research population?</a:t>
            </a:r>
            <a:endParaRPr lang="en-US" dirty="0"/>
          </a:p>
        </p:txBody>
      </p:sp>
      <p:sp>
        <p:nvSpPr>
          <p:cNvPr id="3" name="Content Placeholder 2"/>
          <p:cNvSpPr>
            <a:spLocks noGrp="1"/>
          </p:cNvSpPr>
          <p:nvPr>
            <p:ph idx="1"/>
          </p:nvPr>
        </p:nvSpPr>
        <p:spPr/>
        <p:txBody>
          <a:bodyPr>
            <a:noAutofit/>
          </a:bodyPr>
          <a:lstStyle/>
          <a:p>
            <a:r>
              <a:rPr lang="en-US" sz="2500" dirty="0" smtClean="0"/>
              <a:t>Non-clinical </a:t>
            </a:r>
            <a:r>
              <a:rPr lang="en-US" sz="1800" dirty="0" smtClean="0"/>
              <a:t>(</a:t>
            </a:r>
            <a:r>
              <a:rPr lang="en-US" sz="1800" dirty="0" err="1" smtClean="0"/>
              <a:t>Zoogman</a:t>
            </a:r>
            <a:r>
              <a:rPr lang="en-US" sz="1800" dirty="0" smtClean="0"/>
              <a:t> et al., 2014)</a:t>
            </a:r>
          </a:p>
          <a:p>
            <a:r>
              <a:rPr lang="en-US" sz="2500" dirty="0" smtClean="0"/>
              <a:t>Small sample sizes </a:t>
            </a:r>
            <a:r>
              <a:rPr lang="en-US" sz="1800" dirty="0" smtClean="0"/>
              <a:t>(Black &amp; Fernando, 2014)</a:t>
            </a:r>
          </a:p>
          <a:p>
            <a:pPr>
              <a:buFont typeface="Arial"/>
              <a:buChar char="•"/>
            </a:pPr>
            <a:r>
              <a:rPr lang="en-US" sz="2500" dirty="0" smtClean="0"/>
              <a:t>Self-selected, no control group </a:t>
            </a:r>
            <a:br>
              <a:rPr lang="en-US" sz="2500" dirty="0" smtClean="0"/>
            </a:br>
            <a:r>
              <a:rPr lang="en-US" sz="1800" dirty="0" smtClean="0"/>
              <a:t>(</a:t>
            </a:r>
            <a:r>
              <a:rPr lang="en-US" sz="1800" dirty="0" err="1" smtClean="0"/>
              <a:t>Raes</a:t>
            </a:r>
            <a:r>
              <a:rPr lang="en-US" sz="1800" dirty="0" smtClean="0"/>
              <a:t> et al., 2014; </a:t>
            </a:r>
            <a:r>
              <a:rPr lang="en-US" sz="1800" dirty="0" err="1" smtClean="0"/>
              <a:t>Meiklejohn</a:t>
            </a:r>
            <a:r>
              <a:rPr lang="en-US" sz="1800" dirty="0" smtClean="0"/>
              <a:t> et al., 2012; Burke, 2010)</a:t>
            </a:r>
          </a:p>
          <a:p>
            <a:r>
              <a:rPr lang="en-US" sz="2500" dirty="0" smtClean="0"/>
              <a:t>Middle-to-upper class </a:t>
            </a:r>
            <a:r>
              <a:rPr lang="en-US" sz="1800" dirty="0" smtClean="0"/>
              <a:t>(Fuchs et al., 2014)</a:t>
            </a:r>
          </a:p>
          <a:p>
            <a:r>
              <a:rPr lang="en-US" sz="2500" dirty="0" smtClean="0"/>
              <a:t>Cultural and ethnic majority </a:t>
            </a:r>
            <a:r>
              <a:rPr lang="en-US" sz="1800" dirty="0" smtClean="0"/>
              <a:t>(Fuchs et al., 2014)</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3" grpId="2" uiExpand="1" build="p"/>
      <p:bldP spid="3" grpId="3" uiExpand="1" build="p"/>
      <p:bldP spid="3" grpId="4" uiExpand="1"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consider diversity when delivering mindfulness?</a:t>
            </a:r>
            <a:endParaRPr lang="en-US" dirty="0"/>
          </a:p>
        </p:txBody>
      </p:sp>
      <p:sp>
        <p:nvSpPr>
          <p:cNvPr id="3" name="Content Placeholder 2"/>
          <p:cNvSpPr>
            <a:spLocks noGrp="1"/>
          </p:cNvSpPr>
          <p:nvPr>
            <p:ph idx="1"/>
          </p:nvPr>
        </p:nvSpPr>
        <p:spPr>
          <a:xfrm>
            <a:off x="900112" y="1896981"/>
            <a:ext cx="7345363" cy="4602242"/>
          </a:xfrm>
        </p:spPr>
        <p:txBody>
          <a:bodyPr>
            <a:normAutofit/>
          </a:bodyPr>
          <a:lstStyle/>
          <a:p>
            <a:r>
              <a:rPr lang="en-US" dirty="0" smtClean="0"/>
              <a:t>Intervention effectiveness increases when cultural characteristics match receiving populations </a:t>
            </a:r>
            <a:r>
              <a:rPr lang="en-US" sz="2000" dirty="0" smtClean="0"/>
              <a:t>(La Roche, 2012; Bernal, Jimenez-</a:t>
            </a:r>
            <a:r>
              <a:rPr lang="en-US" sz="2000" dirty="0" err="1" smtClean="0"/>
              <a:t>Chafey</a:t>
            </a:r>
            <a:r>
              <a:rPr lang="en-US" sz="2000" dirty="0" smtClean="0"/>
              <a:t>, &amp; </a:t>
            </a:r>
            <a:r>
              <a:rPr lang="en-US" sz="2000" dirty="0" err="1" smtClean="0"/>
              <a:t>Domenech</a:t>
            </a:r>
            <a:r>
              <a:rPr lang="en-US" sz="2000" dirty="0" smtClean="0"/>
              <a:t> Rodriguez, 2009)</a:t>
            </a:r>
          </a:p>
          <a:p>
            <a:r>
              <a:rPr lang="en-US" dirty="0" smtClean="0"/>
              <a:t>Although well-intentioned, frequently no “rhyme or reason” to explain cultural adaptations </a:t>
            </a:r>
            <a:r>
              <a:rPr lang="en-US" sz="1800" dirty="0" smtClean="0"/>
              <a:t>(Fuchs et al., 2014)</a:t>
            </a:r>
          </a:p>
          <a:p>
            <a:r>
              <a:rPr lang="en-US" dirty="0" smtClean="0"/>
              <a:t>Presenting an alternative to “treatment as usual” for populations who lack experience/trust in typical mental health approaches </a:t>
            </a:r>
            <a:r>
              <a:rPr lang="en-US" sz="1800" dirty="0" smtClean="0"/>
              <a:t>(Bonner &amp; Miles, 1997)</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3" grpId="2" uiExpand="1"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t>What keeps participants engaged?</a:t>
            </a:r>
            <a:endParaRPr lang="en-US" sz="3500" dirty="0"/>
          </a:p>
        </p:txBody>
      </p:sp>
      <p:sp>
        <p:nvSpPr>
          <p:cNvPr id="3" name="Content Placeholder 2"/>
          <p:cNvSpPr>
            <a:spLocks noGrp="1"/>
          </p:cNvSpPr>
          <p:nvPr>
            <p:ph idx="1"/>
          </p:nvPr>
        </p:nvSpPr>
        <p:spPr>
          <a:xfrm>
            <a:off x="394768" y="1836236"/>
            <a:ext cx="8221446" cy="4667817"/>
          </a:xfrm>
        </p:spPr>
        <p:txBody>
          <a:bodyPr>
            <a:normAutofit/>
          </a:bodyPr>
          <a:lstStyle/>
          <a:p>
            <a:pPr>
              <a:spcBef>
                <a:spcPts val="800"/>
              </a:spcBef>
            </a:pPr>
            <a:r>
              <a:rPr lang="en-US" sz="2857" dirty="0" smtClean="0"/>
              <a:t>Establish a project identity</a:t>
            </a:r>
          </a:p>
          <a:p>
            <a:pPr>
              <a:spcBef>
                <a:spcPts val="800"/>
              </a:spcBef>
            </a:pPr>
            <a:r>
              <a:rPr lang="en-US" sz="2857" dirty="0" smtClean="0"/>
              <a:t>Emphasize study significance for participants</a:t>
            </a:r>
          </a:p>
          <a:p>
            <a:pPr>
              <a:spcBef>
                <a:spcPts val="800"/>
              </a:spcBef>
            </a:pPr>
            <a:r>
              <a:rPr lang="en-US" sz="2857" dirty="0" smtClean="0"/>
              <a:t>Conduct a “run-in” test</a:t>
            </a:r>
          </a:p>
          <a:p>
            <a:pPr>
              <a:spcBef>
                <a:spcPts val="800"/>
              </a:spcBef>
            </a:pPr>
            <a:r>
              <a:rPr lang="en-US" sz="2857" dirty="0" smtClean="0"/>
              <a:t>Provide meaningful incentives</a:t>
            </a:r>
          </a:p>
          <a:p>
            <a:pPr>
              <a:spcBef>
                <a:spcPts val="800"/>
              </a:spcBef>
            </a:pPr>
            <a:r>
              <a:rPr lang="en-US" sz="2857" dirty="0" smtClean="0"/>
              <a:t>Provide interpersonal skills training for study staff</a:t>
            </a:r>
          </a:p>
          <a:p>
            <a:pPr algn="r">
              <a:buNone/>
            </a:pPr>
            <a:r>
              <a:rPr lang="en-US" dirty="0" err="1" smtClean="0"/>
              <a:t>Stasiewicz</a:t>
            </a:r>
            <a:r>
              <a:rPr lang="en-US" dirty="0" smtClean="0"/>
              <a:t> &amp; Stalker, 1999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9"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3"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6"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P spid="3" grpId="2" uiExpand="1" build="p"/>
      <p:bldP spid="3" grpId="3" uiExpand="1" build="p"/>
      <p:bldP spid="3" grpId="6" uiExpand="1" build="p"/>
      <p:bldP spid="3" grpId="9" uiExpand="1"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Main points for participants</a:t>
            </a:r>
            <a:endParaRPr lang="en-US" dirty="0"/>
          </a:p>
        </p:txBody>
      </p:sp>
      <p:sp>
        <p:nvSpPr>
          <p:cNvPr id="3" name="Content Placeholder 2"/>
          <p:cNvSpPr>
            <a:spLocks noGrp="1"/>
          </p:cNvSpPr>
          <p:nvPr>
            <p:ph idx="1"/>
          </p:nvPr>
        </p:nvSpPr>
        <p:spPr>
          <a:xfrm>
            <a:off x="577300" y="1798008"/>
            <a:ext cx="7668176" cy="4267513"/>
          </a:xfrm>
        </p:spPr>
        <p:txBody>
          <a:bodyPr>
            <a:normAutofit/>
          </a:bodyPr>
          <a:lstStyle/>
          <a:p>
            <a:r>
              <a:rPr lang="en-US" dirty="0" smtClean="0"/>
              <a:t>Why is this worth your time?</a:t>
            </a:r>
          </a:p>
          <a:p>
            <a:pPr lvl="1"/>
            <a:r>
              <a:rPr lang="en-US" dirty="0" smtClean="0"/>
              <a:t>Instead of “preaching the ways of mindfulness”, use time to understand the thoughts and needs participants arrive with</a:t>
            </a:r>
          </a:p>
          <a:p>
            <a:r>
              <a:rPr lang="en-US" dirty="0" smtClean="0"/>
              <a:t>Be honest about where mindfulness can and can’t help</a:t>
            </a:r>
          </a:p>
          <a:p>
            <a:r>
              <a:rPr lang="en-US" dirty="0" smtClean="0"/>
              <a:t>Validate the urgency of need for many low-income, diverse participants</a:t>
            </a:r>
          </a:p>
          <a:p>
            <a:pPr lvl="1"/>
            <a:r>
              <a:rPr lang="en-US" dirty="0" smtClean="0"/>
              <a:t>Can you explain why learning this new practice is important to someone who isn’t sure whether they will have a place to stay next week?</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2"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P spid="3" grpId="2"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are you presenting yourself?</a:t>
            </a:r>
            <a:endParaRPr lang="en-US" dirty="0"/>
          </a:p>
        </p:txBody>
      </p:sp>
      <p:sp>
        <p:nvSpPr>
          <p:cNvPr id="3" name="Content Placeholder 2"/>
          <p:cNvSpPr>
            <a:spLocks noGrp="1"/>
          </p:cNvSpPr>
          <p:nvPr>
            <p:ph idx="1"/>
          </p:nvPr>
        </p:nvSpPr>
        <p:spPr>
          <a:xfrm>
            <a:off x="577300" y="1830999"/>
            <a:ext cx="7668176" cy="4234522"/>
          </a:xfrm>
        </p:spPr>
        <p:txBody>
          <a:bodyPr>
            <a:normAutofit lnSpcReduction="10000"/>
          </a:bodyPr>
          <a:lstStyle/>
          <a:p>
            <a:r>
              <a:rPr lang="en-US" dirty="0" smtClean="0"/>
              <a:t>Are you a problem-solver or a partner?</a:t>
            </a:r>
          </a:p>
          <a:p>
            <a:r>
              <a:rPr lang="en-US" dirty="0" smtClean="0"/>
              <a:t>If you change the way you speak or the words you use, why?</a:t>
            </a:r>
          </a:p>
          <a:p>
            <a:r>
              <a:rPr lang="en-US" dirty="0" smtClean="0"/>
              <a:t>Can you handle someone else’s judgment?</a:t>
            </a:r>
          </a:p>
          <a:p>
            <a:r>
              <a:rPr lang="en-US" dirty="0" smtClean="0"/>
              <a:t>Consider the impact of historical, intergenerational, and personal trauma</a:t>
            </a:r>
          </a:p>
          <a:p>
            <a:pPr lvl="1"/>
            <a:r>
              <a:rPr lang="en-US" dirty="0" smtClean="0"/>
              <a:t>Do you know your population well enough to know if a body scan is appropriate?</a:t>
            </a:r>
          </a:p>
          <a:p>
            <a:pPr lvl="1"/>
            <a:r>
              <a:rPr lang="en-US" dirty="0" smtClean="0"/>
              <a:t> What are you asking participants to accept without judgment?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4"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5"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3" grpId="2" uiExpand="1" build="p"/>
      <p:bldP spid="3" grpId="3" uiExpand="1" build="p"/>
      <p:bldP spid="3" grpId="4" uiExpand="1" build="p"/>
      <p:bldP spid="3" grpId="5" uiExpand="1"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Graduate student in the School Psychology program at the University of </a:t>
            </a:r>
            <a:r>
              <a:rPr lang="en-US" smtClean="0"/>
              <a:t>Washington</a:t>
            </a:r>
          </a:p>
          <a:p>
            <a:r>
              <a:rPr lang="en-US" smtClean="0"/>
              <a:t>Former </a:t>
            </a:r>
            <a:r>
              <a:rPr lang="en-US" dirty="0" smtClean="0"/>
              <a:t>EBD teacher</a:t>
            </a:r>
          </a:p>
          <a:p>
            <a:pPr lvl="1"/>
            <a:r>
              <a:rPr lang="en-US" dirty="0" smtClean="0"/>
              <a:t>“If they throw tables, those are Molly’s kids”</a:t>
            </a:r>
          </a:p>
          <a:p>
            <a:r>
              <a:rPr lang="en-US" dirty="0" smtClean="0"/>
              <a:t>Currently: district-level behavioral and special education consultation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3"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4"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2" uiExpand="1" build="p"/>
      <p:bldP spid="3" grpId="3" uiExpand="1" build="p"/>
      <p:bldP spid="3" grpId="4" uiExpand="1"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Mindfulness in Education: </a:t>
            </a:r>
            <a:br>
              <a:rPr lang="en-US" dirty="0" smtClean="0"/>
            </a:br>
            <a:r>
              <a:rPr lang="en-US" dirty="0" smtClean="0"/>
              <a:t>Where Are We?</a:t>
            </a:r>
            <a:endParaRPr lang="en-US" dirty="0"/>
          </a:p>
        </p:txBody>
      </p:sp>
      <p:sp>
        <p:nvSpPr>
          <p:cNvPr id="3" name="Content Placeholder 2"/>
          <p:cNvSpPr>
            <a:spLocks noGrp="1"/>
          </p:cNvSpPr>
          <p:nvPr>
            <p:ph idx="1"/>
          </p:nvPr>
        </p:nvSpPr>
        <p:spPr>
          <a:xfrm>
            <a:off x="412356" y="1798008"/>
            <a:ext cx="8313102" cy="4651729"/>
          </a:xfrm>
        </p:spPr>
        <p:txBody>
          <a:bodyPr>
            <a:normAutofit fontScale="77500" lnSpcReduction="20000"/>
          </a:bodyPr>
          <a:lstStyle/>
          <a:p>
            <a:r>
              <a:rPr lang="en-US" sz="2600" dirty="0" smtClean="0"/>
              <a:t>Increasing popularity and acceptance for mindfulness-based interventions in school settings</a:t>
            </a:r>
          </a:p>
          <a:p>
            <a:r>
              <a:rPr lang="en-US" sz="2600" dirty="0" smtClean="0"/>
              <a:t>Three approaches for bringing mindfulness to school: </a:t>
            </a:r>
            <a:r>
              <a:rPr lang="en-US" sz="1600" dirty="0" smtClean="0"/>
              <a:t>(</a:t>
            </a:r>
            <a:r>
              <a:rPr lang="en-US" sz="1600" dirty="0" err="1" smtClean="0"/>
              <a:t>Mieklejohn</a:t>
            </a:r>
            <a:r>
              <a:rPr lang="en-US" sz="1600" dirty="0" smtClean="0"/>
              <a:t>, et al. 2012).</a:t>
            </a:r>
          </a:p>
          <a:p>
            <a:pPr lvl="1"/>
            <a:r>
              <a:rPr lang="en-US" sz="2400" dirty="0" smtClean="0"/>
              <a:t> Indirect: “trickle down” through teachers</a:t>
            </a:r>
          </a:p>
          <a:p>
            <a:pPr lvl="2"/>
            <a:r>
              <a:rPr lang="en-US" sz="2194" dirty="0" smtClean="0"/>
              <a:t>Cultivating Awareness and Resilience in Education (CARE)</a:t>
            </a:r>
          </a:p>
          <a:p>
            <a:pPr lvl="2"/>
            <a:r>
              <a:rPr lang="en-US" sz="2194" dirty="0" smtClean="0"/>
              <a:t>Mindfulness Based Wellness Education (MBWE)</a:t>
            </a:r>
          </a:p>
          <a:p>
            <a:pPr lvl="2"/>
            <a:r>
              <a:rPr lang="en-US" sz="2194" dirty="0" smtClean="0"/>
              <a:t>Stress Management and Relaxation Techniques in Education (SMART)</a:t>
            </a:r>
          </a:p>
          <a:p>
            <a:pPr lvl="1"/>
            <a:r>
              <a:rPr lang="en-US" sz="2400" dirty="0" smtClean="0"/>
              <a:t>Direct: teaching practices to students</a:t>
            </a:r>
          </a:p>
          <a:p>
            <a:pPr lvl="2"/>
            <a:r>
              <a:rPr lang="en-US" sz="2194" dirty="0" err="1" smtClean="0"/>
              <a:t>MindUp</a:t>
            </a:r>
            <a:endParaRPr lang="en-US" sz="2194" dirty="0" smtClean="0"/>
          </a:p>
          <a:p>
            <a:pPr lvl="2"/>
            <a:r>
              <a:rPr lang="en-US" sz="2194" dirty="0" err="1" smtClean="0"/>
              <a:t>InnerKids</a:t>
            </a:r>
            <a:endParaRPr lang="en-US" sz="2194" dirty="0" smtClean="0"/>
          </a:p>
          <a:p>
            <a:pPr lvl="2"/>
            <a:r>
              <a:rPr lang="en-US" sz="2194" dirty="0" smtClean="0"/>
              <a:t>Learning to BREATHE</a:t>
            </a:r>
          </a:p>
          <a:p>
            <a:pPr lvl="1"/>
            <a:r>
              <a:rPr lang="en-US" sz="2400" dirty="0" smtClean="0"/>
              <a:t>Combination: teaching students and teachers at the same time</a:t>
            </a:r>
          </a:p>
          <a:p>
            <a:pPr lvl="2"/>
            <a:r>
              <a:rPr lang="en-US" sz="2194" dirty="0" smtClean="0"/>
              <a:t>Inner Resilience Program (IRP)</a:t>
            </a:r>
          </a:p>
          <a:p>
            <a:pPr lvl="2"/>
            <a:r>
              <a:rPr lang="en-US" sz="2194" dirty="0" smtClean="0"/>
              <a:t>Mindful Schools</a:t>
            </a:r>
            <a:endParaRPr lang="en-US" sz="2194"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3"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3"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3"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4"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5"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5"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5"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6"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7"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7"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3" grpId="2" uiExpand="1" build="p"/>
      <p:bldP spid="3" grpId="3" build="p"/>
      <p:bldP spid="3" grpId="4" uiExpand="1" build="p"/>
      <p:bldP spid="3" grpId="5" build="p"/>
      <p:bldP spid="3" grpId="6" uiExpand="1" build="p"/>
      <p:bldP spid="3" grpId="7"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we know the crucial components?</a:t>
            </a:r>
            <a:endParaRPr lang="en-US" dirty="0"/>
          </a:p>
        </p:txBody>
      </p:sp>
      <p:sp>
        <p:nvSpPr>
          <p:cNvPr id="3" name="Content Placeholder 2"/>
          <p:cNvSpPr>
            <a:spLocks noGrp="1"/>
          </p:cNvSpPr>
          <p:nvPr>
            <p:ph idx="1"/>
          </p:nvPr>
        </p:nvSpPr>
        <p:spPr>
          <a:xfrm>
            <a:off x="900112" y="1798008"/>
            <a:ext cx="7345363" cy="4267513"/>
          </a:xfrm>
        </p:spPr>
        <p:txBody>
          <a:bodyPr>
            <a:normAutofit lnSpcReduction="10000"/>
          </a:bodyPr>
          <a:lstStyle/>
          <a:p>
            <a:r>
              <a:rPr lang="en-US" dirty="0" smtClean="0"/>
              <a:t>Multiple interventions, multiple studies, limited common agreement</a:t>
            </a:r>
          </a:p>
          <a:p>
            <a:pPr lvl="1"/>
            <a:r>
              <a:rPr lang="en-US" dirty="0" smtClean="0"/>
              <a:t>Meditation</a:t>
            </a:r>
          </a:p>
          <a:p>
            <a:pPr lvl="1"/>
            <a:r>
              <a:rPr lang="en-US" dirty="0" smtClean="0"/>
              <a:t>Yoga</a:t>
            </a:r>
          </a:p>
          <a:p>
            <a:pPr lvl="1"/>
            <a:r>
              <a:rPr lang="en-US" dirty="0" smtClean="0"/>
              <a:t>Mindfulness Based Stress Reduction (MBSR)</a:t>
            </a:r>
          </a:p>
          <a:p>
            <a:pPr lvl="1"/>
            <a:r>
              <a:rPr lang="en-US" dirty="0" smtClean="0"/>
              <a:t>Emotion recognition</a:t>
            </a:r>
          </a:p>
          <a:p>
            <a:pPr lvl="1"/>
            <a:r>
              <a:rPr lang="en-US" dirty="0" smtClean="0"/>
              <a:t>Mindful listening</a:t>
            </a:r>
          </a:p>
          <a:p>
            <a:pPr lvl="1"/>
            <a:r>
              <a:rPr lang="en-US" dirty="0" smtClean="0"/>
              <a:t>Intensive practice (retreat)</a:t>
            </a:r>
          </a:p>
          <a:p>
            <a:pPr lvl="1"/>
            <a:r>
              <a:rPr lang="en-US" dirty="0" smtClean="0"/>
              <a:t>Mindfulness Based Cognitive Therapy (MBCT)</a:t>
            </a:r>
          </a:p>
          <a:p>
            <a:pPr lvl="1"/>
            <a:r>
              <a:rPr lang="en-US" dirty="0" smtClean="0"/>
              <a:t>Body scan</a:t>
            </a:r>
          </a:p>
          <a:p>
            <a:pPr lvl="1"/>
            <a:r>
              <a:rPr lang="en-US" dirty="0" smtClean="0"/>
              <a:t>Breathing practices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issues in mindfulness research</a:t>
            </a:r>
            <a:endParaRPr lang="en-US" dirty="0"/>
          </a:p>
        </p:txBody>
      </p:sp>
      <p:sp>
        <p:nvSpPr>
          <p:cNvPr id="3" name="Content Placeholder 2"/>
          <p:cNvSpPr>
            <a:spLocks noGrp="1"/>
          </p:cNvSpPr>
          <p:nvPr>
            <p:ph idx="1"/>
          </p:nvPr>
        </p:nvSpPr>
        <p:spPr>
          <a:xfrm>
            <a:off x="346379" y="1814503"/>
            <a:ext cx="8412067" cy="4816683"/>
          </a:xfrm>
        </p:spPr>
        <p:txBody>
          <a:bodyPr>
            <a:normAutofit fontScale="62500" lnSpcReduction="20000"/>
          </a:bodyPr>
          <a:lstStyle/>
          <a:p>
            <a:pPr>
              <a:lnSpc>
                <a:spcPct val="120000"/>
              </a:lnSpc>
              <a:spcBef>
                <a:spcPts val="100"/>
              </a:spcBef>
            </a:pPr>
            <a:r>
              <a:rPr lang="en-US" sz="4000" dirty="0" smtClean="0"/>
              <a:t>How much time do we need to learn?</a:t>
            </a:r>
          </a:p>
          <a:p>
            <a:pPr lvl="1">
              <a:lnSpc>
                <a:spcPct val="120000"/>
              </a:lnSpc>
              <a:spcBef>
                <a:spcPts val="100"/>
              </a:spcBef>
            </a:pPr>
            <a:r>
              <a:rPr lang="en-US" sz="3200" dirty="0" smtClean="0"/>
              <a:t>Daily, weekly, intensive practice (Greenberg &amp; Harris, 2011) </a:t>
            </a:r>
          </a:p>
          <a:p>
            <a:pPr>
              <a:lnSpc>
                <a:spcPct val="120000"/>
              </a:lnSpc>
              <a:spcBef>
                <a:spcPts val="100"/>
              </a:spcBef>
            </a:pPr>
            <a:r>
              <a:rPr lang="en-US" sz="4000" dirty="0" smtClean="0"/>
              <a:t>How much time do we have to learn?</a:t>
            </a:r>
          </a:p>
          <a:p>
            <a:pPr lvl="1">
              <a:lnSpc>
                <a:spcPct val="120000"/>
              </a:lnSpc>
              <a:spcBef>
                <a:spcPts val="100"/>
              </a:spcBef>
              <a:buFont typeface="Arial"/>
              <a:buChar char="•"/>
            </a:pPr>
            <a:r>
              <a:rPr lang="en-US" sz="3200" dirty="0" smtClean="0"/>
              <a:t>Feasibility of weekly 45+ minute lessons </a:t>
            </a:r>
          </a:p>
          <a:p>
            <a:pPr lvl="1">
              <a:lnSpc>
                <a:spcPct val="120000"/>
              </a:lnSpc>
              <a:spcBef>
                <a:spcPts val="100"/>
              </a:spcBef>
              <a:buFont typeface="Arial"/>
              <a:buChar char="•"/>
            </a:pPr>
            <a:r>
              <a:rPr lang="en-US" sz="3200" dirty="0" smtClean="0"/>
              <a:t>Weekend, day-long retreats/trainings</a:t>
            </a:r>
            <a:r>
              <a:rPr lang="en-US" sz="2800" dirty="0" smtClean="0"/>
              <a:t> </a:t>
            </a:r>
          </a:p>
          <a:p>
            <a:pPr>
              <a:lnSpc>
                <a:spcPct val="120000"/>
              </a:lnSpc>
              <a:spcBef>
                <a:spcPts val="100"/>
              </a:spcBef>
              <a:buFont typeface="Arial"/>
              <a:buChar char="•"/>
            </a:pPr>
            <a:r>
              <a:rPr lang="en-US" sz="4000" dirty="0" smtClean="0"/>
              <a:t>Lack of RCT studies to provide conclusive results </a:t>
            </a:r>
            <a:r>
              <a:rPr lang="en-US" sz="3571" dirty="0" smtClean="0"/>
              <a:t>(</a:t>
            </a:r>
            <a:r>
              <a:rPr lang="en-US" sz="3571" dirty="0" err="1" smtClean="0"/>
              <a:t>Galantino</a:t>
            </a:r>
            <a:r>
              <a:rPr lang="en-US" sz="3571" dirty="0" smtClean="0"/>
              <a:t> et al., 2008; Burke, 2010; Greenberg &amp; Harris, 2011)</a:t>
            </a:r>
          </a:p>
          <a:p>
            <a:pPr>
              <a:lnSpc>
                <a:spcPct val="120000"/>
              </a:lnSpc>
              <a:spcBef>
                <a:spcPts val="100"/>
              </a:spcBef>
              <a:buFont typeface="Arial"/>
              <a:buChar char="•"/>
            </a:pPr>
            <a:r>
              <a:rPr lang="en-US" sz="4000" dirty="0" smtClean="0"/>
              <a:t>What are the right outcomes to measure?</a:t>
            </a:r>
          </a:p>
          <a:p>
            <a:pPr lvl="1">
              <a:lnSpc>
                <a:spcPct val="120000"/>
              </a:lnSpc>
              <a:spcBef>
                <a:spcPts val="100"/>
              </a:spcBef>
              <a:buFont typeface="Arial"/>
              <a:buChar char="•"/>
            </a:pPr>
            <a:r>
              <a:rPr lang="en-US" sz="2000" dirty="0" smtClean="0"/>
              <a:t> </a:t>
            </a:r>
            <a:r>
              <a:rPr lang="en-US" sz="3200" dirty="0" smtClean="0"/>
              <a:t>Academic competence (</a:t>
            </a:r>
            <a:r>
              <a:rPr lang="en-US" sz="3200" dirty="0" err="1" smtClean="0"/>
              <a:t>Sibinga</a:t>
            </a:r>
            <a:r>
              <a:rPr lang="en-US" sz="3200" dirty="0" smtClean="0"/>
              <a:t> et al., 2011)</a:t>
            </a:r>
          </a:p>
          <a:p>
            <a:pPr lvl="1">
              <a:lnSpc>
                <a:spcPct val="120000"/>
              </a:lnSpc>
              <a:spcBef>
                <a:spcPts val="100"/>
              </a:spcBef>
              <a:buFont typeface="Arial"/>
              <a:buChar char="•"/>
            </a:pPr>
            <a:r>
              <a:rPr lang="en-US" sz="3200" dirty="0" smtClean="0"/>
              <a:t> Mental Health (Hoffman et al., 2010; </a:t>
            </a:r>
            <a:r>
              <a:rPr lang="en-US" sz="3200" dirty="0" err="1" smtClean="0"/>
              <a:t>Keng</a:t>
            </a:r>
            <a:r>
              <a:rPr lang="en-US" sz="3200" dirty="0" smtClean="0"/>
              <a:t> et al., 2011)</a:t>
            </a:r>
          </a:p>
          <a:p>
            <a:pPr lvl="1">
              <a:lnSpc>
                <a:spcPct val="120000"/>
              </a:lnSpc>
              <a:spcBef>
                <a:spcPts val="100"/>
              </a:spcBef>
              <a:buFont typeface="Arial"/>
              <a:buChar char="•"/>
            </a:pPr>
            <a:r>
              <a:rPr lang="en-US" sz="3200" dirty="0" smtClean="0"/>
              <a:t> Emotion regulation (</a:t>
            </a:r>
            <a:r>
              <a:rPr lang="en-US" sz="3200" dirty="0" err="1" smtClean="0"/>
              <a:t>Meiklejohn</a:t>
            </a:r>
            <a:r>
              <a:rPr lang="en-US" sz="3200" dirty="0" smtClean="0"/>
              <a:t> et al., 2012)</a:t>
            </a:r>
          </a:p>
          <a:p>
            <a:pPr>
              <a:lnSpc>
                <a:spcPct val="120000"/>
              </a:lnSpc>
              <a:spcBef>
                <a:spcPts val="100"/>
              </a:spcBef>
              <a:buFont typeface="Arial"/>
              <a:buChar char="•"/>
            </a:pPr>
            <a:r>
              <a:rPr lang="en-US" sz="4000" dirty="0" smtClean="0"/>
              <a:t> Do the same practices work with diverse populations?</a:t>
            </a:r>
          </a:p>
          <a:p>
            <a:pPr lvl="1">
              <a:spcBef>
                <a:spcPts val="0"/>
              </a:spcBef>
              <a:buNone/>
            </a:pPr>
            <a:endParaRPr lang="en-US" sz="2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3"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3"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6"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6"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6"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7"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3" grpId="2" uiExpand="1" build="p"/>
      <p:bldP spid="3" grpId="3" build="p"/>
      <p:bldP spid="3" grpId="4" uiExpand="1" build="p"/>
      <p:bldP spid="3" grpId="5" uiExpand="1" build="p"/>
      <p:bldP spid="3" grpId="6" build="p"/>
      <p:bldP spid="3" grpId="7" uiExpand="1"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Mindful Parenting with Low-Income Families</a:t>
            </a:r>
            <a:endParaRPr lang="en-US" dirty="0"/>
          </a:p>
        </p:txBody>
      </p:sp>
      <p:sp>
        <p:nvSpPr>
          <p:cNvPr id="3" name="Content Placeholder 2"/>
          <p:cNvSpPr>
            <a:spLocks noGrp="1"/>
          </p:cNvSpPr>
          <p:nvPr>
            <p:ph idx="1"/>
          </p:nvPr>
        </p:nvSpPr>
        <p:spPr>
          <a:xfrm>
            <a:off x="412356" y="1847494"/>
            <a:ext cx="8329597" cy="4437287"/>
          </a:xfrm>
        </p:spPr>
        <p:txBody>
          <a:bodyPr>
            <a:normAutofit lnSpcReduction="10000"/>
          </a:bodyPr>
          <a:lstStyle/>
          <a:p>
            <a:r>
              <a:rPr lang="en-US" dirty="0" smtClean="0"/>
              <a:t>Participatory action research design</a:t>
            </a:r>
          </a:p>
          <a:p>
            <a:pPr lvl="1"/>
            <a:r>
              <a:rPr lang="en-US" sz="2000" dirty="0" smtClean="0"/>
              <a:t>Working with and learning from key stakeholders:</a:t>
            </a:r>
          </a:p>
          <a:p>
            <a:pPr lvl="2"/>
            <a:r>
              <a:rPr lang="en-US" dirty="0" smtClean="0"/>
              <a:t>What does your community need?</a:t>
            </a:r>
          </a:p>
          <a:p>
            <a:pPr lvl="2"/>
            <a:r>
              <a:rPr lang="en-US" dirty="0" smtClean="0"/>
              <a:t>What does your community have?</a:t>
            </a:r>
          </a:p>
          <a:p>
            <a:pPr lvl="2"/>
            <a:r>
              <a:rPr lang="en-US" dirty="0" smtClean="0"/>
              <a:t>What language is acceptable?</a:t>
            </a:r>
          </a:p>
          <a:p>
            <a:r>
              <a:rPr lang="en-US" dirty="0" smtClean="0"/>
              <a:t>Delivery setting</a:t>
            </a:r>
          </a:p>
          <a:p>
            <a:pPr lvl="1"/>
            <a:r>
              <a:rPr lang="en-US" sz="2300" dirty="0" smtClean="0"/>
              <a:t>Urban community housing authority</a:t>
            </a:r>
          </a:p>
          <a:p>
            <a:pPr lvl="1"/>
            <a:r>
              <a:rPr lang="en-US" sz="2300" dirty="0" smtClean="0"/>
              <a:t>Required attendance to receive housing benefits</a:t>
            </a:r>
          </a:p>
          <a:p>
            <a:pPr lvl="1"/>
            <a:r>
              <a:rPr lang="en-US" sz="2300" dirty="0" smtClean="0"/>
              <a:t>5 week course</a:t>
            </a:r>
          </a:p>
          <a:p>
            <a:pPr lvl="2"/>
            <a:r>
              <a:rPr lang="en-US" sz="1900" dirty="0" smtClean="0"/>
              <a:t>Meets 1x/weekly for 2 hours</a:t>
            </a:r>
          </a:p>
          <a:p>
            <a:pPr lvl="2"/>
            <a:r>
              <a:rPr lang="en-US" sz="1900" dirty="0" smtClean="0"/>
              <a:t>30 minutes devoted to mindfulness conversations/practice</a:t>
            </a:r>
          </a:p>
          <a:p>
            <a:endParaRPr lang="en-US" dirty="0" smtClean="0"/>
          </a:p>
          <a:p>
            <a:pPr lvl="2">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2"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3"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4"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4"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4"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4"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4"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P spid="3" grpId="2" uiExpand="1" build="p"/>
      <p:bldP spid="3" grpId="3" uiExpand="1" build="p"/>
      <p:bldP spid="3" grpId="4"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Design</a:t>
            </a:r>
            <a:endParaRPr lang="en-US" dirty="0"/>
          </a:p>
        </p:txBody>
      </p:sp>
      <p:sp>
        <p:nvSpPr>
          <p:cNvPr id="3" name="Content Placeholder 2"/>
          <p:cNvSpPr>
            <a:spLocks noGrp="1"/>
          </p:cNvSpPr>
          <p:nvPr>
            <p:ph idx="1"/>
          </p:nvPr>
        </p:nvSpPr>
        <p:spPr/>
        <p:txBody>
          <a:bodyPr/>
          <a:lstStyle/>
          <a:p>
            <a:r>
              <a:rPr lang="en-US" dirty="0" smtClean="0"/>
              <a:t>30 minutes of discussion around a topic related to mindfulness</a:t>
            </a:r>
          </a:p>
          <a:p>
            <a:pPr lvl="1"/>
            <a:r>
              <a:rPr lang="en-US" dirty="0" smtClean="0"/>
              <a:t>Rational and emotional thinking</a:t>
            </a:r>
          </a:p>
          <a:p>
            <a:pPr lvl="1"/>
            <a:r>
              <a:rPr lang="en-US" dirty="0" smtClean="0"/>
              <a:t>Radical acceptance</a:t>
            </a:r>
          </a:p>
          <a:p>
            <a:pPr lvl="1"/>
            <a:r>
              <a:rPr lang="en-US" dirty="0" smtClean="0"/>
              <a:t>Thinking and feeling without judgment</a:t>
            </a:r>
          </a:p>
          <a:p>
            <a:pPr lvl="1"/>
            <a:r>
              <a:rPr lang="en-US" dirty="0" smtClean="0"/>
              <a:t>Weekly check-ins with “assignments” during the week to practice developing skills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Outcomes</a:t>
            </a:r>
            <a:endParaRPr lang="en-US" dirty="0"/>
          </a:p>
        </p:txBody>
      </p:sp>
      <p:sp>
        <p:nvSpPr>
          <p:cNvPr id="3" name="Content Placeholder 2"/>
          <p:cNvSpPr>
            <a:spLocks noGrp="1"/>
          </p:cNvSpPr>
          <p:nvPr>
            <p:ph idx="1"/>
          </p:nvPr>
        </p:nvSpPr>
        <p:spPr/>
        <p:txBody>
          <a:bodyPr/>
          <a:lstStyle/>
          <a:p>
            <a:r>
              <a:rPr lang="en-US" dirty="0" smtClean="0"/>
              <a:t>Increased rates of mindfulness and overall self-awareness</a:t>
            </a:r>
          </a:p>
          <a:p>
            <a:r>
              <a:rPr lang="en-US" dirty="0" smtClean="0"/>
              <a:t>Decreased stress ratings</a:t>
            </a:r>
          </a:p>
          <a:p>
            <a:r>
              <a:rPr lang="en-US" dirty="0" smtClean="0"/>
              <a:t>Increased parenting self-efficacy</a:t>
            </a:r>
          </a:p>
          <a:p>
            <a:r>
              <a:rPr lang="en-US" dirty="0" smtClean="0"/>
              <a:t>Qualitative reports of interpersonal interactions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3" grpId="2" uiExpand="1" build="p"/>
      <p:bldP spid="3" grpId="3" uiExpand="1"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Study</a:t>
            </a:r>
            <a:endParaRPr lang="en-US" dirty="0"/>
          </a:p>
        </p:txBody>
      </p:sp>
      <p:sp>
        <p:nvSpPr>
          <p:cNvPr id="3" name="Content Placeholder 2"/>
          <p:cNvSpPr>
            <a:spLocks noGrp="1"/>
          </p:cNvSpPr>
          <p:nvPr>
            <p:ph idx="1"/>
          </p:nvPr>
        </p:nvSpPr>
        <p:spPr>
          <a:xfrm>
            <a:off x="446258" y="1836236"/>
            <a:ext cx="7799217" cy="4229285"/>
          </a:xfrm>
        </p:spPr>
        <p:txBody>
          <a:bodyPr>
            <a:normAutofit lnSpcReduction="10000"/>
          </a:bodyPr>
          <a:lstStyle/>
          <a:p>
            <a:r>
              <a:rPr lang="en-US" dirty="0" smtClean="0"/>
              <a:t>5 week, twice weekly mindfulness lessons from Mindful Schools</a:t>
            </a:r>
          </a:p>
          <a:p>
            <a:r>
              <a:rPr lang="en-US" dirty="0" smtClean="0"/>
              <a:t>Population</a:t>
            </a:r>
          </a:p>
          <a:p>
            <a:pPr lvl="1"/>
            <a:r>
              <a:rPr lang="en-US" dirty="0" smtClean="0"/>
              <a:t>Students grades 1 – 12</a:t>
            </a:r>
          </a:p>
          <a:p>
            <a:pPr lvl="1"/>
            <a:r>
              <a:rPr lang="en-US" dirty="0" smtClean="0"/>
              <a:t>Participating in special education services at least 50% of their day</a:t>
            </a:r>
          </a:p>
          <a:p>
            <a:r>
              <a:rPr lang="en-US" dirty="0" smtClean="0"/>
              <a:t>Measures</a:t>
            </a:r>
          </a:p>
          <a:p>
            <a:pPr lvl="1"/>
            <a:r>
              <a:rPr lang="en-US" dirty="0" smtClean="0"/>
              <a:t>Lifetime Events Checklist</a:t>
            </a:r>
          </a:p>
          <a:p>
            <a:pPr lvl="1"/>
            <a:r>
              <a:rPr lang="en-US" dirty="0" smtClean="0"/>
              <a:t>Perceived Stress Scale</a:t>
            </a:r>
          </a:p>
          <a:p>
            <a:pPr lvl="1"/>
            <a:r>
              <a:rPr lang="en-US" dirty="0" smtClean="0"/>
              <a:t>Strengths and Difficulties Questionnaire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FFFFFF"/>
      </a:dk1>
      <a:lt1>
        <a:srgbClr val="000000"/>
      </a:lt1>
      <a:dk2>
        <a:srgbClr val="7C8F97"/>
      </a:dk2>
      <a:lt2>
        <a:srgbClr val="D1D0C8"/>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3811</TotalTime>
  <Words>1082</Words>
  <Application>Microsoft Macintosh PowerPoint</Application>
  <PresentationFormat>On-screen Show (4:3)</PresentationFormat>
  <Paragraphs>138</Paragraphs>
  <Slides>15</Slides>
  <Notes>2</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Capital</vt:lpstr>
      <vt:lpstr>Mindfulness for Diverse Populations:</vt:lpstr>
      <vt:lpstr>Introduction…</vt:lpstr>
      <vt:lpstr>Mindfulness in Education:  Where Are We?</vt:lpstr>
      <vt:lpstr>Do we know the crucial components?</vt:lpstr>
      <vt:lpstr>Current issues in mindfulness research</vt:lpstr>
      <vt:lpstr>Mindful Parenting with Low-Income Families</vt:lpstr>
      <vt:lpstr>Study Design</vt:lpstr>
      <vt:lpstr>Main Outcomes</vt:lpstr>
      <vt:lpstr>Current Study</vt:lpstr>
      <vt:lpstr>Thinking About Trauma</vt:lpstr>
      <vt:lpstr>What is the typical research population?</vt:lpstr>
      <vt:lpstr>Why consider diversity when delivering mindfulness?</vt:lpstr>
      <vt:lpstr>What keeps participants engaged?</vt:lpstr>
      <vt:lpstr>Main points for participants</vt:lpstr>
      <vt:lpstr>How are you presenting yourself?</vt:lpstr>
    </vt:vector>
  </TitlesOfParts>
  <Company>University of Washington College of 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Mindfulness for Diverse Populations:</dc:title>
  <dc:creator>Molly Cevasco</dc:creator>
  <cp:lastModifiedBy>Molly Cevasco</cp:lastModifiedBy>
  <cp:revision>5</cp:revision>
  <dcterms:created xsi:type="dcterms:W3CDTF">2015-04-20T05:40:27Z</dcterms:created>
  <dcterms:modified xsi:type="dcterms:W3CDTF">2015-04-20T05:41:32Z</dcterms:modified>
</cp:coreProperties>
</file>