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theme/themeOverride12.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charts/chart17.xml" ContentType="application/vnd.openxmlformats-officedocument.drawingml.chart+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notesSlides/notesSlide16.xml" ContentType="application/vnd.openxmlformats-officedocument.presentationml.notesSlide+xml"/>
  <Override PartName="/ppt/theme/themeOverride1.xml" ContentType="application/vnd.openxmlformats-officedocument.themeOverride+xml"/>
  <Override PartName="/ppt/charts/chart13.xml" ContentType="application/vnd.openxmlformats-officedocument.drawingml.char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30.xml" ContentType="application/vnd.openxmlformats-officedocument.presentationml.notesSlide+xml"/>
  <Override PartName="/ppt/charts/chart20.xml" ContentType="application/vnd.openxmlformats-officedocument.drawingml.chart+xml"/>
  <Override PartName="/ppt/diagrams/layout1.xml" ContentType="application/vnd.openxmlformats-officedocument.drawingml.diagramLayout+xml"/>
  <Override PartName="/ppt/notesSlides/notesSlide7.xml" ContentType="application/vnd.openxmlformats-officedocument.presentationml.notesSlide+xml"/>
  <Override PartName="/ppt/charts/chart3.xml" ContentType="application/vnd.openxmlformats-officedocument.drawingml.chart+xml"/>
  <Override PartName="/ppt/slides/slide9.xml" ContentType="application/vnd.openxmlformats-officedocument.presentationml.slide+xml"/>
  <Override PartName="/ppt/viewProps.xml" ContentType="application/vnd.openxmlformats-officedocument.presentationml.viewProps+xml"/>
  <Override PartName="/ppt/theme/themeOverride13.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Override6.xml" ContentType="application/vnd.openxmlformats-officedocument.themeOverride+xml"/>
  <Override PartName="/ppt/charts/chart18.xml" ContentType="application/vnd.openxmlformats-officedocument.drawingml.char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theme/themeOverride2.xml" ContentType="application/vnd.openxmlformats-officedocument.themeOverride+xml"/>
  <Override PartName="/ppt/notesSlides/notesSlide24.xml" ContentType="application/vnd.openxmlformats-officedocument.presentationml.notesSlide+xml"/>
  <Override PartName="/ppt/charts/chart14.xml" ContentType="application/vnd.openxmlformats-officedocument.drawingml.chart+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charts/chart8.xml" ContentType="application/vnd.openxmlformats-officedocument.drawingml.chart+xml"/>
  <Override PartName="/ppt/charts/chart12.xml" ContentType="application/vnd.openxmlformats-officedocument.drawingml.chart+xml"/>
  <Override PartName="/ppt/notesSlides/notesSlide33.xml" ContentType="application/vnd.openxmlformats-officedocument.presentationml.notesSlide+xml"/>
  <Override PartName="/ppt/charts/chart21.xml" ContentType="application/vnd.openxmlformats-officedocument.drawingml.chart+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charts/chart10.xml" ContentType="application/vnd.openxmlformats-officedocument.drawingml.chart+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charts/chart2.xml" ContentType="application/vnd.openxmlformats-officedocument.drawingml.chart+xml"/>
  <Override PartName="/ppt/theme/themeOverride9.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charts/chart19.xml" ContentType="application/vnd.openxmlformats-officedocument.drawingml.chart+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xls" ContentType="application/vnd.ms-excel"/>
  <Override PartName="/ppt/notesSlides/notesSlide18.xml" ContentType="application/vnd.openxmlformats-officedocument.presentationml.notesSlide+xml"/>
  <Override PartName="/ppt/theme/themeOverride3.xml" ContentType="application/vnd.openxmlformats-officedocument.themeOverr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charts/chart15.xml" ContentType="application/vnd.openxmlformats-officedocument.drawingml.chart+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notesSlides/notesSlide32.xml" ContentType="application/vnd.openxmlformats-officedocument.presentationml.notesSlide+xml"/>
  <Override PartName="/ppt/charts/chart22.xml" ContentType="application/vnd.openxmlformats-officedocument.drawingml.char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theme/themeOverride4.xml" ContentType="application/vnd.openxmlformats-officedocument.themeOverride+xml"/>
  <Override PartName="/ppt/charts/chart16.xml" ContentType="application/vnd.openxmlformats-officedocument.drawingml.char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1"/>
  </p:notesMasterIdLst>
  <p:handoutMasterIdLst>
    <p:handoutMasterId r:id="rId52"/>
  </p:handoutMasterIdLst>
  <p:sldIdLst>
    <p:sldId id="256" r:id="rId2"/>
    <p:sldId id="259" r:id="rId3"/>
    <p:sldId id="261" r:id="rId4"/>
    <p:sldId id="312" r:id="rId5"/>
    <p:sldId id="314" r:id="rId6"/>
    <p:sldId id="324" r:id="rId7"/>
    <p:sldId id="263" r:id="rId8"/>
    <p:sldId id="309" r:id="rId9"/>
    <p:sldId id="266" r:id="rId10"/>
    <p:sldId id="344" r:id="rId11"/>
    <p:sldId id="268" r:id="rId12"/>
    <p:sldId id="313" r:id="rId13"/>
    <p:sldId id="294" r:id="rId14"/>
    <p:sldId id="295" r:id="rId15"/>
    <p:sldId id="271" r:id="rId16"/>
    <p:sldId id="274" r:id="rId17"/>
    <p:sldId id="299" r:id="rId18"/>
    <p:sldId id="300" r:id="rId19"/>
    <p:sldId id="301" r:id="rId20"/>
    <p:sldId id="317" r:id="rId21"/>
    <p:sldId id="275" r:id="rId22"/>
    <p:sldId id="318" r:id="rId23"/>
    <p:sldId id="282" r:id="rId24"/>
    <p:sldId id="283" r:id="rId25"/>
    <p:sldId id="326" r:id="rId26"/>
    <p:sldId id="334" r:id="rId27"/>
    <p:sldId id="335" r:id="rId28"/>
    <p:sldId id="340" r:id="rId29"/>
    <p:sldId id="341" r:id="rId30"/>
    <p:sldId id="277" r:id="rId31"/>
    <p:sldId id="284" r:id="rId32"/>
    <p:sldId id="285" r:id="rId33"/>
    <p:sldId id="336" r:id="rId34"/>
    <p:sldId id="329" r:id="rId35"/>
    <p:sldId id="337" r:id="rId36"/>
    <p:sldId id="342" r:id="rId37"/>
    <p:sldId id="321" r:id="rId38"/>
    <p:sldId id="288" r:id="rId39"/>
    <p:sldId id="323" r:id="rId40"/>
    <p:sldId id="287" r:id="rId41"/>
    <p:sldId id="338" r:id="rId42"/>
    <p:sldId id="332" r:id="rId43"/>
    <p:sldId id="339" r:id="rId44"/>
    <p:sldId id="343" r:id="rId45"/>
    <p:sldId id="322" r:id="rId46"/>
    <p:sldId id="305" r:id="rId47"/>
    <p:sldId id="304" r:id="rId48"/>
    <p:sldId id="345" r:id="rId49"/>
    <p:sldId id="308"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yndsey Moran" initials="L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5424E"/>
    <a:srgbClr val="2D96AE"/>
    <a:srgbClr val="2DADD8"/>
    <a:srgbClr val="2C95A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66" autoAdjust="0"/>
    <p:restoredTop sz="61034" autoAdjust="0"/>
  </p:normalViewPr>
  <p:slideViewPr>
    <p:cSldViewPr snapToGrid="0" snapToObjects="1">
      <p:cViewPr varScale="1">
        <p:scale>
          <a:sx n="65" d="100"/>
          <a:sy n="65" d="100"/>
        </p:scale>
        <p:origin x="-288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lyndseymoran:Dropbox:Dissertation:Figures%20and%20Tables:Moran_Dissertation_Table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Macintosh%20HD:Users:lyndseymoran:Dropbox:Dissertation:Figures%20and%20Tables:PlotInteractionsOnly.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Macintosh%20HD:Users:lyndseymoran:Dropbox:Dissertation:Figures%20and%20Tables:Moran_Dissertation_Tables.xlsx" TargetMode="External"/></Relationships>
</file>

<file path=ppt/charts/_rels/chart12.xml.rels><?xml version="1.0" encoding="UTF-8" standalone="yes"?>
<Relationships xmlns="http://schemas.openxmlformats.org/package/2006/relationships"><Relationship Id="rId2" Type="http://schemas.openxmlformats.org/officeDocument/2006/relationships/oleObject" Target="Macintosh%20HD:Users:lyndseymoran:Dropbox:Dissertation:Figures%20and%20Tables:Moran_Dissertation_Tables.xlsx" TargetMode="External"/><Relationship Id="rId1" Type="http://schemas.openxmlformats.org/officeDocument/2006/relationships/themeOverride" Target="../theme/themeOverride6.xml"/></Relationships>
</file>

<file path=ppt/charts/_rels/chart13.xml.rels><?xml version="1.0" encoding="UTF-8" standalone="yes"?>
<Relationships xmlns="http://schemas.openxmlformats.org/package/2006/relationships"><Relationship Id="rId2" Type="http://schemas.openxmlformats.org/officeDocument/2006/relationships/oleObject" Target="Macintosh%20HD:Users:lyndseymoran:Dropbox:Dissertation:Figures%20and%20Tables:Moran_Dissertation_Tables.xlsx" TargetMode="External"/><Relationship Id="rId1" Type="http://schemas.openxmlformats.org/officeDocument/2006/relationships/themeOverride" Target="../theme/themeOverride7.xml"/></Relationships>
</file>

<file path=ppt/charts/_rels/chart14.xml.rels><?xml version="1.0" encoding="UTF-8" standalone="yes"?>
<Relationships xmlns="http://schemas.openxmlformats.org/package/2006/relationships"><Relationship Id="rId2" Type="http://schemas.openxmlformats.org/officeDocument/2006/relationships/oleObject" Target="Macintosh%20HD:Users:lyndseymoran:Dropbox:Dissertation:Figures%20and%20Tables:Moran_Dissertation_Tables.xlsx" TargetMode="External"/><Relationship Id="rId1" Type="http://schemas.openxmlformats.org/officeDocument/2006/relationships/themeOverride" Target="../theme/themeOverride8.xml"/></Relationships>
</file>

<file path=ppt/charts/_rels/chart15.xml.rels><?xml version="1.0" encoding="UTF-8" standalone="yes"?>
<Relationships xmlns="http://schemas.openxmlformats.org/package/2006/relationships"><Relationship Id="rId2" Type="http://schemas.openxmlformats.org/officeDocument/2006/relationships/oleObject" Target="Macintosh%20HD:Users:lyndseymoran:Dropbox:Dissertation:Figures%20and%20Tables:Moran_Dissertation_Tables.xlsx" TargetMode="External"/><Relationship Id="rId1" Type="http://schemas.openxmlformats.org/officeDocument/2006/relationships/themeOverride" Target="../theme/themeOverride9.xml"/></Relationships>
</file>

<file path=ppt/charts/_rels/chart16.xml.rels><?xml version="1.0" encoding="UTF-8" standalone="yes"?>
<Relationships xmlns="http://schemas.openxmlformats.org/package/2006/relationships"><Relationship Id="rId1" Type="http://schemas.openxmlformats.org/officeDocument/2006/relationships/oleObject" Target="Macintosh%20HD:Users:lyndseymoran:Dropbox:Dissertation:Figures%20and%20Tables:PlotInteractionsOnly.xls"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Macintosh%20HD:Users:lyndseymoran:Dropbox:Dissertation:Figures%20and%20Tables:PlotInteractionsOnly.xls"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Macintosh%20HD:Users:lyndseymoran:Dropbox:Dissertation:Figures%20and%20Tables:Moran_Dissertation_Tables.xlsx" TargetMode="External"/></Relationships>
</file>

<file path=ppt/charts/_rels/chart19.xml.rels><?xml version="1.0" encoding="UTF-8" standalone="yes"?>
<Relationships xmlns="http://schemas.openxmlformats.org/package/2006/relationships"><Relationship Id="rId2" Type="http://schemas.openxmlformats.org/officeDocument/2006/relationships/oleObject" Target="Macintosh%20HD:Users:lyndseymoran:Dropbox:Dissertation:Figures%20and%20Tables:Moran_Dissertation_Tables.xlsx" TargetMode="External"/><Relationship Id="rId1" Type="http://schemas.openxmlformats.org/officeDocument/2006/relationships/themeOverride" Target="../theme/themeOverride10.xm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lyndseymoran:Dropbox:Dissertation:Figures%20and%20Tables:Moran_Dissertation_Tables.xlsx" TargetMode="External"/></Relationships>
</file>

<file path=ppt/charts/_rels/chart20.xml.rels><?xml version="1.0" encoding="UTF-8" standalone="yes"?>
<Relationships xmlns="http://schemas.openxmlformats.org/package/2006/relationships"><Relationship Id="rId2" Type="http://schemas.openxmlformats.org/officeDocument/2006/relationships/oleObject" Target="Macintosh%20HD:Users:lyndseymoran:Dropbox:Dissertation:Figures%20and%20Tables:Moran_Dissertation_Tables.xlsx" TargetMode="External"/><Relationship Id="rId1" Type="http://schemas.openxmlformats.org/officeDocument/2006/relationships/themeOverride" Target="../theme/themeOverride11.xml"/></Relationships>
</file>

<file path=ppt/charts/_rels/chart21.xml.rels><?xml version="1.0" encoding="UTF-8" standalone="yes"?>
<Relationships xmlns="http://schemas.openxmlformats.org/package/2006/relationships"><Relationship Id="rId2" Type="http://schemas.openxmlformats.org/officeDocument/2006/relationships/oleObject" Target="Macintosh%20HD:Users:lyndseymoran:Dropbox:Dissertation:Figures%20and%20Tables:Moran_Dissertation_Tables.xlsx" TargetMode="External"/><Relationship Id="rId1" Type="http://schemas.openxmlformats.org/officeDocument/2006/relationships/themeOverride" Target="../theme/themeOverride12.xml"/></Relationships>
</file>

<file path=ppt/charts/_rels/chart22.xml.rels><?xml version="1.0" encoding="UTF-8" standalone="yes"?>
<Relationships xmlns="http://schemas.openxmlformats.org/package/2006/relationships"><Relationship Id="rId2" Type="http://schemas.openxmlformats.org/officeDocument/2006/relationships/oleObject" Target="Macintosh%20HD:Users:lyndseymoran:Dropbox:Dissertation:Figures%20and%20Tables:Moran_Dissertation_Tables.xlsx" TargetMode="External"/><Relationship Id="rId1" Type="http://schemas.openxmlformats.org/officeDocument/2006/relationships/themeOverride" Target="../theme/themeOverride13.xm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lyndseymoran:Dropbox:Dissertation:Figures%20and%20Tables:Moran_Dissertation_Tabl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lyndseymoran:Dropbox:Dissertation:Figures%20and%20Tables:PlotInteractionsOnly.xls" TargetMode="External"/></Relationships>
</file>

<file path=ppt/charts/_rels/chart5.xml.rels><?xml version="1.0" encoding="UTF-8" standalone="yes"?>
<Relationships xmlns="http://schemas.openxmlformats.org/package/2006/relationships"><Relationship Id="rId2" Type="http://schemas.openxmlformats.org/officeDocument/2006/relationships/oleObject" Target="Macintosh%20HD:Users:lyndseymoran:Dropbox:Dissertation:Figures%20and%20Tables:Moran_Dissertation_Tables.xlsx" TargetMode="External"/><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2" Type="http://schemas.openxmlformats.org/officeDocument/2006/relationships/oleObject" Target="Macintosh%20HD:Users:lyndseymoran:Dropbox:Dissertation:Figures%20and%20Tables:Moran_Dissertation_Tables.xlsx" TargetMode="External"/><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2" Type="http://schemas.openxmlformats.org/officeDocument/2006/relationships/oleObject" Target="Macintosh%20HD:Users:lyndseymoran:Dropbox:Dissertation:Figures%20and%20Tables:Moran_Dissertation_Tables.xlsx" TargetMode="External"/><Relationship Id="rId1" Type="http://schemas.openxmlformats.org/officeDocument/2006/relationships/themeOverride" Target="../theme/themeOverride3.xml"/></Relationships>
</file>

<file path=ppt/charts/_rels/chart8.xml.rels><?xml version="1.0" encoding="UTF-8" standalone="yes"?>
<Relationships xmlns="http://schemas.openxmlformats.org/package/2006/relationships"><Relationship Id="rId2" Type="http://schemas.openxmlformats.org/officeDocument/2006/relationships/oleObject" Target="Macintosh%20HD:Users:lyndseymoran:Dropbox:Dissertation:Figures%20and%20Tables:Moran_Dissertation_Tables.xlsx" TargetMode="External"/><Relationship Id="rId1" Type="http://schemas.openxmlformats.org/officeDocument/2006/relationships/themeOverride" Target="../theme/themeOverride4.xml"/></Relationships>
</file>

<file path=ppt/charts/_rels/chart9.xml.rels><?xml version="1.0" encoding="UTF-8" standalone="yes"?>
<Relationships xmlns="http://schemas.openxmlformats.org/package/2006/relationships"><Relationship Id="rId2" Type="http://schemas.openxmlformats.org/officeDocument/2006/relationships/oleObject" Target="Macintosh%20HD:Users:lyndseymoran:Dropbox:Dissertation:Figures%20and%20Tables:Moran_Dissertation_Tables.xlsx"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18"/>
  <c:chart>
    <c:plotArea>
      <c:layout>
        <c:manualLayout>
          <c:layoutTarget val="inner"/>
          <c:xMode val="edge"/>
          <c:yMode val="edge"/>
          <c:x val="0.12373341353164202"/>
          <c:y val="3.0644818046392804E-2"/>
          <c:w val="0.76202063283756216"/>
          <c:h val="0.78336557059961298"/>
        </c:manualLayout>
      </c:layout>
      <c:lineChart>
        <c:grouping val="standard"/>
        <c:ser>
          <c:idx val="1"/>
          <c:order val="0"/>
          <c:tx>
            <c:strRef>
              <c:f>'UGC Plots'!$C$7</c:f>
              <c:strCache>
                <c:ptCount val="1"/>
                <c:pt idx="0">
                  <c:v>High</c:v>
                </c:pt>
              </c:strCache>
            </c:strRef>
          </c:tx>
          <c:spPr>
            <a:ln w="28575" cmpd="sng">
              <a:solidFill>
                <a:schemeClr val="accent3"/>
              </a:solidFill>
              <a:prstDash val="sysDash"/>
            </a:ln>
          </c:spPr>
          <c:marker>
            <c:symbol val="none"/>
          </c:marker>
          <c:cat>
            <c:numRef>
              <c:f>'UGC Plots'!$B$8:$B$10</c:f>
              <c:numCache>
                <c:formatCode>General</c:formatCode>
                <c:ptCount val="3"/>
                <c:pt idx="0">
                  <c:v>1</c:v>
                </c:pt>
                <c:pt idx="1">
                  <c:v>2</c:v>
                </c:pt>
                <c:pt idx="2">
                  <c:v>3</c:v>
                </c:pt>
              </c:numCache>
            </c:numRef>
          </c:cat>
          <c:val>
            <c:numRef>
              <c:f>'UGC Plots'!$C$8:$C$10</c:f>
              <c:numCache>
                <c:formatCode>General</c:formatCode>
                <c:ptCount val="3"/>
                <c:pt idx="0">
                  <c:v>0.41638404810405311</c:v>
                </c:pt>
                <c:pt idx="1">
                  <c:v>0.60081764841161001</c:v>
                </c:pt>
                <c:pt idx="2">
                  <c:v>0.78525124871916696</c:v>
                </c:pt>
              </c:numCache>
            </c:numRef>
          </c:val>
        </c:ser>
        <c:ser>
          <c:idx val="2"/>
          <c:order val="1"/>
          <c:tx>
            <c:strRef>
              <c:f>'UGC Plots'!$D$7</c:f>
              <c:strCache>
                <c:ptCount val="1"/>
                <c:pt idx="0">
                  <c:v>Mean</c:v>
                </c:pt>
              </c:strCache>
            </c:strRef>
          </c:tx>
          <c:spPr>
            <a:ln w="28575" cap="flat" cmpd="sng" algn="ctr">
              <a:solidFill>
                <a:schemeClr val="accent2"/>
              </a:solidFill>
              <a:prstDash val="solid"/>
            </a:ln>
            <a:effectLst/>
          </c:spPr>
          <c:marker>
            <c:symbol val="none"/>
          </c:marker>
          <c:cat>
            <c:numRef>
              <c:f>'UGC Plots'!$B$8:$B$10</c:f>
              <c:numCache>
                <c:formatCode>General</c:formatCode>
                <c:ptCount val="3"/>
                <c:pt idx="0">
                  <c:v>1</c:v>
                </c:pt>
                <c:pt idx="1">
                  <c:v>2</c:v>
                </c:pt>
                <c:pt idx="2">
                  <c:v>3</c:v>
                </c:pt>
              </c:numCache>
            </c:numRef>
          </c:cat>
          <c:val>
            <c:numRef>
              <c:f>'UGC Plots'!$D$8:$D$10</c:f>
              <c:numCache>
                <c:formatCode>General</c:formatCode>
                <c:ptCount val="3"/>
                <c:pt idx="0">
                  <c:v>0.28600000000000003</c:v>
                </c:pt>
                <c:pt idx="1">
                  <c:v>0.48500000000000004</c:v>
                </c:pt>
                <c:pt idx="2">
                  <c:v>0.68400000000000016</c:v>
                </c:pt>
              </c:numCache>
            </c:numRef>
          </c:val>
        </c:ser>
        <c:ser>
          <c:idx val="3"/>
          <c:order val="2"/>
          <c:tx>
            <c:strRef>
              <c:f>'UGC Plots'!$E$7</c:f>
              <c:strCache>
                <c:ptCount val="1"/>
                <c:pt idx="0">
                  <c:v>Low</c:v>
                </c:pt>
              </c:strCache>
            </c:strRef>
          </c:tx>
          <c:spPr>
            <a:ln w="28575" cmpd="sng">
              <a:solidFill>
                <a:schemeClr val="accent3"/>
              </a:solidFill>
              <a:prstDash val="sysDash"/>
            </a:ln>
          </c:spPr>
          <c:marker>
            <c:symbol val="none"/>
          </c:marker>
          <c:cat>
            <c:numRef>
              <c:f>'UGC Plots'!$B$8:$B$10</c:f>
              <c:numCache>
                <c:formatCode>General</c:formatCode>
                <c:ptCount val="3"/>
                <c:pt idx="0">
                  <c:v>1</c:v>
                </c:pt>
                <c:pt idx="1">
                  <c:v>2</c:v>
                </c:pt>
                <c:pt idx="2">
                  <c:v>3</c:v>
                </c:pt>
              </c:numCache>
            </c:numRef>
          </c:cat>
          <c:val>
            <c:numRef>
              <c:f>'UGC Plots'!$E$8:$E$10</c:f>
              <c:numCache>
                <c:formatCode>General</c:formatCode>
                <c:ptCount val="3"/>
                <c:pt idx="0">
                  <c:v>0.15561595189594704</c:v>
                </c:pt>
                <c:pt idx="1">
                  <c:v>0.36918235158839002</c:v>
                </c:pt>
                <c:pt idx="2">
                  <c:v>0.58274875128083314</c:v>
                </c:pt>
              </c:numCache>
            </c:numRef>
          </c:val>
        </c:ser>
        <c:dLbls/>
        <c:marker val="1"/>
        <c:axId val="69577728"/>
        <c:axId val="69596288"/>
      </c:lineChart>
      <c:catAx>
        <c:axId val="69577728"/>
        <c:scaling>
          <c:orientation val="minMax"/>
        </c:scaling>
        <c:axPos val="b"/>
        <c:title>
          <c:tx>
            <c:rich>
              <a:bodyPr/>
              <a:lstStyle/>
              <a:p>
                <a:pPr>
                  <a:defRPr sz="1800"/>
                </a:pPr>
                <a:r>
                  <a:rPr lang="en-US" sz="1800"/>
                  <a:t>Time</a:t>
                </a:r>
              </a:p>
            </c:rich>
          </c:tx>
          <c:layout>
            <c:manualLayout>
              <c:xMode val="edge"/>
              <c:yMode val="edge"/>
              <c:x val="0.45625236949548004"/>
              <c:y val="0.92022226206614599"/>
            </c:manualLayout>
          </c:layout>
        </c:title>
        <c:numFmt formatCode="General" sourceLinked="1"/>
        <c:tickLblPos val="nextTo"/>
        <c:txPr>
          <a:bodyPr rot="0" vert="horz"/>
          <a:lstStyle/>
          <a:p>
            <a:pPr>
              <a:defRPr/>
            </a:pPr>
            <a:endParaRPr lang="en-US"/>
          </a:p>
        </c:txPr>
        <c:crossAx val="69596288"/>
        <c:crossesAt val="-1"/>
        <c:auto val="1"/>
        <c:lblAlgn val="ctr"/>
        <c:lblOffset val="100"/>
      </c:catAx>
      <c:valAx>
        <c:axId val="69596288"/>
        <c:scaling>
          <c:orientation val="minMax"/>
          <c:max val="1"/>
        </c:scaling>
        <c:axPos val="l"/>
        <c:majorGridlines>
          <c:spPr>
            <a:ln w="3175" cmpd="sng"/>
          </c:spPr>
        </c:majorGridlines>
        <c:title>
          <c:tx>
            <c:rich>
              <a:bodyPr rot="-5400000" vert="horz"/>
              <a:lstStyle/>
              <a:p>
                <a:pPr>
                  <a:defRPr sz="1800"/>
                </a:pPr>
                <a:r>
                  <a:rPr lang="en-US" sz="1800"/>
                  <a:t>Effortful Control</a:t>
                </a:r>
              </a:p>
            </c:rich>
          </c:tx>
          <c:layout>
            <c:manualLayout>
              <c:xMode val="edge"/>
              <c:yMode val="edge"/>
              <c:x val="6.2445022428644003E-3"/>
              <c:y val="0.18316233715807104"/>
            </c:manualLayout>
          </c:layout>
        </c:title>
        <c:numFmt formatCode="General" sourceLinked="1"/>
        <c:tickLblPos val="nextTo"/>
        <c:crossAx val="69577728"/>
        <c:crossesAt val="1"/>
        <c:crossBetween val="between"/>
        <c:majorUnit val="0.2"/>
      </c:valAx>
    </c:plotArea>
    <c:plotVisOnly val="1"/>
    <c:dispBlanksAs val="gap"/>
  </c:chart>
  <c:spPr>
    <a:ln>
      <a:noFill/>
      <a:prstDash val="solid"/>
    </a:ln>
  </c:spPr>
  <c:txPr>
    <a:bodyPr/>
    <a:lstStyle/>
    <a:p>
      <a:pPr>
        <a:defRPr sz="1200">
          <a:latin typeface="Times New Roman"/>
          <a:cs typeface="Times New Roman"/>
        </a:defRPr>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6648931904345302"/>
          <c:y val="9.0909266360830909E-2"/>
          <c:w val="0.74989136774569809"/>
          <c:h val="0.75494216847472606"/>
        </c:manualLayout>
      </c:layout>
      <c:lineChart>
        <c:grouping val="standard"/>
        <c:ser>
          <c:idx val="0"/>
          <c:order val="0"/>
          <c:tx>
            <c:strRef>
              <c:f>'IECxFrust-SExt'!$B$31</c:f>
              <c:strCache>
                <c:ptCount val="1"/>
                <c:pt idx="0">
                  <c:v>Low T1 EC</c:v>
                </c:pt>
              </c:strCache>
            </c:strRef>
          </c:tx>
          <c:spPr>
            <a:ln w="28575" cmpd="sng">
              <a:solidFill>
                <a:srgbClr val="08A1D9"/>
              </a:solidFill>
              <a:prstDash val="sysDash"/>
            </a:ln>
          </c:spPr>
          <c:marker>
            <c:symbol val="diamond"/>
            <c:size val="5"/>
            <c:spPr>
              <a:solidFill>
                <a:schemeClr val="accent3"/>
              </a:solidFill>
              <a:ln w="28575" cmpd="sng">
                <a:solidFill>
                  <a:srgbClr val="08A1D9"/>
                </a:solidFill>
                <a:prstDash val="sysDash"/>
              </a:ln>
            </c:spPr>
          </c:marker>
          <c:cat>
            <c:strRef>
              <c:f>'IECxFrust-SExt'!$C$30:$D$30</c:f>
              <c:strCache>
                <c:ptCount val="2"/>
                <c:pt idx="0">
                  <c:v>Low Frustration</c:v>
                </c:pt>
                <c:pt idx="1">
                  <c:v>High Frustration</c:v>
                </c:pt>
              </c:strCache>
            </c:strRef>
          </c:cat>
          <c:val>
            <c:numRef>
              <c:f>'IECxFrust-SExt'!$C$31:$D$31</c:f>
              <c:numCache>
                <c:formatCode>General</c:formatCode>
                <c:ptCount val="2"/>
                <c:pt idx="0">
                  <c:v>-4.1273699199999923E-2</c:v>
                </c:pt>
                <c:pt idx="1">
                  <c:v>0.35986569920000011</c:v>
                </c:pt>
              </c:numCache>
            </c:numRef>
          </c:val>
        </c:ser>
        <c:ser>
          <c:idx val="1"/>
          <c:order val="1"/>
          <c:tx>
            <c:strRef>
              <c:f>'IECxFrust-SExt'!$B$32</c:f>
              <c:strCache>
                <c:ptCount val="1"/>
                <c:pt idx="0">
                  <c:v>High T1 EC</c:v>
                </c:pt>
              </c:strCache>
            </c:strRef>
          </c:tx>
          <c:spPr>
            <a:ln w="28575" cmpd="sng">
              <a:solidFill>
                <a:schemeClr val="accent2"/>
              </a:solidFill>
              <a:prstDash val="solid"/>
            </a:ln>
          </c:spPr>
          <c:marker>
            <c:symbol val="square"/>
            <c:size val="5"/>
            <c:spPr>
              <a:solidFill>
                <a:schemeClr val="accent2"/>
              </a:solidFill>
              <a:ln w="28575" cmpd="sng">
                <a:solidFill>
                  <a:schemeClr val="accent2"/>
                </a:solidFill>
                <a:prstDash val="solid"/>
              </a:ln>
            </c:spPr>
          </c:marker>
          <c:cat>
            <c:strRef>
              <c:f>'IECxFrust-SExt'!$C$30:$D$30</c:f>
              <c:strCache>
                <c:ptCount val="2"/>
                <c:pt idx="0">
                  <c:v>Low Frustration</c:v>
                </c:pt>
                <c:pt idx="1">
                  <c:v>High Frustration</c:v>
                </c:pt>
              </c:strCache>
            </c:strRef>
          </c:cat>
          <c:val>
            <c:numRef>
              <c:f>'IECxFrust-SExt'!$C$32:$D$32</c:f>
              <c:numCache>
                <c:formatCode>General</c:formatCode>
                <c:ptCount val="2"/>
                <c:pt idx="0">
                  <c:v>0.51815609919999994</c:v>
                </c:pt>
                <c:pt idx="1">
                  <c:v>0.24325190080000003</c:v>
                </c:pt>
              </c:numCache>
            </c:numRef>
          </c:val>
        </c:ser>
        <c:dLbls/>
        <c:marker val="1"/>
        <c:axId val="69886336"/>
        <c:axId val="69887872"/>
      </c:lineChart>
      <c:catAx>
        <c:axId val="69886336"/>
        <c:scaling>
          <c:orientation val="minMax"/>
        </c:scaling>
        <c:axPos val="b"/>
        <c:numFmt formatCode="General" sourceLinked="1"/>
        <c:tickLblPos val="nextTo"/>
        <c:spPr>
          <a:ln w="3175">
            <a:solidFill>
              <a:srgbClr val="000000"/>
            </a:solidFill>
            <a:prstDash val="solid"/>
          </a:ln>
        </c:spPr>
        <c:txPr>
          <a:bodyPr rot="0" vert="horz"/>
          <a:lstStyle/>
          <a:p>
            <a:pPr>
              <a:defRPr sz="1600"/>
            </a:pPr>
            <a:endParaRPr lang="en-US"/>
          </a:p>
        </c:txPr>
        <c:crossAx val="69887872"/>
        <c:crossesAt val="-0.5"/>
        <c:auto val="1"/>
        <c:lblAlgn val="ctr"/>
        <c:lblOffset val="100"/>
        <c:tickLblSkip val="1"/>
        <c:tickMarkSkip val="1"/>
      </c:catAx>
      <c:valAx>
        <c:axId val="69887872"/>
        <c:scaling>
          <c:orientation val="minMax"/>
          <c:max val="0.70000000000000007"/>
          <c:min val="-0.5"/>
        </c:scaling>
        <c:axPos val="l"/>
        <c:title>
          <c:tx>
            <c:rich>
              <a:bodyPr/>
              <a:lstStyle/>
              <a:p>
                <a:pPr>
                  <a:defRPr sz="1800"/>
                </a:pPr>
                <a:endParaRPr lang="en-US" sz="1800"/>
              </a:p>
              <a:p>
                <a:pPr>
                  <a:defRPr sz="1800"/>
                </a:pPr>
                <a:r>
                  <a:rPr lang="en-US" sz="1800"/>
                  <a:t>Slope of Externalizing Symptoms</a:t>
                </a:r>
              </a:p>
              <a:p>
                <a:pPr>
                  <a:defRPr sz="1800"/>
                </a:pPr>
                <a:endParaRPr lang="en-US" sz="1800"/>
              </a:p>
            </c:rich>
          </c:tx>
          <c:layout>
            <c:manualLayout>
              <c:xMode val="edge"/>
              <c:yMode val="edge"/>
              <c:x val="0"/>
              <c:y val="8.4632068388964019E-2"/>
            </c:manualLayout>
          </c:layout>
          <c:spPr>
            <a:noFill/>
            <a:ln w="25400">
              <a:noFill/>
            </a:ln>
          </c:spPr>
        </c:title>
        <c:numFmt formatCode="General" sourceLinked="1"/>
        <c:tickLblPos val="nextTo"/>
        <c:spPr>
          <a:ln w="3175">
            <a:solidFill>
              <a:srgbClr val="000000"/>
            </a:solidFill>
            <a:prstDash val="solid"/>
          </a:ln>
        </c:spPr>
        <c:txPr>
          <a:bodyPr rot="0" vert="horz"/>
          <a:lstStyle/>
          <a:p>
            <a:pPr>
              <a:defRPr/>
            </a:pPr>
            <a:endParaRPr lang="en-US"/>
          </a:p>
        </c:txPr>
        <c:crossAx val="69886336"/>
        <c:crosses val="autoZero"/>
        <c:crossBetween val="between"/>
        <c:majorUnit val="0.2"/>
        <c:minorUnit val="0.1"/>
      </c:valAx>
      <c:spPr>
        <a:solidFill>
          <a:srgbClr val="FFFFFF"/>
        </a:solidFill>
        <a:ln w="12700">
          <a:noFill/>
          <a:prstDash val="solid"/>
        </a:ln>
      </c:spPr>
    </c:plotArea>
    <c:legend>
      <c:legendPos val="r"/>
      <c:layout>
        <c:manualLayout>
          <c:xMode val="edge"/>
          <c:yMode val="edge"/>
          <c:x val="0.76047188266343824"/>
          <c:y val="4.8616295352458909E-4"/>
          <c:w val="0.23772117630679301"/>
          <c:h val="0.14624537051445605"/>
        </c:manualLayout>
      </c:layout>
      <c:spPr>
        <a:solidFill>
          <a:srgbClr val="FFFFFF"/>
        </a:solidFill>
        <a:ln w="3175">
          <a:noFill/>
          <a:prstDash val="solid"/>
        </a:ln>
      </c:spPr>
      <c:txPr>
        <a:bodyPr/>
        <a:lstStyle/>
        <a:p>
          <a:pPr>
            <a:defRPr sz="1600"/>
          </a:pPr>
          <a:endParaRPr lang="en-US"/>
        </a:p>
      </c:txPr>
    </c:legend>
    <c:plotVisOnly val="1"/>
    <c:dispBlanksAs val="gap"/>
  </c:chart>
  <c:spPr>
    <a:solidFill>
      <a:srgbClr val="FFFFFF"/>
    </a:solidFill>
    <a:ln w="3175">
      <a:noFill/>
      <a:prstDash val="solid"/>
    </a:ln>
  </c:spPr>
  <c:txPr>
    <a:bodyPr/>
    <a:lstStyle/>
    <a:p>
      <a:pPr>
        <a:defRPr sz="1200" b="0" i="0" u="none" strike="noStrike" baseline="0">
          <a:solidFill>
            <a:srgbClr val="000000"/>
          </a:solidFill>
          <a:latin typeface="Times New Roman"/>
          <a:ea typeface="Arial"/>
          <a:cs typeface="Times New Roman"/>
        </a:defRPr>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US"/>
  <c:chart>
    <c:autoTitleDeleted val="1"/>
    <c:plotArea>
      <c:layout/>
      <c:scatterChart>
        <c:scatterStyle val="smoothMarker"/>
        <c:ser>
          <c:idx val="3"/>
          <c:order val="0"/>
          <c:tx>
            <c:strRef>
              <c:f>'Plot w Int&amp;Slope'!$B$60</c:f>
              <c:strCache>
                <c:ptCount val="1"/>
                <c:pt idx="0">
                  <c:v>Low Frust, Low EC</c:v>
                </c:pt>
              </c:strCache>
            </c:strRef>
          </c:tx>
          <c:spPr>
            <a:ln w="28575" cmpd="sng">
              <a:solidFill>
                <a:schemeClr val="accent3"/>
              </a:solidFill>
              <a:prstDash val="lgDash"/>
            </a:ln>
          </c:spPr>
          <c:marker>
            <c:symbol val="triangle"/>
            <c:size val="5"/>
            <c:spPr>
              <a:solidFill>
                <a:schemeClr val="accent3"/>
              </a:solidFill>
              <a:ln w="28575" cmpd="sng">
                <a:solidFill>
                  <a:schemeClr val="accent3"/>
                </a:solidFill>
              </a:ln>
            </c:spPr>
          </c:marker>
          <c:xVal>
            <c:numRef>
              <c:f>'Plot w Int&amp;Slope'!$G$61:$G$64</c:f>
              <c:numCache>
                <c:formatCode>General</c:formatCode>
                <c:ptCount val="4"/>
                <c:pt idx="0">
                  <c:v>1</c:v>
                </c:pt>
                <c:pt idx="1">
                  <c:v>2</c:v>
                </c:pt>
                <c:pt idx="2">
                  <c:v>3</c:v>
                </c:pt>
                <c:pt idx="3">
                  <c:v>4</c:v>
                </c:pt>
              </c:numCache>
            </c:numRef>
          </c:xVal>
          <c:yVal>
            <c:numRef>
              <c:f>'Plot w Int&amp;Slope'!$B$61:$B$64</c:f>
              <c:numCache>
                <c:formatCode>General</c:formatCode>
                <c:ptCount val="4"/>
                <c:pt idx="0">
                  <c:v>6.6368768334564407</c:v>
                </c:pt>
                <c:pt idx="1">
                  <c:v>6.593363123906391</c:v>
                </c:pt>
                <c:pt idx="2">
                  <c:v>6.5498494143563217</c:v>
                </c:pt>
                <c:pt idx="3">
                  <c:v>6.5063357048062462</c:v>
                </c:pt>
              </c:numCache>
            </c:numRef>
          </c:yVal>
          <c:smooth val="1"/>
        </c:ser>
        <c:ser>
          <c:idx val="0"/>
          <c:order val="1"/>
          <c:tx>
            <c:strRef>
              <c:f>'Plot w Int&amp;Slope'!$C$60</c:f>
              <c:strCache>
                <c:ptCount val="1"/>
                <c:pt idx="0">
                  <c:v>Low Frust, High EC</c:v>
                </c:pt>
              </c:strCache>
            </c:strRef>
          </c:tx>
          <c:spPr>
            <a:ln w="28575" cap="rnd" cmpd="sng">
              <a:solidFill>
                <a:srgbClr val="08A1D9"/>
              </a:solidFill>
              <a:round/>
            </a:ln>
            <a:effectLst/>
          </c:spPr>
          <c:marker>
            <c:symbol val="square"/>
            <c:size val="5"/>
            <c:spPr>
              <a:solidFill>
                <a:srgbClr val="08A1D9"/>
              </a:solidFill>
              <a:ln w="28575" cmpd="sng">
                <a:solidFill>
                  <a:srgbClr val="08A1D9"/>
                </a:solidFill>
              </a:ln>
              <a:effectLst/>
            </c:spPr>
          </c:marker>
          <c:xVal>
            <c:numRef>
              <c:f>'Plot w Int&amp;Slope'!$G$61:$G$64</c:f>
              <c:numCache>
                <c:formatCode>General</c:formatCode>
                <c:ptCount val="4"/>
                <c:pt idx="0">
                  <c:v>1</c:v>
                </c:pt>
                <c:pt idx="1">
                  <c:v>2</c:v>
                </c:pt>
                <c:pt idx="2">
                  <c:v>3</c:v>
                </c:pt>
                <c:pt idx="3">
                  <c:v>4</c:v>
                </c:pt>
              </c:numCache>
            </c:numRef>
          </c:xVal>
          <c:yVal>
            <c:numRef>
              <c:f>'Plot w Int&amp;Slope'!$C$61:$C$64</c:f>
              <c:numCache>
                <c:formatCode>General</c:formatCode>
                <c:ptCount val="4"/>
                <c:pt idx="0">
                  <c:v>5.9221311665435366</c:v>
                </c:pt>
                <c:pt idx="1">
                  <c:v>6.4418566760936127</c:v>
                </c:pt>
                <c:pt idx="2">
                  <c:v>6.9615821856436915</c:v>
                </c:pt>
                <c:pt idx="3">
                  <c:v>7.4813076951937623</c:v>
                </c:pt>
              </c:numCache>
            </c:numRef>
          </c:yVal>
          <c:smooth val="1"/>
        </c:ser>
        <c:ser>
          <c:idx val="1"/>
          <c:order val="2"/>
          <c:tx>
            <c:strRef>
              <c:f>'Plot w Int&amp;Slope'!$F$60</c:f>
              <c:strCache>
                <c:ptCount val="1"/>
                <c:pt idx="0">
                  <c:v>Mean</c:v>
                </c:pt>
              </c:strCache>
            </c:strRef>
          </c:tx>
          <c:spPr>
            <a:ln w="12700" cap="rnd" cmpd="sng">
              <a:solidFill>
                <a:schemeClr val="tx1"/>
              </a:solidFill>
              <a:prstDash val="solid"/>
              <a:round/>
            </a:ln>
            <a:effectLst/>
          </c:spPr>
          <c:marker>
            <c:symbol val="none"/>
          </c:marker>
          <c:xVal>
            <c:numRef>
              <c:f>'Plot w Int&amp;Slope'!$G$61:$G$64</c:f>
              <c:numCache>
                <c:formatCode>General</c:formatCode>
                <c:ptCount val="4"/>
                <c:pt idx="0">
                  <c:v>1</c:v>
                </c:pt>
                <c:pt idx="1">
                  <c:v>2</c:v>
                </c:pt>
                <c:pt idx="2">
                  <c:v>3</c:v>
                </c:pt>
                <c:pt idx="3">
                  <c:v>4</c:v>
                </c:pt>
              </c:numCache>
            </c:numRef>
          </c:xVal>
          <c:yVal>
            <c:numRef>
              <c:f>'Plot w Int&amp;Slope'!$F$61:$F$64</c:f>
              <c:numCache>
                <c:formatCode>General</c:formatCode>
                <c:ptCount val="4"/>
                <c:pt idx="0">
                  <c:v>5.9149999999999956</c:v>
                </c:pt>
                <c:pt idx="1">
                  <c:v>6.1849999999999996</c:v>
                </c:pt>
                <c:pt idx="2">
                  <c:v>6.4550000000000001</c:v>
                </c:pt>
                <c:pt idx="3">
                  <c:v>6.7249999999999996</c:v>
                </c:pt>
              </c:numCache>
            </c:numRef>
          </c:yVal>
          <c:smooth val="1"/>
        </c:ser>
        <c:ser>
          <c:idx val="4"/>
          <c:order val="3"/>
          <c:tx>
            <c:strRef>
              <c:f>'Plot w Int&amp;Slope'!$D$60</c:f>
              <c:strCache>
                <c:ptCount val="1"/>
                <c:pt idx="0">
                  <c:v>High Frust, Low EC</c:v>
                </c:pt>
              </c:strCache>
            </c:strRef>
          </c:tx>
          <c:spPr>
            <a:ln w="28575" cmpd="sng">
              <a:solidFill>
                <a:schemeClr val="accent2"/>
              </a:solidFill>
              <a:prstDash val="lgDash"/>
            </a:ln>
          </c:spPr>
          <c:marker>
            <c:symbol val="triangle"/>
            <c:size val="5"/>
            <c:spPr>
              <a:solidFill>
                <a:schemeClr val="accent2"/>
              </a:solidFill>
              <a:ln w="28575" cmpd="sng">
                <a:solidFill>
                  <a:schemeClr val="accent2"/>
                </a:solidFill>
              </a:ln>
            </c:spPr>
          </c:marker>
          <c:xVal>
            <c:numRef>
              <c:f>'Plot w Int&amp;Slope'!$G$7:$G$10</c:f>
              <c:numCache>
                <c:formatCode>General</c:formatCode>
                <c:ptCount val="4"/>
                <c:pt idx="0">
                  <c:v>1</c:v>
                </c:pt>
                <c:pt idx="1">
                  <c:v>2</c:v>
                </c:pt>
                <c:pt idx="2">
                  <c:v>3</c:v>
                </c:pt>
                <c:pt idx="3">
                  <c:v>4</c:v>
                </c:pt>
              </c:numCache>
            </c:numRef>
          </c:xVal>
          <c:yVal>
            <c:numRef>
              <c:f>'Plot w Int&amp;Slope'!$D$61:$D$64</c:f>
              <c:numCache>
                <c:formatCode>General</c:formatCode>
                <c:ptCount val="4"/>
                <c:pt idx="0">
                  <c:v>5.9864863343298964</c:v>
                </c:pt>
                <c:pt idx="1">
                  <c:v>6.3485062877602836</c:v>
                </c:pt>
                <c:pt idx="2">
                  <c:v>6.7105262411906956</c:v>
                </c:pt>
                <c:pt idx="3">
                  <c:v>7.0725461946210979</c:v>
                </c:pt>
              </c:numCache>
            </c:numRef>
          </c:yVal>
          <c:smooth val="1"/>
        </c:ser>
        <c:ser>
          <c:idx val="2"/>
          <c:order val="4"/>
          <c:tx>
            <c:strRef>
              <c:f>'Plot w Int&amp;Slope'!$E$60</c:f>
              <c:strCache>
                <c:ptCount val="1"/>
                <c:pt idx="0">
                  <c:v>High Frust, High EC</c:v>
                </c:pt>
              </c:strCache>
            </c:strRef>
          </c:tx>
          <c:spPr>
            <a:ln w="28575" cap="rnd" cmpd="sng">
              <a:solidFill>
                <a:schemeClr val="accent2"/>
              </a:solidFill>
              <a:round/>
            </a:ln>
            <a:effectLst/>
          </c:spPr>
          <c:marker>
            <c:symbol val="square"/>
            <c:size val="5"/>
            <c:spPr>
              <a:solidFill>
                <a:schemeClr val="accent2"/>
              </a:solidFill>
              <a:ln w="28575" cmpd="sng">
                <a:solidFill>
                  <a:schemeClr val="accent2"/>
                </a:solidFill>
              </a:ln>
              <a:effectLst/>
            </c:spPr>
          </c:marker>
          <c:xVal>
            <c:numRef>
              <c:f>'Plot w Int&amp;Slope'!$G$61:$G$64</c:f>
              <c:numCache>
                <c:formatCode>General</c:formatCode>
                <c:ptCount val="4"/>
                <c:pt idx="0">
                  <c:v>1</c:v>
                </c:pt>
                <c:pt idx="1">
                  <c:v>2</c:v>
                </c:pt>
                <c:pt idx="2">
                  <c:v>3</c:v>
                </c:pt>
                <c:pt idx="3">
                  <c:v>4</c:v>
                </c:pt>
              </c:numCache>
            </c:numRef>
          </c:xVal>
          <c:yVal>
            <c:numRef>
              <c:f>'Plot w Int&amp;Slope'!$E$61:$E$64</c:f>
              <c:numCache>
                <c:formatCode>General</c:formatCode>
                <c:ptCount val="4"/>
                <c:pt idx="0">
                  <c:v>5.1145056656700811</c:v>
                </c:pt>
                <c:pt idx="1">
                  <c:v>5.3562739122397023</c:v>
                </c:pt>
                <c:pt idx="2">
                  <c:v>5.598042158809303</c:v>
                </c:pt>
                <c:pt idx="3">
                  <c:v>5.8398104053789028</c:v>
                </c:pt>
              </c:numCache>
            </c:numRef>
          </c:yVal>
          <c:smooth val="1"/>
        </c:ser>
        <c:dLbls/>
        <c:axId val="71083520"/>
        <c:axId val="71085440"/>
      </c:scatterChart>
      <c:valAx>
        <c:axId val="71083520"/>
        <c:scaling>
          <c:orientation val="minMax"/>
          <c:max val="4"/>
          <c:min val="1"/>
        </c:scaling>
        <c:axPos val="b"/>
        <c:majorGridlines>
          <c:spPr>
            <a:ln w="9525" cap="flat" cmpd="sng" algn="ctr">
              <a:solidFill>
                <a:schemeClr val="tx1">
                  <a:lumMod val="15000"/>
                  <a:lumOff val="85000"/>
                </a:schemeClr>
              </a:solidFill>
              <a:round/>
            </a:ln>
            <a:effectLst/>
          </c:spPr>
        </c:majorGridlines>
        <c:title>
          <c:tx>
            <c:rich>
              <a:bodyPr/>
              <a:lstStyle/>
              <a:p>
                <a:pPr>
                  <a:defRPr sz="1600"/>
                </a:pPr>
                <a:r>
                  <a:rPr lang="en-US" sz="1600"/>
                  <a:t>Time</a:t>
                </a:r>
              </a:p>
            </c:rich>
          </c:tx>
        </c:title>
        <c:numFmt formatCode="General" sourceLinked="1"/>
        <c:maj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71085440"/>
        <c:crosses val="autoZero"/>
        <c:crossBetween val="midCat"/>
        <c:majorUnit val="1"/>
        <c:minorUnit val="0.2"/>
      </c:valAx>
      <c:valAx>
        <c:axId val="71085440"/>
        <c:scaling>
          <c:orientation val="minMax"/>
          <c:max val="8"/>
          <c:min val="3"/>
        </c:scaling>
        <c:axPos val="l"/>
        <c:majorGridlines>
          <c:spPr>
            <a:ln w="9525" cap="flat" cmpd="sng" algn="ctr">
              <a:solidFill>
                <a:schemeClr val="tx1">
                  <a:lumMod val="15000"/>
                  <a:lumOff val="85000"/>
                </a:schemeClr>
              </a:solidFill>
              <a:round/>
            </a:ln>
            <a:effectLst/>
          </c:spPr>
        </c:majorGridlines>
        <c:title>
          <c:tx>
            <c:rich>
              <a:bodyPr rot="-5400000" vert="horz"/>
              <a:lstStyle/>
              <a:p>
                <a:pPr>
                  <a:defRPr sz="1600"/>
                </a:pPr>
                <a:r>
                  <a:rPr lang="en-US" sz="1600"/>
                  <a:t>Externalizing Symptoms</a:t>
                </a:r>
              </a:p>
            </c:rich>
          </c:tx>
          <c:layout>
            <c:manualLayout>
              <c:xMode val="edge"/>
              <c:yMode val="edge"/>
              <c:x val="8.5977460099430515E-3"/>
              <c:y val="0.14584652035308598"/>
            </c:manualLayout>
          </c:layout>
        </c:title>
        <c:numFmt formatCode="General" sourceLinked="1"/>
        <c:maj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71083520"/>
        <c:crosses val="autoZero"/>
        <c:crossBetween val="midCat"/>
        <c:majorUnit val="1"/>
      </c:valAx>
      <c:spPr>
        <a:noFill/>
        <a:ln>
          <a:noFill/>
        </a:ln>
        <a:effectLst/>
      </c:spPr>
    </c:plotArea>
    <c:legend>
      <c:legendPos val="b"/>
      <c:layout>
        <c:manualLayout>
          <c:xMode val="edge"/>
          <c:yMode val="edge"/>
          <c:x val="0.05"/>
          <c:y val="0.90259295713035892"/>
          <c:w val="0.92142857142857115"/>
          <c:h val="6.9629265091863499E-2"/>
        </c:manualLayout>
      </c:layout>
      <c:spPr>
        <a:noFill/>
        <a:ln>
          <a:noFill/>
        </a:ln>
        <a:effectLst/>
      </c:spPr>
      <c:txPr>
        <a:bodyPr rot="0" vert="horz"/>
        <a:lstStyle/>
        <a:p>
          <a:pPr>
            <a:defRPr sz="1100"/>
          </a:pPr>
          <a:endParaRPr lang="en-US"/>
        </a:p>
      </c:txPr>
    </c:legend>
    <c:plotVisOnly val="1"/>
    <c:dispBlanksAs val="gap"/>
  </c:chart>
  <c:spPr>
    <a:solidFill>
      <a:schemeClr val="bg1"/>
    </a:solidFill>
    <a:ln w="9525" cap="flat" cmpd="sng" algn="ctr">
      <a:noFill/>
      <a:round/>
    </a:ln>
    <a:effectLst/>
  </c:spPr>
  <c:txPr>
    <a:bodyPr/>
    <a:lstStyle/>
    <a:p>
      <a:pPr>
        <a:defRPr sz="1200">
          <a:latin typeface="Times New Roman"/>
          <a:cs typeface="Times New Roman"/>
        </a:defRPr>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scatterChart>
        <c:scatterStyle val="smoothMarker"/>
        <c:ser>
          <c:idx val="3"/>
          <c:order val="0"/>
          <c:tx>
            <c:strRef>
              <c:f>'Plot w Int&amp;Slope'!$B$60</c:f>
              <c:strCache>
                <c:ptCount val="1"/>
                <c:pt idx="0">
                  <c:v>Low Frust, Low EC</c:v>
                </c:pt>
              </c:strCache>
            </c:strRef>
          </c:tx>
          <c:spPr>
            <a:ln w="28575" cmpd="sng">
              <a:solidFill>
                <a:schemeClr val="accent3"/>
              </a:solidFill>
              <a:prstDash val="lgDash"/>
            </a:ln>
          </c:spPr>
          <c:marker>
            <c:symbol val="triangle"/>
            <c:size val="5"/>
            <c:spPr>
              <a:solidFill>
                <a:schemeClr val="accent3"/>
              </a:solidFill>
              <a:ln w="28575" cmpd="sng">
                <a:solidFill>
                  <a:schemeClr val="accent3"/>
                </a:solidFill>
              </a:ln>
            </c:spPr>
          </c:marker>
          <c:xVal>
            <c:numRef>
              <c:f>'Plot w Int&amp;Slope'!$G$61:$G$64</c:f>
              <c:numCache>
                <c:formatCode>General</c:formatCode>
                <c:ptCount val="4"/>
                <c:pt idx="0">
                  <c:v>1</c:v>
                </c:pt>
                <c:pt idx="1">
                  <c:v>2</c:v>
                </c:pt>
                <c:pt idx="2">
                  <c:v>3</c:v>
                </c:pt>
                <c:pt idx="3">
                  <c:v>4</c:v>
                </c:pt>
              </c:numCache>
            </c:numRef>
          </c:xVal>
          <c:yVal>
            <c:numRef>
              <c:f>'Plot w Int&amp;Slope'!$B$61:$B$64</c:f>
              <c:numCache>
                <c:formatCode>General</c:formatCode>
                <c:ptCount val="4"/>
                <c:pt idx="0">
                  <c:v>6.6368768334564399</c:v>
                </c:pt>
                <c:pt idx="1">
                  <c:v>6.593363123906391</c:v>
                </c:pt>
                <c:pt idx="2">
                  <c:v>6.5498494143563217</c:v>
                </c:pt>
                <c:pt idx="3">
                  <c:v>6.5063357048062462</c:v>
                </c:pt>
              </c:numCache>
            </c:numRef>
          </c:yVal>
          <c:smooth val="1"/>
        </c:ser>
        <c:ser>
          <c:idx val="0"/>
          <c:order val="1"/>
          <c:tx>
            <c:strRef>
              <c:f>'Plot w Int&amp;Slope'!$C$60</c:f>
              <c:strCache>
                <c:ptCount val="1"/>
                <c:pt idx="0">
                  <c:v>Low Frust, High EC</c:v>
                </c:pt>
              </c:strCache>
            </c:strRef>
          </c:tx>
          <c:spPr>
            <a:ln w="28575" cap="rnd" cmpd="sng">
              <a:solidFill>
                <a:srgbClr val="08A1D9"/>
              </a:solidFill>
              <a:round/>
            </a:ln>
            <a:effectLst/>
          </c:spPr>
          <c:marker>
            <c:symbol val="square"/>
            <c:size val="5"/>
            <c:spPr>
              <a:solidFill>
                <a:srgbClr val="08A1D9"/>
              </a:solidFill>
              <a:ln w="28575" cmpd="sng">
                <a:solidFill>
                  <a:srgbClr val="08A1D9"/>
                </a:solidFill>
              </a:ln>
              <a:effectLst/>
            </c:spPr>
          </c:marker>
          <c:xVal>
            <c:numRef>
              <c:f>'Plot w Int&amp;Slope'!$G$61:$G$64</c:f>
              <c:numCache>
                <c:formatCode>General</c:formatCode>
                <c:ptCount val="4"/>
                <c:pt idx="0">
                  <c:v>1</c:v>
                </c:pt>
                <c:pt idx="1">
                  <c:v>2</c:v>
                </c:pt>
                <c:pt idx="2">
                  <c:v>3</c:v>
                </c:pt>
                <c:pt idx="3">
                  <c:v>4</c:v>
                </c:pt>
              </c:numCache>
            </c:numRef>
          </c:xVal>
          <c:yVal>
            <c:numRef>
              <c:f>'Plot w Int&amp;Slope'!$C$61:$C$64</c:f>
              <c:numCache>
                <c:formatCode>General</c:formatCode>
                <c:ptCount val="4"/>
                <c:pt idx="0">
                  <c:v>5.9221311665435366</c:v>
                </c:pt>
                <c:pt idx="1">
                  <c:v>6.4418566760936127</c:v>
                </c:pt>
                <c:pt idx="2">
                  <c:v>6.9615821856436915</c:v>
                </c:pt>
                <c:pt idx="3">
                  <c:v>7.4813076951937623</c:v>
                </c:pt>
              </c:numCache>
            </c:numRef>
          </c:yVal>
          <c:smooth val="1"/>
        </c:ser>
        <c:ser>
          <c:idx val="1"/>
          <c:order val="2"/>
          <c:tx>
            <c:strRef>
              <c:f>'Plot w Int&amp;Slope'!$F$60</c:f>
              <c:strCache>
                <c:ptCount val="1"/>
                <c:pt idx="0">
                  <c:v>Mean</c:v>
                </c:pt>
              </c:strCache>
            </c:strRef>
          </c:tx>
          <c:spPr>
            <a:ln w="12700" cap="rnd" cmpd="sng">
              <a:solidFill>
                <a:schemeClr val="tx1"/>
              </a:solidFill>
              <a:prstDash val="solid"/>
              <a:round/>
            </a:ln>
            <a:effectLst/>
          </c:spPr>
          <c:marker>
            <c:symbol val="none"/>
          </c:marker>
          <c:xVal>
            <c:numRef>
              <c:f>'Plot w Int&amp;Slope'!$G$61:$G$64</c:f>
              <c:numCache>
                <c:formatCode>General</c:formatCode>
                <c:ptCount val="4"/>
                <c:pt idx="0">
                  <c:v>1</c:v>
                </c:pt>
                <c:pt idx="1">
                  <c:v>2</c:v>
                </c:pt>
                <c:pt idx="2">
                  <c:v>3</c:v>
                </c:pt>
                <c:pt idx="3">
                  <c:v>4</c:v>
                </c:pt>
              </c:numCache>
            </c:numRef>
          </c:xVal>
          <c:yVal>
            <c:numRef>
              <c:f>'Plot w Int&amp;Slope'!$F$61:$F$64</c:f>
              <c:numCache>
                <c:formatCode>General</c:formatCode>
                <c:ptCount val="4"/>
                <c:pt idx="0">
                  <c:v>5.9149999999999956</c:v>
                </c:pt>
                <c:pt idx="1">
                  <c:v>6.1849999999999996</c:v>
                </c:pt>
                <c:pt idx="2">
                  <c:v>6.4550000000000001</c:v>
                </c:pt>
                <c:pt idx="3">
                  <c:v>6.7249999999999996</c:v>
                </c:pt>
              </c:numCache>
            </c:numRef>
          </c:yVal>
          <c:smooth val="1"/>
        </c:ser>
        <c:ser>
          <c:idx val="4"/>
          <c:order val="3"/>
          <c:tx>
            <c:strRef>
              <c:f>'Plot w Int&amp;Slope'!$D$60</c:f>
              <c:strCache>
                <c:ptCount val="1"/>
                <c:pt idx="0">
                  <c:v>High Frust, Low EC</c:v>
                </c:pt>
              </c:strCache>
            </c:strRef>
          </c:tx>
          <c:spPr>
            <a:ln w="28575" cmpd="sng">
              <a:solidFill>
                <a:srgbClr val="F96A1B">
                  <a:alpha val="25000"/>
                </a:srgbClr>
              </a:solidFill>
              <a:prstDash val="lgDash"/>
            </a:ln>
          </c:spPr>
          <c:marker>
            <c:symbol val="triangle"/>
            <c:size val="5"/>
            <c:spPr>
              <a:solidFill>
                <a:srgbClr val="F96A1B">
                  <a:alpha val="25000"/>
                </a:srgbClr>
              </a:solidFill>
              <a:ln w="28575" cmpd="sng">
                <a:solidFill>
                  <a:srgbClr val="F96A1B">
                    <a:alpha val="25000"/>
                  </a:srgbClr>
                </a:solidFill>
              </a:ln>
            </c:spPr>
          </c:marker>
          <c:xVal>
            <c:numRef>
              <c:f>'Plot w Int&amp;Slope'!$G$7:$G$10</c:f>
              <c:numCache>
                <c:formatCode>General</c:formatCode>
                <c:ptCount val="4"/>
                <c:pt idx="0">
                  <c:v>1</c:v>
                </c:pt>
                <c:pt idx="1">
                  <c:v>2</c:v>
                </c:pt>
                <c:pt idx="2">
                  <c:v>3</c:v>
                </c:pt>
                <c:pt idx="3">
                  <c:v>4</c:v>
                </c:pt>
              </c:numCache>
            </c:numRef>
          </c:xVal>
          <c:yVal>
            <c:numRef>
              <c:f>'Plot w Int&amp;Slope'!$D$61:$D$64</c:f>
              <c:numCache>
                <c:formatCode>General</c:formatCode>
                <c:ptCount val="4"/>
                <c:pt idx="0">
                  <c:v>5.9864863343298964</c:v>
                </c:pt>
                <c:pt idx="1">
                  <c:v>6.3485062877602836</c:v>
                </c:pt>
                <c:pt idx="2">
                  <c:v>6.7105262411906956</c:v>
                </c:pt>
                <c:pt idx="3">
                  <c:v>7.0725461946210979</c:v>
                </c:pt>
              </c:numCache>
            </c:numRef>
          </c:yVal>
          <c:smooth val="1"/>
        </c:ser>
        <c:ser>
          <c:idx val="2"/>
          <c:order val="4"/>
          <c:tx>
            <c:strRef>
              <c:f>'Plot w Int&amp;Slope'!$E$60</c:f>
              <c:strCache>
                <c:ptCount val="1"/>
                <c:pt idx="0">
                  <c:v>High Frust, High EC</c:v>
                </c:pt>
              </c:strCache>
            </c:strRef>
          </c:tx>
          <c:spPr>
            <a:ln w="28575" cap="rnd" cmpd="sng">
              <a:solidFill>
                <a:srgbClr val="F96A1B">
                  <a:alpha val="25000"/>
                </a:srgbClr>
              </a:solidFill>
              <a:round/>
            </a:ln>
            <a:effectLst/>
          </c:spPr>
          <c:marker>
            <c:symbol val="square"/>
            <c:size val="5"/>
            <c:spPr>
              <a:solidFill>
                <a:srgbClr val="F96A1B">
                  <a:alpha val="25000"/>
                </a:srgbClr>
              </a:solidFill>
              <a:ln w="28575" cmpd="sng">
                <a:solidFill>
                  <a:srgbClr val="F96A1B">
                    <a:alpha val="25000"/>
                  </a:srgbClr>
                </a:solidFill>
              </a:ln>
              <a:effectLst/>
            </c:spPr>
          </c:marker>
          <c:xVal>
            <c:numRef>
              <c:f>'Plot w Int&amp;Slope'!$G$61:$G$64</c:f>
              <c:numCache>
                <c:formatCode>General</c:formatCode>
                <c:ptCount val="4"/>
                <c:pt idx="0">
                  <c:v>1</c:v>
                </c:pt>
                <c:pt idx="1">
                  <c:v>2</c:v>
                </c:pt>
                <c:pt idx="2">
                  <c:v>3</c:v>
                </c:pt>
                <c:pt idx="3">
                  <c:v>4</c:v>
                </c:pt>
              </c:numCache>
            </c:numRef>
          </c:xVal>
          <c:yVal>
            <c:numRef>
              <c:f>'Plot w Int&amp;Slope'!$E$61:$E$64</c:f>
              <c:numCache>
                <c:formatCode>General</c:formatCode>
                <c:ptCount val="4"/>
                <c:pt idx="0">
                  <c:v>5.1145056656700794</c:v>
                </c:pt>
                <c:pt idx="1">
                  <c:v>5.3562739122397023</c:v>
                </c:pt>
                <c:pt idx="2">
                  <c:v>5.598042158809303</c:v>
                </c:pt>
                <c:pt idx="3">
                  <c:v>5.8398104053789028</c:v>
                </c:pt>
              </c:numCache>
            </c:numRef>
          </c:yVal>
          <c:smooth val="1"/>
        </c:ser>
        <c:dLbls/>
        <c:axId val="71292032"/>
        <c:axId val="71293952"/>
      </c:scatterChart>
      <c:valAx>
        <c:axId val="71292032"/>
        <c:scaling>
          <c:orientation val="minMax"/>
          <c:max val="4"/>
          <c:min val="1"/>
        </c:scaling>
        <c:axPos val="b"/>
        <c:majorGridlines>
          <c:spPr>
            <a:ln w="9525" cap="flat" cmpd="sng" algn="ctr">
              <a:solidFill>
                <a:schemeClr val="tx1">
                  <a:lumMod val="15000"/>
                  <a:lumOff val="85000"/>
                </a:schemeClr>
              </a:solidFill>
              <a:round/>
            </a:ln>
            <a:effectLst/>
          </c:spPr>
        </c:majorGridlines>
        <c:title>
          <c:tx>
            <c:rich>
              <a:bodyPr/>
              <a:lstStyle/>
              <a:p>
                <a:pPr>
                  <a:defRPr sz="1600"/>
                </a:pPr>
                <a:r>
                  <a:rPr lang="en-US" sz="1600"/>
                  <a:t>Time</a:t>
                </a:r>
              </a:p>
            </c:rich>
          </c:tx>
        </c:title>
        <c:numFmt formatCode="General" sourceLinked="1"/>
        <c:maj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71293952"/>
        <c:crosses val="autoZero"/>
        <c:crossBetween val="midCat"/>
        <c:majorUnit val="1"/>
        <c:minorUnit val="0.2"/>
      </c:valAx>
      <c:valAx>
        <c:axId val="71293952"/>
        <c:scaling>
          <c:orientation val="minMax"/>
          <c:max val="8"/>
          <c:min val="3"/>
        </c:scaling>
        <c:axPos val="l"/>
        <c:majorGridlines>
          <c:spPr>
            <a:ln w="9525" cap="flat" cmpd="sng" algn="ctr">
              <a:solidFill>
                <a:schemeClr val="tx1">
                  <a:lumMod val="15000"/>
                  <a:lumOff val="85000"/>
                </a:schemeClr>
              </a:solidFill>
              <a:round/>
            </a:ln>
            <a:effectLst/>
          </c:spPr>
        </c:majorGridlines>
        <c:title>
          <c:tx>
            <c:rich>
              <a:bodyPr rot="-5400000" vert="horz"/>
              <a:lstStyle/>
              <a:p>
                <a:pPr>
                  <a:defRPr sz="1600"/>
                </a:pPr>
                <a:r>
                  <a:rPr lang="en-US" sz="1600"/>
                  <a:t>Externalizing Symptoms</a:t>
                </a:r>
              </a:p>
            </c:rich>
          </c:tx>
          <c:layout>
            <c:manualLayout>
              <c:xMode val="edge"/>
              <c:yMode val="edge"/>
              <c:x val="8.5977460099430515E-3"/>
              <c:y val="0.14584652035308598"/>
            </c:manualLayout>
          </c:layout>
        </c:title>
        <c:numFmt formatCode="General" sourceLinked="1"/>
        <c:maj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71292032"/>
        <c:crosses val="autoZero"/>
        <c:crossBetween val="midCat"/>
        <c:majorUnit val="1"/>
      </c:valAx>
      <c:spPr>
        <a:noFill/>
        <a:ln>
          <a:noFill/>
        </a:ln>
        <a:effectLst/>
      </c:spPr>
    </c:plotArea>
    <c:legend>
      <c:legendPos val="b"/>
      <c:layout>
        <c:manualLayout>
          <c:xMode val="edge"/>
          <c:yMode val="edge"/>
          <c:x val="0.05"/>
          <c:y val="0.90259295713035892"/>
          <c:w val="0.92142857142857115"/>
          <c:h val="6.9629265091863499E-2"/>
        </c:manualLayout>
      </c:layout>
      <c:spPr>
        <a:noFill/>
        <a:ln>
          <a:noFill/>
        </a:ln>
        <a:effectLst/>
      </c:spPr>
      <c:txPr>
        <a:bodyPr rot="0" vert="horz"/>
        <a:lstStyle/>
        <a:p>
          <a:pPr>
            <a:defRPr sz="1100"/>
          </a:pPr>
          <a:endParaRPr lang="en-US"/>
        </a:p>
      </c:txPr>
    </c:legend>
    <c:plotVisOnly val="1"/>
    <c:dispBlanksAs val="gap"/>
  </c:chart>
  <c:spPr>
    <a:solidFill>
      <a:schemeClr val="bg1"/>
    </a:solidFill>
    <a:ln w="9525" cap="flat" cmpd="sng" algn="ctr">
      <a:noFill/>
      <a:round/>
    </a:ln>
    <a:effectLst/>
  </c:spPr>
  <c:txPr>
    <a:bodyPr/>
    <a:lstStyle/>
    <a:p>
      <a:pPr>
        <a:defRPr sz="1200">
          <a:latin typeface="Times New Roman"/>
          <a:cs typeface="Times New Roman"/>
        </a:defRPr>
      </a:pPr>
      <a:endParaRPr lang="en-US"/>
    </a:p>
  </c:txPr>
  <c:externalData r:id="rId2"/>
</c:chartSpace>
</file>

<file path=ppt/charts/chart13.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scatterChart>
        <c:scatterStyle val="smoothMarker"/>
        <c:ser>
          <c:idx val="3"/>
          <c:order val="0"/>
          <c:tx>
            <c:strRef>
              <c:f>'Plot w Int&amp;Slope'!$B$60</c:f>
              <c:strCache>
                <c:ptCount val="1"/>
                <c:pt idx="0">
                  <c:v>Low Frust, Low EC</c:v>
                </c:pt>
              </c:strCache>
            </c:strRef>
          </c:tx>
          <c:spPr>
            <a:ln w="28575" cmpd="sng">
              <a:solidFill>
                <a:schemeClr val="accent3"/>
              </a:solidFill>
              <a:prstDash val="lgDash"/>
            </a:ln>
          </c:spPr>
          <c:marker>
            <c:symbol val="triangle"/>
            <c:size val="5"/>
            <c:spPr>
              <a:solidFill>
                <a:schemeClr val="accent3"/>
              </a:solidFill>
              <a:ln w="28575" cmpd="sng">
                <a:solidFill>
                  <a:schemeClr val="accent3"/>
                </a:solidFill>
              </a:ln>
            </c:spPr>
          </c:marker>
          <c:xVal>
            <c:numRef>
              <c:f>'Plot w Int&amp;Slope'!$G$61:$G$64</c:f>
              <c:numCache>
                <c:formatCode>General</c:formatCode>
                <c:ptCount val="4"/>
                <c:pt idx="0">
                  <c:v>1</c:v>
                </c:pt>
                <c:pt idx="1">
                  <c:v>2</c:v>
                </c:pt>
                <c:pt idx="2">
                  <c:v>3</c:v>
                </c:pt>
                <c:pt idx="3">
                  <c:v>4</c:v>
                </c:pt>
              </c:numCache>
            </c:numRef>
          </c:xVal>
          <c:yVal>
            <c:numRef>
              <c:f>'Plot w Int&amp;Slope'!$B$61:$B$64</c:f>
              <c:numCache>
                <c:formatCode>General</c:formatCode>
                <c:ptCount val="4"/>
                <c:pt idx="0">
                  <c:v>6.636876833456439</c:v>
                </c:pt>
                <c:pt idx="1">
                  <c:v>6.593363123906391</c:v>
                </c:pt>
                <c:pt idx="2">
                  <c:v>6.5498494143563217</c:v>
                </c:pt>
                <c:pt idx="3">
                  <c:v>6.5063357048062462</c:v>
                </c:pt>
              </c:numCache>
            </c:numRef>
          </c:yVal>
          <c:smooth val="1"/>
        </c:ser>
        <c:ser>
          <c:idx val="0"/>
          <c:order val="1"/>
          <c:tx>
            <c:strRef>
              <c:f>'Plot w Int&amp;Slope'!$C$60</c:f>
              <c:strCache>
                <c:ptCount val="1"/>
                <c:pt idx="0">
                  <c:v>Low Frust, High EC</c:v>
                </c:pt>
              </c:strCache>
            </c:strRef>
          </c:tx>
          <c:spPr>
            <a:ln w="28575" cap="rnd" cmpd="sng">
              <a:solidFill>
                <a:srgbClr val="08A1D9"/>
              </a:solidFill>
              <a:round/>
            </a:ln>
            <a:effectLst/>
          </c:spPr>
          <c:marker>
            <c:symbol val="square"/>
            <c:size val="5"/>
            <c:spPr>
              <a:solidFill>
                <a:srgbClr val="08A1D9"/>
              </a:solidFill>
              <a:ln w="28575" cmpd="sng">
                <a:solidFill>
                  <a:srgbClr val="08A1D9"/>
                </a:solidFill>
              </a:ln>
              <a:effectLst/>
            </c:spPr>
          </c:marker>
          <c:xVal>
            <c:numRef>
              <c:f>'Plot w Int&amp;Slope'!$G$61:$G$64</c:f>
              <c:numCache>
                <c:formatCode>General</c:formatCode>
                <c:ptCount val="4"/>
                <c:pt idx="0">
                  <c:v>1</c:v>
                </c:pt>
                <c:pt idx="1">
                  <c:v>2</c:v>
                </c:pt>
                <c:pt idx="2">
                  <c:v>3</c:v>
                </c:pt>
                <c:pt idx="3">
                  <c:v>4</c:v>
                </c:pt>
              </c:numCache>
            </c:numRef>
          </c:xVal>
          <c:yVal>
            <c:numRef>
              <c:f>'Plot w Int&amp;Slope'!$C$61:$C$64</c:f>
              <c:numCache>
                <c:formatCode>General</c:formatCode>
                <c:ptCount val="4"/>
                <c:pt idx="0">
                  <c:v>5.9221311665435366</c:v>
                </c:pt>
                <c:pt idx="1">
                  <c:v>6.4418566760936127</c:v>
                </c:pt>
                <c:pt idx="2">
                  <c:v>6.9615821856436915</c:v>
                </c:pt>
                <c:pt idx="3">
                  <c:v>7.4813076951937623</c:v>
                </c:pt>
              </c:numCache>
            </c:numRef>
          </c:yVal>
          <c:smooth val="1"/>
        </c:ser>
        <c:ser>
          <c:idx val="1"/>
          <c:order val="2"/>
          <c:tx>
            <c:strRef>
              <c:f>'Plot w Int&amp;Slope'!$F$60</c:f>
              <c:strCache>
                <c:ptCount val="1"/>
                <c:pt idx="0">
                  <c:v>Mean</c:v>
                </c:pt>
              </c:strCache>
            </c:strRef>
          </c:tx>
          <c:spPr>
            <a:ln w="12700" cap="rnd" cmpd="sng">
              <a:solidFill>
                <a:schemeClr val="tx1"/>
              </a:solidFill>
              <a:prstDash val="solid"/>
              <a:round/>
            </a:ln>
            <a:effectLst/>
          </c:spPr>
          <c:marker>
            <c:symbol val="none"/>
          </c:marker>
          <c:xVal>
            <c:numRef>
              <c:f>'Plot w Int&amp;Slope'!$G$61:$G$64</c:f>
              <c:numCache>
                <c:formatCode>General</c:formatCode>
                <c:ptCount val="4"/>
                <c:pt idx="0">
                  <c:v>1</c:v>
                </c:pt>
                <c:pt idx="1">
                  <c:v>2</c:v>
                </c:pt>
                <c:pt idx="2">
                  <c:v>3</c:v>
                </c:pt>
                <c:pt idx="3">
                  <c:v>4</c:v>
                </c:pt>
              </c:numCache>
            </c:numRef>
          </c:xVal>
          <c:yVal>
            <c:numRef>
              <c:f>'Plot w Int&amp;Slope'!$F$61:$F$64</c:f>
              <c:numCache>
                <c:formatCode>General</c:formatCode>
                <c:ptCount val="4"/>
                <c:pt idx="0">
                  <c:v>5.9149999999999956</c:v>
                </c:pt>
                <c:pt idx="1">
                  <c:v>6.1849999999999996</c:v>
                </c:pt>
                <c:pt idx="2">
                  <c:v>6.4550000000000001</c:v>
                </c:pt>
                <c:pt idx="3">
                  <c:v>6.7249999999999996</c:v>
                </c:pt>
              </c:numCache>
            </c:numRef>
          </c:yVal>
          <c:smooth val="1"/>
        </c:ser>
        <c:ser>
          <c:idx val="4"/>
          <c:order val="3"/>
          <c:tx>
            <c:strRef>
              <c:f>'Plot w Int&amp;Slope'!$D$60</c:f>
              <c:strCache>
                <c:ptCount val="1"/>
                <c:pt idx="0">
                  <c:v>High Frust, Low EC</c:v>
                </c:pt>
              </c:strCache>
            </c:strRef>
          </c:tx>
          <c:spPr>
            <a:ln w="28575" cmpd="sng">
              <a:solidFill>
                <a:schemeClr val="accent2"/>
              </a:solidFill>
              <a:prstDash val="lgDash"/>
            </a:ln>
          </c:spPr>
          <c:marker>
            <c:symbol val="triangle"/>
            <c:size val="5"/>
            <c:spPr>
              <a:solidFill>
                <a:schemeClr val="accent2"/>
              </a:solidFill>
              <a:ln w="28575" cmpd="sng">
                <a:solidFill>
                  <a:schemeClr val="accent2"/>
                </a:solidFill>
              </a:ln>
            </c:spPr>
          </c:marker>
          <c:xVal>
            <c:numRef>
              <c:f>'Plot w Int&amp;Slope'!$G$7:$G$10</c:f>
              <c:numCache>
                <c:formatCode>General</c:formatCode>
                <c:ptCount val="4"/>
                <c:pt idx="0">
                  <c:v>1</c:v>
                </c:pt>
                <c:pt idx="1">
                  <c:v>2</c:v>
                </c:pt>
                <c:pt idx="2">
                  <c:v>3</c:v>
                </c:pt>
                <c:pt idx="3">
                  <c:v>4</c:v>
                </c:pt>
              </c:numCache>
            </c:numRef>
          </c:xVal>
          <c:yVal>
            <c:numRef>
              <c:f>'Plot w Int&amp;Slope'!$D$61:$D$64</c:f>
              <c:numCache>
                <c:formatCode>General</c:formatCode>
                <c:ptCount val="4"/>
                <c:pt idx="0">
                  <c:v>5.9864863343298964</c:v>
                </c:pt>
                <c:pt idx="1">
                  <c:v>6.3485062877602836</c:v>
                </c:pt>
                <c:pt idx="2">
                  <c:v>6.7105262411906956</c:v>
                </c:pt>
                <c:pt idx="3">
                  <c:v>7.0725461946210979</c:v>
                </c:pt>
              </c:numCache>
            </c:numRef>
          </c:yVal>
          <c:smooth val="1"/>
        </c:ser>
        <c:ser>
          <c:idx val="2"/>
          <c:order val="4"/>
          <c:tx>
            <c:strRef>
              <c:f>'Plot w Int&amp;Slope'!$E$60</c:f>
              <c:strCache>
                <c:ptCount val="1"/>
                <c:pt idx="0">
                  <c:v>High Frust, High EC</c:v>
                </c:pt>
              </c:strCache>
            </c:strRef>
          </c:tx>
          <c:spPr>
            <a:ln w="28575" cap="rnd" cmpd="sng">
              <a:solidFill>
                <a:schemeClr val="accent2"/>
              </a:solidFill>
              <a:round/>
            </a:ln>
            <a:effectLst/>
          </c:spPr>
          <c:marker>
            <c:symbol val="square"/>
            <c:size val="5"/>
            <c:spPr>
              <a:solidFill>
                <a:schemeClr val="accent2"/>
              </a:solidFill>
              <a:ln w="28575" cmpd="sng">
                <a:solidFill>
                  <a:schemeClr val="accent2"/>
                </a:solidFill>
              </a:ln>
              <a:effectLst/>
            </c:spPr>
          </c:marker>
          <c:xVal>
            <c:numRef>
              <c:f>'Plot w Int&amp;Slope'!$G$61:$G$64</c:f>
              <c:numCache>
                <c:formatCode>General</c:formatCode>
                <c:ptCount val="4"/>
                <c:pt idx="0">
                  <c:v>1</c:v>
                </c:pt>
                <c:pt idx="1">
                  <c:v>2</c:v>
                </c:pt>
                <c:pt idx="2">
                  <c:v>3</c:v>
                </c:pt>
                <c:pt idx="3">
                  <c:v>4</c:v>
                </c:pt>
              </c:numCache>
            </c:numRef>
          </c:xVal>
          <c:yVal>
            <c:numRef>
              <c:f>'Plot w Int&amp;Slope'!$E$61:$E$64</c:f>
              <c:numCache>
                <c:formatCode>General</c:formatCode>
                <c:ptCount val="4"/>
                <c:pt idx="0">
                  <c:v>5.1145056656700776</c:v>
                </c:pt>
                <c:pt idx="1">
                  <c:v>5.3562739122397023</c:v>
                </c:pt>
                <c:pt idx="2">
                  <c:v>5.598042158809303</c:v>
                </c:pt>
                <c:pt idx="3">
                  <c:v>5.8398104053789028</c:v>
                </c:pt>
              </c:numCache>
            </c:numRef>
          </c:yVal>
          <c:smooth val="1"/>
        </c:ser>
        <c:dLbls/>
        <c:axId val="71422720"/>
        <c:axId val="71424640"/>
      </c:scatterChart>
      <c:valAx>
        <c:axId val="71422720"/>
        <c:scaling>
          <c:orientation val="minMax"/>
          <c:max val="4"/>
          <c:min val="1"/>
        </c:scaling>
        <c:axPos val="b"/>
        <c:majorGridlines>
          <c:spPr>
            <a:ln w="9525" cap="flat" cmpd="sng" algn="ctr">
              <a:solidFill>
                <a:schemeClr val="tx1">
                  <a:lumMod val="15000"/>
                  <a:lumOff val="85000"/>
                </a:schemeClr>
              </a:solidFill>
              <a:round/>
            </a:ln>
            <a:effectLst/>
          </c:spPr>
        </c:majorGridlines>
        <c:title>
          <c:tx>
            <c:rich>
              <a:bodyPr/>
              <a:lstStyle/>
              <a:p>
                <a:pPr>
                  <a:defRPr sz="1600"/>
                </a:pPr>
                <a:r>
                  <a:rPr lang="en-US" sz="1600"/>
                  <a:t>Time</a:t>
                </a:r>
              </a:p>
            </c:rich>
          </c:tx>
        </c:title>
        <c:numFmt formatCode="General" sourceLinked="1"/>
        <c:maj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71424640"/>
        <c:crosses val="autoZero"/>
        <c:crossBetween val="midCat"/>
        <c:majorUnit val="1"/>
        <c:minorUnit val="0.2"/>
      </c:valAx>
      <c:valAx>
        <c:axId val="71424640"/>
        <c:scaling>
          <c:orientation val="minMax"/>
          <c:max val="8"/>
          <c:min val="3"/>
        </c:scaling>
        <c:axPos val="l"/>
        <c:majorGridlines>
          <c:spPr>
            <a:ln w="9525" cap="flat" cmpd="sng" algn="ctr">
              <a:solidFill>
                <a:schemeClr val="tx1">
                  <a:lumMod val="15000"/>
                  <a:lumOff val="85000"/>
                </a:schemeClr>
              </a:solidFill>
              <a:round/>
            </a:ln>
            <a:effectLst/>
          </c:spPr>
        </c:majorGridlines>
        <c:title>
          <c:tx>
            <c:rich>
              <a:bodyPr rot="-5400000" vert="horz"/>
              <a:lstStyle/>
              <a:p>
                <a:pPr>
                  <a:defRPr sz="1600"/>
                </a:pPr>
                <a:r>
                  <a:rPr lang="en-US" sz="1600"/>
                  <a:t>Externalizing Symptoms</a:t>
                </a:r>
              </a:p>
            </c:rich>
          </c:tx>
          <c:layout>
            <c:manualLayout>
              <c:xMode val="edge"/>
              <c:yMode val="edge"/>
              <c:x val="8.5977460099430515E-3"/>
              <c:y val="0.14584652035308598"/>
            </c:manualLayout>
          </c:layout>
        </c:title>
        <c:numFmt formatCode="General" sourceLinked="1"/>
        <c:maj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71422720"/>
        <c:crosses val="autoZero"/>
        <c:crossBetween val="midCat"/>
        <c:majorUnit val="1"/>
      </c:valAx>
      <c:spPr>
        <a:noFill/>
        <a:ln>
          <a:noFill/>
        </a:ln>
        <a:effectLst/>
      </c:spPr>
    </c:plotArea>
    <c:legend>
      <c:legendPos val="b"/>
      <c:layout>
        <c:manualLayout>
          <c:xMode val="edge"/>
          <c:yMode val="edge"/>
          <c:x val="0.05"/>
          <c:y val="0.90259295713035892"/>
          <c:w val="0.92142857142857115"/>
          <c:h val="6.9629265091863499E-2"/>
        </c:manualLayout>
      </c:layout>
      <c:spPr>
        <a:noFill/>
        <a:ln>
          <a:noFill/>
        </a:ln>
        <a:effectLst/>
      </c:spPr>
      <c:txPr>
        <a:bodyPr rot="0" vert="horz"/>
        <a:lstStyle/>
        <a:p>
          <a:pPr>
            <a:defRPr sz="1100"/>
          </a:pPr>
          <a:endParaRPr lang="en-US"/>
        </a:p>
      </c:txPr>
    </c:legend>
    <c:plotVisOnly val="1"/>
    <c:dispBlanksAs val="gap"/>
  </c:chart>
  <c:spPr>
    <a:solidFill>
      <a:schemeClr val="bg1"/>
    </a:solidFill>
    <a:ln w="9525" cap="flat" cmpd="sng" algn="ctr">
      <a:noFill/>
      <a:round/>
    </a:ln>
    <a:effectLst/>
  </c:spPr>
  <c:txPr>
    <a:bodyPr/>
    <a:lstStyle/>
    <a:p>
      <a:pPr>
        <a:defRPr sz="1200">
          <a:latin typeface="Times New Roman"/>
          <a:cs typeface="Times New Roman"/>
        </a:defRPr>
      </a:pPr>
      <a:endParaRPr lang="en-US"/>
    </a:p>
  </c:txPr>
  <c:externalData r:id="rId2"/>
</c:chartSpace>
</file>

<file path=ppt/charts/chart14.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scatterChart>
        <c:scatterStyle val="smoothMarker"/>
        <c:ser>
          <c:idx val="3"/>
          <c:order val="0"/>
          <c:tx>
            <c:strRef>
              <c:f>'Plot w Int&amp;Slope'!$B$60</c:f>
              <c:strCache>
                <c:ptCount val="1"/>
                <c:pt idx="0">
                  <c:v>Low Frust, Low EC</c:v>
                </c:pt>
              </c:strCache>
            </c:strRef>
          </c:tx>
          <c:spPr>
            <a:ln w="28575" cmpd="sng">
              <a:solidFill>
                <a:srgbClr val="08A1D9">
                  <a:alpha val="25000"/>
                </a:srgbClr>
              </a:solidFill>
              <a:prstDash val="lgDash"/>
            </a:ln>
          </c:spPr>
          <c:marker>
            <c:symbol val="triangle"/>
            <c:size val="5"/>
            <c:spPr>
              <a:solidFill>
                <a:srgbClr val="08A1D9">
                  <a:alpha val="25000"/>
                </a:srgbClr>
              </a:solidFill>
              <a:ln w="28575" cmpd="sng">
                <a:solidFill>
                  <a:srgbClr val="08A1D9">
                    <a:alpha val="25000"/>
                  </a:srgbClr>
                </a:solidFill>
              </a:ln>
            </c:spPr>
          </c:marker>
          <c:xVal>
            <c:numRef>
              <c:f>'Plot w Int&amp;Slope'!$G$61:$G$64</c:f>
              <c:numCache>
                <c:formatCode>General</c:formatCode>
                <c:ptCount val="4"/>
                <c:pt idx="0">
                  <c:v>1</c:v>
                </c:pt>
                <c:pt idx="1">
                  <c:v>2</c:v>
                </c:pt>
                <c:pt idx="2">
                  <c:v>3</c:v>
                </c:pt>
                <c:pt idx="3">
                  <c:v>4</c:v>
                </c:pt>
              </c:numCache>
            </c:numRef>
          </c:xVal>
          <c:yVal>
            <c:numRef>
              <c:f>'Plot w Int&amp;Slope'!$B$61:$B$64</c:f>
              <c:numCache>
                <c:formatCode>General</c:formatCode>
                <c:ptCount val="4"/>
                <c:pt idx="0">
                  <c:v>6.6368768334564381</c:v>
                </c:pt>
                <c:pt idx="1">
                  <c:v>6.593363123906391</c:v>
                </c:pt>
                <c:pt idx="2">
                  <c:v>6.5498494143563217</c:v>
                </c:pt>
                <c:pt idx="3">
                  <c:v>6.5063357048062462</c:v>
                </c:pt>
              </c:numCache>
            </c:numRef>
          </c:yVal>
          <c:smooth val="1"/>
        </c:ser>
        <c:ser>
          <c:idx val="0"/>
          <c:order val="1"/>
          <c:tx>
            <c:strRef>
              <c:f>'Plot w Int&amp;Slope'!$C$60</c:f>
              <c:strCache>
                <c:ptCount val="1"/>
                <c:pt idx="0">
                  <c:v>Low Frust, High EC</c:v>
                </c:pt>
              </c:strCache>
            </c:strRef>
          </c:tx>
          <c:spPr>
            <a:ln w="28575" cap="rnd" cmpd="sng">
              <a:solidFill>
                <a:srgbClr val="08A1D9">
                  <a:alpha val="25000"/>
                </a:srgbClr>
              </a:solidFill>
              <a:round/>
            </a:ln>
            <a:effectLst/>
          </c:spPr>
          <c:marker>
            <c:symbol val="square"/>
            <c:size val="5"/>
            <c:spPr>
              <a:solidFill>
                <a:srgbClr val="08A1D9">
                  <a:alpha val="25000"/>
                </a:srgbClr>
              </a:solidFill>
              <a:ln w="28575" cmpd="sng">
                <a:solidFill>
                  <a:srgbClr val="08A1D9">
                    <a:alpha val="25000"/>
                  </a:srgbClr>
                </a:solidFill>
              </a:ln>
              <a:effectLst/>
            </c:spPr>
          </c:marker>
          <c:xVal>
            <c:numRef>
              <c:f>'Plot w Int&amp;Slope'!$G$61:$G$64</c:f>
              <c:numCache>
                <c:formatCode>General</c:formatCode>
                <c:ptCount val="4"/>
                <c:pt idx="0">
                  <c:v>1</c:v>
                </c:pt>
                <c:pt idx="1">
                  <c:v>2</c:v>
                </c:pt>
                <c:pt idx="2">
                  <c:v>3</c:v>
                </c:pt>
                <c:pt idx="3">
                  <c:v>4</c:v>
                </c:pt>
              </c:numCache>
            </c:numRef>
          </c:xVal>
          <c:yVal>
            <c:numRef>
              <c:f>'Plot w Int&amp;Slope'!$C$61:$C$64</c:f>
              <c:numCache>
                <c:formatCode>General</c:formatCode>
                <c:ptCount val="4"/>
                <c:pt idx="0">
                  <c:v>5.9221311665435366</c:v>
                </c:pt>
                <c:pt idx="1">
                  <c:v>6.4418566760936127</c:v>
                </c:pt>
                <c:pt idx="2">
                  <c:v>6.9615821856436915</c:v>
                </c:pt>
                <c:pt idx="3">
                  <c:v>7.4813076951937623</c:v>
                </c:pt>
              </c:numCache>
            </c:numRef>
          </c:yVal>
          <c:smooth val="1"/>
        </c:ser>
        <c:ser>
          <c:idx val="1"/>
          <c:order val="2"/>
          <c:tx>
            <c:strRef>
              <c:f>'Plot w Int&amp;Slope'!$F$60</c:f>
              <c:strCache>
                <c:ptCount val="1"/>
                <c:pt idx="0">
                  <c:v>Mean</c:v>
                </c:pt>
              </c:strCache>
            </c:strRef>
          </c:tx>
          <c:spPr>
            <a:ln w="12700" cap="rnd" cmpd="sng">
              <a:solidFill>
                <a:schemeClr val="tx1"/>
              </a:solidFill>
              <a:prstDash val="solid"/>
              <a:round/>
            </a:ln>
            <a:effectLst/>
          </c:spPr>
          <c:marker>
            <c:symbol val="none"/>
          </c:marker>
          <c:xVal>
            <c:numRef>
              <c:f>'Plot w Int&amp;Slope'!$G$61:$G$64</c:f>
              <c:numCache>
                <c:formatCode>General</c:formatCode>
                <c:ptCount val="4"/>
                <c:pt idx="0">
                  <c:v>1</c:v>
                </c:pt>
                <c:pt idx="1">
                  <c:v>2</c:v>
                </c:pt>
                <c:pt idx="2">
                  <c:v>3</c:v>
                </c:pt>
                <c:pt idx="3">
                  <c:v>4</c:v>
                </c:pt>
              </c:numCache>
            </c:numRef>
          </c:xVal>
          <c:yVal>
            <c:numRef>
              <c:f>'Plot w Int&amp;Slope'!$F$61:$F$64</c:f>
              <c:numCache>
                <c:formatCode>General</c:formatCode>
                <c:ptCount val="4"/>
                <c:pt idx="0">
                  <c:v>5.9149999999999956</c:v>
                </c:pt>
                <c:pt idx="1">
                  <c:v>6.1849999999999996</c:v>
                </c:pt>
                <c:pt idx="2">
                  <c:v>6.4550000000000001</c:v>
                </c:pt>
                <c:pt idx="3">
                  <c:v>6.7249999999999996</c:v>
                </c:pt>
              </c:numCache>
            </c:numRef>
          </c:yVal>
          <c:smooth val="1"/>
        </c:ser>
        <c:ser>
          <c:idx val="4"/>
          <c:order val="3"/>
          <c:tx>
            <c:strRef>
              <c:f>'Plot w Int&amp;Slope'!$D$60</c:f>
              <c:strCache>
                <c:ptCount val="1"/>
                <c:pt idx="0">
                  <c:v>High Frust, Low EC</c:v>
                </c:pt>
              </c:strCache>
            </c:strRef>
          </c:tx>
          <c:spPr>
            <a:ln w="28575" cmpd="sng">
              <a:solidFill>
                <a:schemeClr val="accent2"/>
              </a:solidFill>
              <a:prstDash val="lgDash"/>
            </a:ln>
          </c:spPr>
          <c:marker>
            <c:symbol val="triangle"/>
            <c:size val="5"/>
            <c:spPr>
              <a:solidFill>
                <a:schemeClr val="accent2"/>
              </a:solidFill>
              <a:ln w="28575" cmpd="sng">
                <a:solidFill>
                  <a:schemeClr val="accent2"/>
                </a:solidFill>
              </a:ln>
            </c:spPr>
          </c:marker>
          <c:xVal>
            <c:numRef>
              <c:f>'Plot w Int&amp;Slope'!$G$7:$G$10</c:f>
              <c:numCache>
                <c:formatCode>General</c:formatCode>
                <c:ptCount val="4"/>
                <c:pt idx="0">
                  <c:v>1</c:v>
                </c:pt>
                <c:pt idx="1">
                  <c:v>2</c:v>
                </c:pt>
                <c:pt idx="2">
                  <c:v>3</c:v>
                </c:pt>
                <c:pt idx="3">
                  <c:v>4</c:v>
                </c:pt>
              </c:numCache>
            </c:numRef>
          </c:xVal>
          <c:yVal>
            <c:numRef>
              <c:f>'Plot w Int&amp;Slope'!$D$61:$D$64</c:f>
              <c:numCache>
                <c:formatCode>General</c:formatCode>
                <c:ptCount val="4"/>
                <c:pt idx="0">
                  <c:v>5.9864863343298964</c:v>
                </c:pt>
                <c:pt idx="1">
                  <c:v>6.3485062877602836</c:v>
                </c:pt>
                <c:pt idx="2">
                  <c:v>6.7105262411906956</c:v>
                </c:pt>
                <c:pt idx="3">
                  <c:v>7.0725461946210979</c:v>
                </c:pt>
              </c:numCache>
            </c:numRef>
          </c:yVal>
          <c:smooth val="1"/>
        </c:ser>
        <c:ser>
          <c:idx val="2"/>
          <c:order val="4"/>
          <c:tx>
            <c:strRef>
              <c:f>'Plot w Int&amp;Slope'!$E$60</c:f>
              <c:strCache>
                <c:ptCount val="1"/>
                <c:pt idx="0">
                  <c:v>High Frust, High EC</c:v>
                </c:pt>
              </c:strCache>
            </c:strRef>
          </c:tx>
          <c:spPr>
            <a:ln w="28575" cap="rnd" cmpd="sng">
              <a:solidFill>
                <a:schemeClr val="accent2"/>
              </a:solidFill>
              <a:round/>
            </a:ln>
            <a:effectLst/>
          </c:spPr>
          <c:marker>
            <c:symbol val="square"/>
            <c:size val="5"/>
            <c:spPr>
              <a:solidFill>
                <a:schemeClr val="accent2"/>
              </a:solidFill>
              <a:ln w="28575" cmpd="sng">
                <a:solidFill>
                  <a:schemeClr val="accent2"/>
                </a:solidFill>
              </a:ln>
              <a:effectLst/>
            </c:spPr>
          </c:marker>
          <c:xVal>
            <c:numRef>
              <c:f>'Plot w Int&amp;Slope'!$G$61:$G$64</c:f>
              <c:numCache>
                <c:formatCode>General</c:formatCode>
                <c:ptCount val="4"/>
                <c:pt idx="0">
                  <c:v>1</c:v>
                </c:pt>
                <c:pt idx="1">
                  <c:v>2</c:v>
                </c:pt>
                <c:pt idx="2">
                  <c:v>3</c:v>
                </c:pt>
                <c:pt idx="3">
                  <c:v>4</c:v>
                </c:pt>
              </c:numCache>
            </c:numRef>
          </c:xVal>
          <c:yVal>
            <c:numRef>
              <c:f>'Plot w Int&amp;Slope'!$E$61:$E$64</c:f>
              <c:numCache>
                <c:formatCode>General</c:formatCode>
                <c:ptCount val="4"/>
                <c:pt idx="0">
                  <c:v>5.1145056656700767</c:v>
                </c:pt>
                <c:pt idx="1">
                  <c:v>5.3562739122397023</c:v>
                </c:pt>
                <c:pt idx="2">
                  <c:v>5.598042158809303</c:v>
                </c:pt>
                <c:pt idx="3">
                  <c:v>5.8398104053789028</c:v>
                </c:pt>
              </c:numCache>
            </c:numRef>
          </c:yVal>
          <c:smooth val="1"/>
        </c:ser>
        <c:dLbls/>
        <c:axId val="71537024"/>
        <c:axId val="71538944"/>
      </c:scatterChart>
      <c:valAx>
        <c:axId val="71537024"/>
        <c:scaling>
          <c:orientation val="minMax"/>
          <c:max val="4"/>
          <c:min val="1"/>
        </c:scaling>
        <c:axPos val="b"/>
        <c:majorGridlines>
          <c:spPr>
            <a:ln w="9525" cap="flat" cmpd="sng" algn="ctr">
              <a:solidFill>
                <a:schemeClr val="tx1">
                  <a:lumMod val="15000"/>
                  <a:lumOff val="85000"/>
                </a:schemeClr>
              </a:solidFill>
              <a:round/>
            </a:ln>
            <a:effectLst/>
          </c:spPr>
        </c:majorGridlines>
        <c:title>
          <c:tx>
            <c:rich>
              <a:bodyPr/>
              <a:lstStyle/>
              <a:p>
                <a:pPr>
                  <a:defRPr sz="1600"/>
                </a:pPr>
                <a:r>
                  <a:rPr lang="en-US" sz="1600"/>
                  <a:t>Time</a:t>
                </a:r>
              </a:p>
            </c:rich>
          </c:tx>
        </c:title>
        <c:numFmt formatCode="General" sourceLinked="1"/>
        <c:maj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71538944"/>
        <c:crosses val="autoZero"/>
        <c:crossBetween val="midCat"/>
        <c:majorUnit val="1"/>
        <c:minorUnit val="0.2"/>
      </c:valAx>
      <c:valAx>
        <c:axId val="71538944"/>
        <c:scaling>
          <c:orientation val="minMax"/>
          <c:max val="8"/>
          <c:min val="3"/>
        </c:scaling>
        <c:axPos val="l"/>
        <c:majorGridlines>
          <c:spPr>
            <a:ln w="9525" cap="flat" cmpd="sng" algn="ctr">
              <a:solidFill>
                <a:schemeClr val="tx1">
                  <a:lumMod val="15000"/>
                  <a:lumOff val="85000"/>
                </a:schemeClr>
              </a:solidFill>
              <a:round/>
            </a:ln>
            <a:effectLst/>
          </c:spPr>
        </c:majorGridlines>
        <c:title>
          <c:tx>
            <c:rich>
              <a:bodyPr rot="-5400000" vert="horz"/>
              <a:lstStyle/>
              <a:p>
                <a:pPr>
                  <a:defRPr sz="1600"/>
                </a:pPr>
                <a:r>
                  <a:rPr lang="en-US" sz="1600"/>
                  <a:t>Externalizing Symptoms</a:t>
                </a:r>
              </a:p>
            </c:rich>
          </c:tx>
          <c:layout>
            <c:manualLayout>
              <c:xMode val="edge"/>
              <c:yMode val="edge"/>
              <c:x val="8.5977460099430515E-3"/>
              <c:y val="0.14584652035308598"/>
            </c:manualLayout>
          </c:layout>
        </c:title>
        <c:numFmt formatCode="General" sourceLinked="1"/>
        <c:maj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71537024"/>
        <c:crosses val="autoZero"/>
        <c:crossBetween val="midCat"/>
        <c:majorUnit val="1"/>
      </c:valAx>
      <c:spPr>
        <a:noFill/>
        <a:ln>
          <a:noFill/>
        </a:ln>
        <a:effectLst/>
      </c:spPr>
    </c:plotArea>
    <c:legend>
      <c:legendPos val="b"/>
      <c:layout>
        <c:manualLayout>
          <c:xMode val="edge"/>
          <c:yMode val="edge"/>
          <c:x val="0.05"/>
          <c:y val="0.90259295713035892"/>
          <c:w val="0.92142857142857115"/>
          <c:h val="6.9629265091863499E-2"/>
        </c:manualLayout>
      </c:layout>
      <c:spPr>
        <a:noFill/>
        <a:ln>
          <a:noFill/>
        </a:ln>
        <a:effectLst/>
      </c:spPr>
      <c:txPr>
        <a:bodyPr rot="0" vert="horz"/>
        <a:lstStyle/>
        <a:p>
          <a:pPr>
            <a:defRPr sz="1100"/>
          </a:pPr>
          <a:endParaRPr lang="en-US"/>
        </a:p>
      </c:txPr>
    </c:legend>
    <c:plotVisOnly val="1"/>
    <c:dispBlanksAs val="gap"/>
  </c:chart>
  <c:spPr>
    <a:solidFill>
      <a:schemeClr val="bg1"/>
    </a:solidFill>
    <a:ln w="9525" cap="flat" cmpd="sng" algn="ctr">
      <a:noFill/>
      <a:round/>
    </a:ln>
    <a:effectLst/>
  </c:spPr>
  <c:txPr>
    <a:bodyPr/>
    <a:lstStyle/>
    <a:p>
      <a:pPr>
        <a:defRPr sz="1200">
          <a:latin typeface="Times New Roman"/>
          <a:cs typeface="Times New Roman"/>
        </a:defRPr>
      </a:pPr>
      <a:endParaRPr lang="en-US"/>
    </a:p>
  </c:txPr>
  <c:externalData r:id="rId2"/>
</c:chartSpace>
</file>

<file path=ppt/charts/chart15.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scatterChart>
        <c:scatterStyle val="smoothMarker"/>
        <c:ser>
          <c:idx val="3"/>
          <c:order val="0"/>
          <c:tx>
            <c:strRef>
              <c:f>'Plot w Int&amp;Slope'!$B$60</c:f>
              <c:strCache>
                <c:ptCount val="1"/>
                <c:pt idx="0">
                  <c:v>Low Frust, Low EC</c:v>
                </c:pt>
              </c:strCache>
            </c:strRef>
          </c:tx>
          <c:spPr>
            <a:ln w="28575" cmpd="sng">
              <a:solidFill>
                <a:schemeClr val="accent3"/>
              </a:solidFill>
              <a:prstDash val="lgDash"/>
            </a:ln>
          </c:spPr>
          <c:marker>
            <c:symbol val="triangle"/>
            <c:size val="5"/>
            <c:spPr>
              <a:solidFill>
                <a:schemeClr val="accent3"/>
              </a:solidFill>
              <a:ln w="28575" cmpd="sng">
                <a:solidFill>
                  <a:schemeClr val="accent3"/>
                </a:solidFill>
              </a:ln>
            </c:spPr>
          </c:marker>
          <c:xVal>
            <c:numRef>
              <c:f>'Plot w Int&amp;Slope'!$G$61:$G$64</c:f>
              <c:numCache>
                <c:formatCode>General</c:formatCode>
                <c:ptCount val="4"/>
                <c:pt idx="0">
                  <c:v>1</c:v>
                </c:pt>
                <c:pt idx="1">
                  <c:v>2</c:v>
                </c:pt>
                <c:pt idx="2">
                  <c:v>3</c:v>
                </c:pt>
                <c:pt idx="3">
                  <c:v>4</c:v>
                </c:pt>
              </c:numCache>
            </c:numRef>
          </c:xVal>
          <c:yVal>
            <c:numRef>
              <c:f>'Plot w Int&amp;Slope'!$B$61:$B$64</c:f>
              <c:numCache>
                <c:formatCode>General</c:formatCode>
                <c:ptCount val="4"/>
                <c:pt idx="0">
                  <c:v>6.6368768334564372</c:v>
                </c:pt>
                <c:pt idx="1">
                  <c:v>6.593363123906391</c:v>
                </c:pt>
                <c:pt idx="2">
                  <c:v>6.5498494143563217</c:v>
                </c:pt>
                <c:pt idx="3">
                  <c:v>6.5063357048062462</c:v>
                </c:pt>
              </c:numCache>
            </c:numRef>
          </c:yVal>
          <c:smooth val="1"/>
        </c:ser>
        <c:ser>
          <c:idx val="0"/>
          <c:order val="1"/>
          <c:tx>
            <c:strRef>
              <c:f>'Plot w Int&amp;Slope'!$C$60</c:f>
              <c:strCache>
                <c:ptCount val="1"/>
                <c:pt idx="0">
                  <c:v>Low Frust, High EC</c:v>
                </c:pt>
              </c:strCache>
            </c:strRef>
          </c:tx>
          <c:spPr>
            <a:ln w="28575" cap="rnd" cmpd="sng">
              <a:solidFill>
                <a:srgbClr val="08A1D9"/>
              </a:solidFill>
              <a:round/>
            </a:ln>
            <a:effectLst/>
          </c:spPr>
          <c:marker>
            <c:symbol val="square"/>
            <c:size val="5"/>
            <c:spPr>
              <a:solidFill>
                <a:srgbClr val="08A1D9"/>
              </a:solidFill>
              <a:ln w="28575" cmpd="sng">
                <a:solidFill>
                  <a:srgbClr val="08A1D9"/>
                </a:solidFill>
              </a:ln>
              <a:effectLst/>
            </c:spPr>
          </c:marker>
          <c:xVal>
            <c:numRef>
              <c:f>'Plot w Int&amp;Slope'!$G$61:$G$64</c:f>
              <c:numCache>
                <c:formatCode>General</c:formatCode>
                <c:ptCount val="4"/>
                <c:pt idx="0">
                  <c:v>1</c:v>
                </c:pt>
                <c:pt idx="1">
                  <c:v>2</c:v>
                </c:pt>
                <c:pt idx="2">
                  <c:v>3</c:v>
                </c:pt>
                <c:pt idx="3">
                  <c:v>4</c:v>
                </c:pt>
              </c:numCache>
            </c:numRef>
          </c:xVal>
          <c:yVal>
            <c:numRef>
              <c:f>'Plot w Int&amp;Slope'!$C$61:$C$64</c:f>
              <c:numCache>
                <c:formatCode>General</c:formatCode>
                <c:ptCount val="4"/>
                <c:pt idx="0">
                  <c:v>5.9221311665435366</c:v>
                </c:pt>
                <c:pt idx="1">
                  <c:v>6.4418566760936127</c:v>
                </c:pt>
                <c:pt idx="2">
                  <c:v>6.9615821856436915</c:v>
                </c:pt>
                <c:pt idx="3">
                  <c:v>7.4813076951937623</c:v>
                </c:pt>
              </c:numCache>
            </c:numRef>
          </c:yVal>
          <c:smooth val="1"/>
        </c:ser>
        <c:ser>
          <c:idx val="1"/>
          <c:order val="2"/>
          <c:tx>
            <c:strRef>
              <c:f>'Plot w Int&amp;Slope'!$F$60</c:f>
              <c:strCache>
                <c:ptCount val="1"/>
                <c:pt idx="0">
                  <c:v>Mean</c:v>
                </c:pt>
              </c:strCache>
            </c:strRef>
          </c:tx>
          <c:spPr>
            <a:ln w="12700" cap="rnd" cmpd="sng">
              <a:solidFill>
                <a:schemeClr val="tx1"/>
              </a:solidFill>
              <a:prstDash val="solid"/>
              <a:round/>
            </a:ln>
            <a:effectLst/>
          </c:spPr>
          <c:marker>
            <c:symbol val="none"/>
          </c:marker>
          <c:xVal>
            <c:numRef>
              <c:f>'Plot w Int&amp;Slope'!$G$61:$G$64</c:f>
              <c:numCache>
                <c:formatCode>General</c:formatCode>
                <c:ptCount val="4"/>
                <c:pt idx="0">
                  <c:v>1</c:v>
                </c:pt>
                <c:pt idx="1">
                  <c:v>2</c:v>
                </c:pt>
                <c:pt idx="2">
                  <c:v>3</c:v>
                </c:pt>
                <c:pt idx="3">
                  <c:v>4</c:v>
                </c:pt>
              </c:numCache>
            </c:numRef>
          </c:xVal>
          <c:yVal>
            <c:numRef>
              <c:f>'Plot w Int&amp;Slope'!$F$61:$F$64</c:f>
              <c:numCache>
                <c:formatCode>General</c:formatCode>
                <c:ptCount val="4"/>
                <c:pt idx="0">
                  <c:v>5.9149999999999956</c:v>
                </c:pt>
                <c:pt idx="1">
                  <c:v>6.1849999999999996</c:v>
                </c:pt>
                <c:pt idx="2">
                  <c:v>6.4550000000000001</c:v>
                </c:pt>
                <c:pt idx="3">
                  <c:v>6.7249999999999996</c:v>
                </c:pt>
              </c:numCache>
            </c:numRef>
          </c:yVal>
          <c:smooth val="1"/>
        </c:ser>
        <c:ser>
          <c:idx val="4"/>
          <c:order val="3"/>
          <c:tx>
            <c:strRef>
              <c:f>'Plot w Int&amp;Slope'!$D$60</c:f>
              <c:strCache>
                <c:ptCount val="1"/>
                <c:pt idx="0">
                  <c:v>High Frust, Low EC</c:v>
                </c:pt>
              </c:strCache>
            </c:strRef>
          </c:tx>
          <c:spPr>
            <a:ln w="28575" cmpd="sng">
              <a:solidFill>
                <a:schemeClr val="accent2"/>
              </a:solidFill>
              <a:prstDash val="lgDash"/>
            </a:ln>
          </c:spPr>
          <c:marker>
            <c:symbol val="triangle"/>
            <c:size val="5"/>
            <c:spPr>
              <a:solidFill>
                <a:schemeClr val="accent2"/>
              </a:solidFill>
              <a:ln w="28575" cmpd="sng">
                <a:solidFill>
                  <a:schemeClr val="accent2"/>
                </a:solidFill>
              </a:ln>
            </c:spPr>
          </c:marker>
          <c:xVal>
            <c:numRef>
              <c:f>'Plot w Int&amp;Slope'!$G$7:$G$10</c:f>
              <c:numCache>
                <c:formatCode>General</c:formatCode>
                <c:ptCount val="4"/>
                <c:pt idx="0">
                  <c:v>1</c:v>
                </c:pt>
                <c:pt idx="1">
                  <c:v>2</c:v>
                </c:pt>
                <c:pt idx="2">
                  <c:v>3</c:v>
                </c:pt>
                <c:pt idx="3">
                  <c:v>4</c:v>
                </c:pt>
              </c:numCache>
            </c:numRef>
          </c:xVal>
          <c:yVal>
            <c:numRef>
              <c:f>'Plot w Int&amp;Slope'!$D$61:$D$64</c:f>
              <c:numCache>
                <c:formatCode>General</c:formatCode>
                <c:ptCount val="4"/>
                <c:pt idx="0">
                  <c:v>5.9864863343298964</c:v>
                </c:pt>
                <c:pt idx="1">
                  <c:v>6.3485062877602836</c:v>
                </c:pt>
                <c:pt idx="2">
                  <c:v>6.7105262411906956</c:v>
                </c:pt>
                <c:pt idx="3">
                  <c:v>7.0725461946210979</c:v>
                </c:pt>
              </c:numCache>
            </c:numRef>
          </c:yVal>
          <c:smooth val="1"/>
        </c:ser>
        <c:ser>
          <c:idx val="2"/>
          <c:order val="4"/>
          <c:tx>
            <c:strRef>
              <c:f>'Plot w Int&amp;Slope'!$E$60</c:f>
              <c:strCache>
                <c:ptCount val="1"/>
                <c:pt idx="0">
                  <c:v>High Frust, High EC</c:v>
                </c:pt>
              </c:strCache>
            </c:strRef>
          </c:tx>
          <c:spPr>
            <a:ln w="28575" cap="rnd" cmpd="sng">
              <a:solidFill>
                <a:schemeClr val="accent2"/>
              </a:solidFill>
              <a:round/>
            </a:ln>
            <a:effectLst/>
          </c:spPr>
          <c:marker>
            <c:symbol val="square"/>
            <c:size val="5"/>
            <c:spPr>
              <a:solidFill>
                <a:schemeClr val="accent2"/>
              </a:solidFill>
              <a:ln w="28575" cmpd="sng">
                <a:solidFill>
                  <a:schemeClr val="accent2"/>
                </a:solidFill>
              </a:ln>
              <a:effectLst/>
            </c:spPr>
          </c:marker>
          <c:xVal>
            <c:numRef>
              <c:f>'Plot w Int&amp;Slope'!$G$61:$G$64</c:f>
              <c:numCache>
                <c:formatCode>General</c:formatCode>
                <c:ptCount val="4"/>
                <c:pt idx="0">
                  <c:v>1</c:v>
                </c:pt>
                <c:pt idx="1">
                  <c:v>2</c:v>
                </c:pt>
                <c:pt idx="2">
                  <c:v>3</c:v>
                </c:pt>
                <c:pt idx="3">
                  <c:v>4</c:v>
                </c:pt>
              </c:numCache>
            </c:numRef>
          </c:xVal>
          <c:yVal>
            <c:numRef>
              <c:f>'Plot w Int&amp;Slope'!$E$61:$E$64</c:f>
              <c:numCache>
                <c:formatCode>General</c:formatCode>
                <c:ptCount val="4"/>
                <c:pt idx="0">
                  <c:v>5.1145056656700758</c:v>
                </c:pt>
                <c:pt idx="1">
                  <c:v>5.3562739122397023</c:v>
                </c:pt>
                <c:pt idx="2">
                  <c:v>5.598042158809303</c:v>
                </c:pt>
                <c:pt idx="3">
                  <c:v>5.8398104053789028</c:v>
                </c:pt>
              </c:numCache>
            </c:numRef>
          </c:yVal>
          <c:smooth val="1"/>
        </c:ser>
        <c:dLbls/>
        <c:axId val="71475200"/>
        <c:axId val="71477120"/>
      </c:scatterChart>
      <c:valAx>
        <c:axId val="71475200"/>
        <c:scaling>
          <c:orientation val="minMax"/>
          <c:max val="4"/>
          <c:min val="1"/>
        </c:scaling>
        <c:axPos val="b"/>
        <c:majorGridlines>
          <c:spPr>
            <a:ln w="9525" cap="flat" cmpd="sng" algn="ctr">
              <a:solidFill>
                <a:schemeClr val="tx1">
                  <a:lumMod val="15000"/>
                  <a:lumOff val="85000"/>
                </a:schemeClr>
              </a:solidFill>
              <a:round/>
            </a:ln>
            <a:effectLst/>
          </c:spPr>
        </c:majorGridlines>
        <c:title>
          <c:tx>
            <c:rich>
              <a:bodyPr/>
              <a:lstStyle/>
              <a:p>
                <a:pPr>
                  <a:defRPr sz="1600"/>
                </a:pPr>
                <a:r>
                  <a:rPr lang="en-US" sz="1600"/>
                  <a:t>Time</a:t>
                </a:r>
              </a:p>
            </c:rich>
          </c:tx>
        </c:title>
        <c:numFmt formatCode="General" sourceLinked="1"/>
        <c:maj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71477120"/>
        <c:crosses val="autoZero"/>
        <c:crossBetween val="midCat"/>
        <c:majorUnit val="1"/>
        <c:minorUnit val="0.2"/>
      </c:valAx>
      <c:valAx>
        <c:axId val="71477120"/>
        <c:scaling>
          <c:orientation val="minMax"/>
          <c:max val="8"/>
          <c:min val="3"/>
        </c:scaling>
        <c:axPos val="l"/>
        <c:majorGridlines>
          <c:spPr>
            <a:ln w="9525" cap="flat" cmpd="sng" algn="ctr">
              <a:solidFill>
                <a:schemeClr val="tx1">
                  <a:lumMod val="15000"/>
                  <a:lumOff val="85000"/>
                </a:schemeClr>
              </a:solidFill>
              <a:round/>
            </a:ln>
            <a:effectLst/>
          </c:spPr>
        </c:majorGridlines>
        <c:title>
          <c:tx>
            <c:rich>
              <a:bodyPr rot="-5400000" vert="horz"/>
              <a:lstStyle/>
              <a:p>
                <a:pPr>
                  <a:defRPr sz="1600"/>
                </a:pPr>
                <a:r>
                  <a:rPr lang="en-US" sz="1600"/>
                  <a:t>Externalizing Symptoms</a:t>
                </a:r>
              </a:p>
            </c:rich>
          </c:tx>
          <c:layout>
            <c:manualLayout>
              <c:xMode val="edge"/>
              <c:yMode val="edge"/>
              <c:x val="8.5977460099430515E-3"/>
              <c:y val="0.14584652035308598"/>
            </c:manualLayout>
          </c:layout>
        </c:title>
        <c:numFmt formatCode="General" sourceLinked="1"/>
        <c:maj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71475200"/>
        <c:crosses val="autoZero"/>
        <c:crossBetween val="midCat"/>
        <c:majorUnit val="1"/>
      </c:valAx>
      <c:spPr>
        <a:noFill/>
        <a:ln>
          <a:noFill/>
        </a:ln>
        <a:effectLst/>
      </c:spPr>
    </c:plotArea>
    <c:legend>
      <c:legendPos val="b"/>
      <c:layout>
        <c:manualLayout>
          <c:xMode val="edge"/>
          <c:yMode val="edge"/>
          <c:x val="0.05"/>
          <c:y val="0.90259295713035892"/>
          <c:w val="0.92142857142857115"/>
          <c:h val="6.9629265091863499E-2"/>
        </c:manualLayout>
      </c:layout>
      <c:spPr>
        <a:noFill/>
        <a:ln>
          <a:noFill/>
        </a:ln>
        <a:effectLst/>
      </c:spPr>
      <c:txPr>
        <a:bodyPr rot="0" vert="horz"/>
        <a:lstStyle/>
        <a:p>
          <a:pPr>
            <a:defRPr sz="1100"/>
          </a:pPr>
          <a:endParaRPr lang="en-US"/>
        </a:p>
      </c:txPr>
    </c:legend>
    <c:plotVisOnly val="1"/>
    <c:dispBlanksAs val="gap"/>
  </c:chart>
  <c:spPr>
    <a:solidFill>
      <a:schemeClr val="bg1"/>
    </a:solidFill>
    <a:ln w="9525" cap="flat" cmpd="sng" algn="ctr">
      <a:noFill/>
      <a:round/>
    </a:ln>
    <a:effectLst/>
  </c:spPr>
  <c:txPr>
    <a:bodyPr/>
    <a:lstStyle/>
    <a:p>
      <a:pPr>
        <a:defRPr sz="1200">
          <a:latin typeface="Times New Roman"/>
          <a:cs typeface="Times New Roman"/>
        </a:defRPr>
      </a:pPr>
      <a:endParaRPr lang="en-US"/>
    </a:p>
  </c:txPr>
  <c:externalData r:id="rId2"/>
</c:chartSpace>
</file>

<file path=ppt/charts/chart16.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6648931904345302"/>
          <c:y val="9.0909266360830909E-2"/>
          <c:w val="0.79155803441236494"/>
          <c:h val="0.75494216847472606"/>
        </c:manualLayout>
      </c:layout>
      <c:lineChart>
        <c:grouping val="standard"/>
        <c:ser>
          <c:idx val="0"/>
          <c:order val="0"/>
          <c:tx>
            <c:strRef>
              <c:f>'IECxFear-SExt'!$B$31</c:f>
              <c:strCache>
                <c:ptCount val="1"/>
                <c:pt idx="0">
                  <c:v>Low T1 EC</c:v>
                </c:pt>
              </c:strCache>
            </c:strRef>
          </c:tx>
          <c:spPr>
            <a:ln w="28575" cmpd="sng">
              <a:solidFill>
                <a:schemeClr val="accent3"/>
              </a:solidFill>
              <a:prstDash val="sysDash"/>
            </a:ln>
          </c:spPr>
          <c:marker>
            <c:symbol val="diamond"/>
            <c:size val="5"/>
            <c:spPr>
              <a:solidFill>
                <a:schemeClr val="accent3"/>
              </a:solidFill>
              <a:ln w="28575" cmpd="sng">
                <a:solidFill>
                  <a:schemeClr val="accent3"/>
                </a:solidFill>
                <a:prstDash val="sysDash"/>
              </a:ln>
            </c:spPr>
          </c:marker>
          <c:cat>
            <c:strRef>
              <c:f>'IECxFear-SExt'!$C$30:$D$30</c:f>
              <c:strCache>
                <c:ptCount val="2"/>
                <c:pt idx="0">
                  <c:v>Low Fear</c:v>
                </c:pt>
                <c:pt idx="1">
                  <c:v>High Fear</c:v>
                </c:pt>
              </c:strCache>
            </c:strRef>
          </c:cat>
          <c:val>
            <c:numRef>
              <c:f>'IECxFear-SExt'!$C$31:$D$31</c:f>
              <c:numCache>
                <c:formatCode>General</c:formatCode>
                <c:ptCount val="2"/>
                <c:pt idx="0">
                  <c:v>0.39221269410400011</c:v>
                </c:pt>
                <c:pt idx="1">
                  <c:v>-0.49514069410400008</c:v>
                </c:pt>
              </c:numCache>
            </c:numRef>
          </c:val>
        </c:ser>
        <c:ser>
          <c:idx val="1"/>
          <c:order val="1"/>
          <c:tx>
            <c:strRef>
              <c:f>'IECxFear-SExt'!$B$32</c:f>
              <c:strCache>
                <c:ptCount val="1"/>
                <c:pt idx="0">
                  <c:v>High T1 EC</c:v>
                </c:pt>
              </c:strCache>
            </c:strRef>
          </c:tx>
          <c:spPr>
            <a:ln w="28575" cmpd="sng">
              <a:solidFill>
                <a:schemeClr val="accent2"/>
              </a:solidFill>
              <a:prstDash val="solid"/>
            </a:ln>
          </c:spPr>
          <c:marker>
            <c:symbol val="square"/>
            <c:size val="5"/>
            <c:spPr>
              <a:solidFill>
                <a:schemeClr val="accent2"/>
              </a:solidFill>
              <a:ln w="28575" cmpd="sng">
                <a:solidFill>
                  <a:schemeClr val="accent2"/>
                </a:solidFill>
                <a:prstDash val="solid"/>
              </a:ln>
            </c:spPr>
          </c:marker>
          <c:cat>
            <c:strRef>
              <c:f>'IECxFear-SExt'!$C$30:$D$30</c:f>
              <c:strCache>
                <c:ptCount val="2"/>
                <c:pt idx="0">
                  <c:v>Low Fear</c:v>
                </c:pt>
                <c:pt idx="1">
                  <c:v>High Fear</c:v>
                </c:pt>
              </c:strCache>
            </c:strRef>
          </c:cat>
          <c:val>
            <c:numRef>
              <c:f>'IECxFear-SExt'!$C$32:$D$32</c:f>
              <c:numCache>
                <c:formatCode>General</c:formatCode>
                <c:ptCount val="2"/>
                <c:pt idx="0">
                  <c:v>0.26130916389600006</c:v>
                </c:pt>
                <c:pt idx="1">
                  <c:v>8.561883610399991E-2</c:v>
                </c:pt>
              </c:numCache>
            </c:numRef>
          </c:val>
        </c:ser>
        <c:dLbls/>
        <c:marker val="1"/>
        <c:axId val="71722496"/>
        <c:axId val="71724032"/>
      </c:lineChart>
      <c:catAx>
        <c:axId val="71722496"/>
        <c:scaling>
          <c:orientation val="minMax"/>
        </c:scaling>
        <c:axPos val="b"/>
        <c:numFmt formatCode="General" sourceLinked="1"/>
        <c:tickLblPos val="nextTo"/>
        <c:spPr>
          <a:ln w="3175">
            <a:solidFill>
              <a:srgbClr val="000000"/>
            </a:solidFill>
            <a:prstDash val="solid"/>
          </a:ln>
        </c:spPr>
        <c:txPr>
          <a:bodyPr rot="0" vert="horz"/>
          <a:lstStyle/>
          <a:p>
            <a:pPr>
              <a:defRPr sz="1400"/>
            </a:pPr>
            <a:endParaRPr lang="en-US"/>
          </a:p>
        </c:txPr>
        <c:crossAx val="71724032"/>
        <c:crossesAt val="-0.5"/>
        <c:auto val="1"/>
        <c:lblAlgn val="ctr"/>
        <c:lblOffset val="100"/>
        <c:tickLblSkip val="1"/>
        <c:tickMarkSkip val="1"/>
      </c:catAx>
      <c:valAx>
        <c:axId val="71724032"/>
        <c:scaling>
          <c:orientation val="minMax"/>
          <c:max val="0.70000000000000007"/>
          <c:min val="-0.5"/>
        </c:scaling>
        <c:axPos val="l"/>
        <c:title>
          <c:tx>
            <c:rich>
              <a:bodyPr/>
              <a:lstStyle/>
              <a:p>
                <a:pPr>
                  <a:defRPr sz="1400"/>
                </a:pPr>
                <a:r>
                  <a:rPr lang="en-US" sz="1400" b="1" dirty="0"/>
                  <a:t>Slope</a:t>
                </a:r>
                <a:r>
                  <a:rPr lang="en-US" sz="1400" dirty="0"/>
                  <a:t> of Externalizing Symptoms</a:t>
                </a:r>
              </a:p>
              <a:p>
                <a:pPr>
                  <a:defRPr sz="1400"/>
                </a:pPr>
                <a:endParaRPr lang="en-US" sz="1400" dirty="0"/>
              </a:p>
            </c:rich>
          </c:tx>
          <c:layout>
            <c:manualLayout>
              <c:xMode val="edge"/>
              <c:yMode val="edge"/>
              <c:x val="4.7808642722788716E-2"/>
              <c:y val="0.10856337546181104"/>
            </c:manualLayout>
          </c:layout>
          <c:spPr>
            <a:noFill/>
            <a:ln w="25400">
              <a:noFill/>
            </a:ln>
          </c:spPr>
        </c:title>
        <c:numFmt formatCode="General" sourceLinked="1"/>
        <c:tickLblPos val="nextTo"/>
        <c:spPr>
          <a:ln w="3175">
            <a:solidFill>
              <a:srgbClr val="000000"/>
            </a:solidFill>
            <a:prstDash val="solid"/>
          </a:ln>
        </c:spPr>
        <c:txPr>
          <a:bodyPr rot="0" vert="horz"/>
          <a:lstStyle/>
          <a:p>
            <a:pPr>
              <a:defRPr/>
            </a:pPr>
            <a:endParaRPr lang="en-US"/>
          </a:p>
        </c:txPr>
        <c:crossAx val="71722496"/>
        <c:crosses val="autoZero"/>
        <c:crossBetween val="between"/>
        <c:majorUnit val="0.2"/>
        <c:minorUnit val="0.1"/>
      </c:valAx>
      <c:spPr>
        <a:solidFill>
          <a:srgbClr val="FFFFFF"/>
        </a:solidFill>
        <a:ln w="12700">
          <a:noFill/>
          <a:prstDash val="solid"/>
        </a:ln>
      </c:spPr>
    </c:plotArea>
    <c:legend>
      <c:legendPos val="r"/>
      <c:layout>
        <c:manualLayout>
          <c:xMode val="edge"/>
          <c:yMode val="edge"/>
          <c:x val="0.70721055701370705"/>
          <c:y val="8.7140312142028595E-2"/>
          <c:w val="0.23772117630679301"/>
          <c:h val="0.14624537051445605"/>
        </c:manualLayout>
      </c:layout>
      <c:spPr>
        <a:solidFill>
          <a:srgbClr val="FFFFFF"/>
        </a:solidFill>
        <a:ln w="3175">
          <a:noFill/>
          <a:prstDash val="solid"/>
        </a:ln>
      </c:spPr>
      <c:txPr>
        <a:bodyPr/>
        <a:lstStyle/>
        <a:p>
          <a:pPr>
            <a:defRPr sz="1400"/>
          </a:pPr>
          <a:endParaRPr lang="en-US"/>
        </a:p>
      </c:txPr>
    </c:legend>
    <c:plotVisOnly val="1"/>
    <c:dispBlanksAs val="gap"/>
  </c:chart>
  <c:spPr>
    <a:solidFill>
      <a:srgbClr val="FFFFFF"/>
    </a:solidFill>
    <a:ln w="3175">
      <a:noFill/>
      <a:prstDash val="solid"/>
    </a:ln>
  </c:spPr>
  <c:txPr>
    <a:bodyPr/>
    <a:lstStyle/>
    <a:p>
      <a:pPr>
        <a:defRPr sz="1200" b="0" i="0" u="none" strike="noStrike" baseline="0">
          <a:solidFill>
            <a:srgbClr val="000000"/>
          </a:solidFill>
          <a:latin typeface="Times New Roman"/>
          <a:ea typeface="Arial"/>
          <a:cs typeface="Times New Roman"/>
        </a:defRPr>
      </a:pPr>
      <a:endParaRPr lang="en-US"/>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2482265237678603"/>
          <c:y val="9.0909266360830909E-2"/>
          <c:w val="0.83322470107903202"/>
          <c:h val="0.75494216847472606"/>
        </c:manualLayout>
      </c:layout>
      <c:lineChart>
        <c:grouping val="standard"/>
        <c:ser>
          <c:idx val="0"/>
          <c:order val="0"/>
          <c:tx>
            <c:strRef>
              <c:f>'SECxFear-IExt'!$B$31</c:f>
              <c:strCache>
                <c:ptCount val="1"/>
                <c:pt idx="0">
                  <c:v>Low Slope EC</c:v>
                </c:pt>
              </c:strCache>
            </c:strRef>
          </c:tx>
          <c:spPr>
            <a:ln w="28575" cmpd="sng">
              <a:solidFill>
                <a:schemeClr val="accent3"/>
              </a:solidFill>
              <a:prstDash val="sysDash"/>
            </a:ln>
          </c:spPr>
          <c:marker>
            <c:symbol val="diamond"/>
            <c:size val="5"/>
            <c:spPr>
              <a:solidFill>
                <a:srgbClr val="08A1D9"/>
              </a:solidFill>
              <a:ln w="28575" cmpd="sng">
                <a:solidFill>
                  <a:schemeClr val="accent3"/>
                </a:solidFill>
                <a:prstDash val="sysDash"/>
              </a:ln>
            </c:spPr>
          </c:marker>
          <c:cat>
            <c:strRef>
              <c:f>'SECxFear-IExt'!$C$30:$D$30</c:f>
              <c:strCache>
                <c:ptCount val="2"/>
                <c:pt idx="0">
                  <c:v>Low Fear</c:v>
                </c:pt>
                <c:pt idx="1">
                  <c:v>High Fear</c:v>
                </c:pt>
              </c:strCache>
            </c:strRef>
          </c:cat>
          <c:val>
            <c:numRef>
              <c:f>'SECxFear-IExt'!$C$31:$D$31</c:f>
              <c:numCache>
                <c:formatCode>General</c:formatCode>
                <c:ptCount val="2"/>
                <c:pt idx="0">
                  <c:v>8.4412776880413478</c:v>
                </c:pt>
                <c:pt idx="1">
                  <c:v>3.4306432479586437</c:v>
                </c:pt>
              </c:numCache>
            </c:numRef>
          </c:val>
        </c:ser>
        <c:ser>
          <c:idx val="1"/>
          <c:order val="1"/>
          <c:tx>
            <c:strRef>
              <c:f>'SECxFear-IExt'!$B$32</c:f>
              <c:strCache>
                <c:ptCount val="1"/>
                <c:pt idx="0">
                  <c:v>High Slope EC</c:v>
                </c:pt>
              </c:strCache>
            </c:strRef>
          </c:tx>
          <c:spPr>
            <a:ln w="28575" cmpd="sng">
              <a:solidFill>
                <a:schemeClr val="accent2"/>
              </a:solidFill>
              <a:prstDash val="solid"/>
            </a:ln>
          </c:spPr>
          <c:marker>
            <c:symbol val="square"/>
            <c:size val="5"/>
            <c:spPr>
              <a:solidFill>
                <a:schemeClr val="accent2"/>
              </a:solidFill>
              <a:ln w="28575" cmpd="sng">
                <a:solidFill>
                  <a:schemeClr val="accent2"/>
                </a:solidFill>
                <a:prstDash val="solid"/>
              </a:ln>
            </c:spPr>
          </c:marker>
          <c:cat>
            <c:strRef>
              <c:f>'SECxFear-IExt'!$C$30:$D$30</c:f>
              <c:strCache>
                <c:ptCount val="2"/>
                <c:pt idx="0">
                  <c:v>Low Fear</c:v>
                </c:pt>
                <c:pt idx="1">
                  <c:v>High Fear</c:v>
                </c:pt>
              </c:strCache>
            </c:strRef>
          </c:cat>
          <c:val>
            <c:numRef>
              <c:f>'SECxFear-IExt'!$C$32:$D$32</c:f>
              <c:numCache>
                <c:formatCode>General</c:formatCode>
                <c:ptCount val="2"/>
                <c:pt idx="0">
                  <c:v>5.6077122259586396</c:v>
                </c:pt>
                <c:pt idx="1">
                  <c:v>6.3363668380413554</c:v>
                </c:pt>
              </c:numCache>
            </c:numRef>
          </c:val>
        </c:ser>
        <c:dLbls/>
        <c:marker val="1"/>
        <c:axId val="71774592"/>
        <c:axId val="71776128"/>
      </c:lineChart>
      <c:catAx>
        <c:axId val="71774592"/>
        <c:scaling>
          <c:orientation val="minMax"/>
        </c:scaling>
        <c:axPos val="b"/>
        <c:numFmt formatCode="General" sourceLinked="1"/>
        <c:tickLblPos val="nextTo"/>
        <c:spPr>
          <a:ln w="3175">
            <a:solidFill>
              <a:srgbClr val="000000"/>
            </a:solidFill>
            <a:prstDash val="solid"/>
          </a:ln>
        </c:spPr>
        <c:txPr>
          <a:bodyPr rot="0" vert="horz"/>
          <a:lstStyle/>
          <a:p>
            <a:pPr>
              <a:defRPr sz="1400"/>
            </a:pPr>
            <a:endParaRPr lang="en-US"/>
          </a:p>
        </c:txPr>
        <c:crossAx val="71776128"/>
        <c:crossesAt val="0"/>
        <c:auto val="1"/>
        <c:lblAlgn val="ctr"/>
        <c:lblOffset val="100"/>
        <c:tickLblSkip val="1"/>
        <c:tickMarkSkip val="1"/>
      </c:catAx>
      <c:valAx>
        <c:axId val="71776128"/>
        <c:scaling>
          <c:orientation val="minMax"/>
          <c:max val="10"/>
          <c:min val="2"/>
        </c:scaling>
        <c:axPos val="l"/>
        <c:title>
          <c:tx>
            <c:rich>
              <a:bodyPr/>
              <a:lstStyle/>
              <a:p>
                <a:pPr>
                  <a:defRPr sz="1400"/>
                </a:pPr>
                <a:r>
                  <a:rPr lang="en-US" sz="1400" b="1" dirty="0"/>
                  <a:t>Status</a:t>
                </a:r>
                <a:r>
                  <a:rPr lang="en-US" sz="1400" dirty="0"/>
                  <a:t> of Externalizing Symptoms</a:t>
                </a:r>
              </a:p>
            </c:rich>
          </c:tx>
          <c:layout>
            <c:manualLayout>
              <c:xMode val="edge"/>
              <c:yMode val="edge"/>
              <c:x val="1.2635670497668103E-2"/>
              <c:y val="0.10766972639381302"/>
            </c:manualLayout>
          </c:layout>
          <c:spPr>
            <a:noFill/>
            <a:ln w="25400">
              <a:noFill/>
            </a:ln>
          </c:spPr>
        </c:title>
        <c:numFmt formatCode="General" sourceLinked="1"/>
        <c:tickLblPos val="nextTo"/>
        <c:spPr>
          <a:ln w="3175">
            <a:solidFill>
              <a:srgbClr val="000000"/>
            </a:solidFill>
            <a:prstDash val="solid"/>
          </a:ln>
        </c:spPr>
        <c:txPr>
          <a:bodyPr rot="0" vert="horz"/>
          <a:lstStyle/>
          <a:p>
            <a:pPr>
              <a:defRPr/>
            </a:pPr>
            <a:endParaRPr lang="en-US"/>
          </a:p>
        </c:txPr>
        <c:crossAx val="71774592"/>
        <c:crosses val="autoZero"/>
        <c:crossBetween val="between"/>
        <c:majorUnit val="1"/>
        <c:minorUnit val="0.1"/>
      </c:valAx>
      <c:spPr>
        <a:solidFill>
          <a:srgbClr val="FFFFFF"/>
        </a:solidFill>
        <a:ln w="12700">
          <a:noFill/>
          <a:prstDash val="solid"/>
        </a:ln>
      </c:spPr>
    </c:plotArea>
    <c:legend>
      <c:legendPos val="r"/>
      <c:layout>
        <c:manualLayout>
          <c:xMode val="edge"/>
          <c:yMode val="edge"/>
          <c:x val="0.70489574219889228"/>
          <c:y val="8.7140312142028595E-2"/>
          <c:w val="0.25160998104403604"/>
          <c:h val="0.24261978152226107"/>
        </c:manualLayout>
      </c:layout>
      <c:spPr>
        <a:solidFill>
          <a:srgbClr val="FFFFFF"/>
        </a:solidFill>
        <a:ln w="3175">
          <a:noFill/>
          <a:prstDash val="solid"/>
        </a:ln>
      </c:spPr>
      <c:txPr>
        <a:bodyPr/>
        <a:lstStyle/>
        <a:p>
          <a:pPr>
            <a:defRPr sz="1400"/>
          </a:pPr>
          <a:endParaRPr lang="en-US"/>
        </a:p>
      </c:txPr>
    </c:legend>
    <c:plotVisOnly val="1"/>
    <c:dispBlanksAs val="gap"/>
  </c:chart>
  <c:spPr>
    <a:solidFill>
      <a:srgbClr val="FFFFFF"/>
    </a:solidFill>
    <a:ln w="3175">
      <a:noFill/>
      <a:prstDash val="solid"/>
    </a:ln>
  </c:spPr>
  <c:txPr>
    <a:bodyPr/>
    <a:lstStyle/>
    <a:p>
      <a:pPr>
        <a:defRPr sz="1200" b="0" i="0" u="none" strike="noStrike" baseline="0">
          <a:solidFill>
            <a:srgbClr val="000000"/>
          </a:solidFill>
          <a:latin typeface="Times New Roman"/>
          <a:ea typeface="Arial"/>
          <a:cs typeface="Times New Roman"/>
        </a:defRPr>
      </a:pPr>
      <a:endParaRPr lang="en-US"/>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lang val="en-US"/>
  <c:chart>
    <c:autoTitleDeleted val="1"/>
    <c:plotArea>
      <c:layout/>
      <c:scatterChart>
        <c:scatterStyle val="smoothMarker"/>
        <c:ser>
          <c:idx val="3"/>
          <c:order val="0"/>
          <c:tx>
            <c:strRef>
              <c:f>'Plot w Int&amp;Slope'!$B$237</c:f>
              <c:strCache>
                <c:ptCount val="1"/>
                <c:pt idx="0">
                  <c:v>Low Fear, Low EC</c:v>
                </c:pt>
              </c:strCache>
            </c:strRef>
          </c:tx>
          <c:spPr>
            <a:ln w="28575" cmpd="sng">
              <a:solidFill>
                <a:schemeClr val="accent3"/>
              </a:solidFill>
              <a:prstDash val="lgDash"/>
            </a:ln>
          </c:spPr>
          <c:marker>
            <c:symbol val="triangle"/>
            <c:size val="5"/>
            <c:spPr>
              <a:solidFill>
                <a:schemeClr val="accent3"/>
              </a:solidFill>
              <a:ln w="28575" cmpd="sng">
                <a:solidFill>
                  <a:schemeClr val="accent3"/>
                </a:solidFill>
              </a:ln>
            </c:spPr>
          </c:marker>
          <c:xVal>
            <c:numRef>
              <c:f>'Plot w Int&amp;Slope'!$G$232:$G$235</c:f>
              <c:numCache>
                <c:formatCode>General</c:formatCode>
                <c:ptCount val="4"/>
                <c:pt idx="0">
                  <c:v>1</c:v>
                </c:pt>
                <c:pt idx="1">
                  <c:v>2</c:v>
                </c:pt>
                <c:pt idx="2">
                  <c:v>3</c:v>
                </c:pt>
                <c:pt idx="3">
                  <c:v>4</c:v>
                </c:pt>
              </c:numCache>
            </c:numRef>
          </c:xVal>
          <c:yVal>
            <c:numRef>
              <c:f>'Plot w Int&amp;Slope'!$B$232:$B$235</c:f>
              <c:numCache>
                <c:formatCode>General</c:formatCode>
                <c:ptCount val="4"/>
                <c:pt idx="0">
                  <c:v>4.691741636945304</c:v>
                </c:pt>
                <c:pt idx="1">
                  <c:v>5.1638554569942343</c:v>
                </c:pt>
                <c:pt idx="2">
                  <c:v>5.6359692770431966</c:v>
                </c:pt>
                <c:pt idx="3">
                  <c:v>6.1080830970921456</c:v>
                </c:pt>
              </c:numCache>
            </c:numRef>
          </c:yVal>
          <c:smooth val="1"/>
        </c:ser>
        <c:ser>
          <c:idx val="0"/>
          <c:order val="1"/>
          <c:tx>
            <c:strRef>
              <c:f>'Plot w Int&amp;Slope'!$C$237</c:f>
              <c:strCache>
                <c:ptCount val="1"/>
                <c:pt idx="0">
                  <c:v>Low Fear, High EC</c:v>
                </c:pt>
              </c:strCache>
            </c:strRef>
          </c:tx>
          <c:spPr>
            <a:ln w="28575" cap="rnd" cmpd="sng">
              <a:solidFill>
                <a:srgbClr val="08A1D9"/>
              </a:solidFill>
              <a:round/>
            </a:ln>
            <a:effectLst/>
          </c:spPr>
          <c:marker>
            <c:symbol val="square"/>
            <c:size val="5"/>
            <c:spPr>
              <a:solidFill>
                <a:srgbClr val="08A1D9"/>
              </a:solidFill>
              <a:ln w="28575" cmpd="sng">
                <a:solidFill>
                  <a:srgbClr val="08A1D9"/>
                </a:solidFill>
              </a:ln>
              <a:effectLst/>
            </c:spPr>
          </c:marker>
          <c:xVal>
            <c:numRef>
              <c:f>'Plot w Int&amp;Slope'!$G$232:$G$235</c:f>
              <c:numCache>
                <c:formatCode>General</c:formatCode>
                <c:ptCount val="4"/>
                <c:pt idx="0">
                  <c:v>1</c:v>
                </c:pt>
                <c:pt idx="1">
                  <c:v>2</c:v>
                </c:pt>
                <c:pt idx="2">
                  <c:v>3</c:v>
                </c:pt>
                <c:pt idx="3">
                  <c:v>4</c:v>
                </c:pt>
              </c:numCache>
            </c:numRef>
          </c:xVal>
          <c:yVal>
            <c:numRef>
              <c:f>'Plot w Int&amp;Slope'!$C$232:$C$235</c:f>
              <c:numCache>
                <c:formatCode>General</c:formatCode>
                <c:ptCount val="4"/>
                <c:pt idx="0">
                  <c:v>7.3966827402561517</c:v>
                </c:pt>
                <c:pt idx="1">
                  <c:v>7.5780908143940779</c:v>
                </c:pt>
                <c:pt idx="2">
                  <c:v>7.7594988885320006</c:v>
                </c:pt>
                <c:pt idx="3">
                  <c:v>7.9409069626699251</c:v>
                </c:pt>
              </c:numCache>
            </c:numRef>
          </c:yVal>
          <c:smooth val="1"/>
        </c:ser>
        <c:ser>
          <c:idx val="1"/>
          <c:order val="2"/>
          <c:tx>
            <c:strRef>
              <c:f>'Plot w Int&amp;Slope'!$F$231</c:f>
              <c:strCache>
                <c:ptCount val="1"/>
                <c:pt idx="0">
                  <c:v>Mean</c:v>
                </c:pt>
              </c:strCache>
            </c:strRef>
          </c:tx>
          <c:spPr>
            <a:ln w="12700" cap="rnd" cmpd="sng">
              <a:solidFill>
                <a:schemeClr val="tx1"/>
              </a:solidFill>
              <a:prstDash val="solid"/>
              <a:round/>
            </a:ln>
            <a:effectLst/>
          </c:spPr>
          <c:marker>
            <c:symbol val="none"/>
          </c:marker>
          <c:xVal>
            <c:numRef>
              <c:f>'Plot w Int&amp;Slope'!$G$232:$G$235</c:f>
              <c:numCache>
                <c:formatCode>General</c:formatCode>
                <c:ptCount val="4"/>
                <c:pt idx="0">
                  <c:v>1</c:v>
                </c:pt>
                <c:pt idx="1">
                  <c:v>2</c:v>
                </c:pt>
                <c:pt idx="2">
                  <c:v>3</c:v>
                </c:pt>
                <c:pt idx="3">
                  <c:v>4</c:v>
                </c:pt>
              </c:numCache>
            </c:numRef>
          </c:xVal>
          <c:yVal>
            <c:numRef>
              <c:f>'Plot w Int&amp;Slope'!$F$232:$F$235</c:f>
              <c:numCache>
                <c:formatCode>General</c:formatCode>
                <c:ptCount val="4"/>
                <c:pt idx="0">
                  <c:v>5.7710000000000008</c:v>
                </c:pt>
                <c:pt idx="1">
                  <c:v>5.8319999999999999</c:v>
                </c:pt>
                <c:pt idx="2">
                  <c:v>5.8929999999999998</c:v>
                </c:pt>
                <c:pt idx="3">
                  <c:v>5.9539999999999997</c:v>
                </c:pt>
              </c:numCache>
            </c:numRef>
          </c:yVal>
          <c:smooth val="1"/>
        </c:ser>
        <c:ser>
          <c:idx val="4"/>
          <c:order val="3"/>
          <c:tx>
            <c:strRef>
              <c:f>'Plot w Int&amp;Slope'!$D$237</c:f>
              <c:strCache>
                <c:ptCount val="1"/>
                <c:pt idx="0">
                  <c:v>High Fear, Low EC</c:v>
                </c:pt>
              </c:strCache>
            </c:strRef>
          </c:tx>
          <c:spPr>
            <a:ln w="28575" cmpd="sng">
              <a:solidFill>
                <a:schemeClr val="accent2"/>
              </a:solidFill>
              <a:prstDash val="lgDash"/>
            </a:ln>
          </c:spPr>
          <c:marker>
            <c:symbol val="triangle"/>
            <c:size val="5"/>
            <c:spPr>
              <a:solidFill>
                <a:schemeClr val="accent2"/>
              </a:solidFill>
              <a:ln w="28575" cmpd="sng">
                <a:solidFill>
                  <a:schemeClr val="accent2"/>
                </a:solidFill>
              </a:ln>
            </c:spPr>
          </c:marker>
          <c:xVal>
            <c:numRef>
              <c:f>'Plot w Int&amp;Slope'!$G$232:$G$235</c:f>
              <c:numCache>
                <c:formatCode>General</c:formatCode>
                <c:ptCount val="4"/>
                <c:pt idx="0">
                  <c:v>1</c:v>
                </c:pt>
                <c:pt idx="1">
                  <c:v>2</c:v>
                </c:pt>
                <c:pt idx="2">
                  <c:v>3</c:v>
                </c:pt>
                <c:pt idx="3">
                  <c:v>4</c:v>
                </c:pt>
              </c:numCache>
            </c:numRef>
          </c:xVal>
          <c:yVal>
            <c:numRef>
              <c:f>'Plot w Int&amp;Slope'!$D$232:$D$235</c:f>
              <c:numCache>
                <c:formatCode>General</c:formatCode>
                <c:ptCount val="4"/>
                <c:pt idx="0">
                  <c:v>7.2330747076094326</c:v>
                </c:pt>
                <c:pt idx="1">
                  <c:v>6.8176972577606136</c:v>
                </c:pt>
                <c:pt idx="2">
                  <c:v>6.4023198079118062</c:v>
                </c:pt>
                <c:pt idx="3">
                  <c:v>5.9869423580629926</c:v>
                </c:pt>
              </c:numCache>
            </c:numRef>
          </c:yVal>
          <c:smooth val="1"/>
        </c:ser>
        <c:ser>
          <c:idx val="2"/>
          <c:order val="4"/>
          <c:tx>
            <c:strRef>
              <c:f>'Plot w Int&amp;Slope'!$E$237</c:f>
              <c:strCache>
                <c:ptCount val="1"/>
                <c:pt idx="0">
                  <c:v>High Fear, High EC</c:v>
                </c:pt>
              </c:strCache>
            </c:strRef>
          </c:tx>
          <c:spPr>
            <a:ln w="28575" cap="rnd" cmpd="sng">
              <a:solidFill>
                <a:schemeClr val="accent2"/>
              </a:solidFill>
              <a:round/>
            </a:ln>
            <a:effectLst/>
          </c:spPr>
          <c:marker>
            <c:symbol val="square"/>
            <c:size val="5"/>
            <c:spPr>
              <a:solidFill>
                <a:schemeClr val="accent2"/>
              </a:solidFill>
              <a:ln w="28575" cmpd="sng">
                <a:solidFill>
                  <a:schemeClr val="accent2"/>
                </a:solidFill>
              </a:ln>
              <a:effectLst/>
            </c:spPr>
          </c:marker>
          <c:xVal>
            <c:numRef>
              <c:f>'Plot w Int&amp;Slope'!$G$232:$G$235</c:f>
              <c:numCache>
                <c:formatCode>General</c:formatCode>
                <c:ptCount val="4"/>
                <c:pt idx="0">
                  <c:v>1</c:v>
                </c:pt>
                <c:pt idx="1">
                  <c:v>2</c:v>
                </c:pt>
                <c:pt idx="2">
                  <c:v>3</c:v>
                </c:pt>
                <c:pt idx="3">
                  <c:v>4</c:v>
                </c:pt>
              </c:numCache>
            </c:numRef>
          </c:xVal>
          <c:yVal>
            <c:numRef>
              <c:f>'Plot w Int&amp;Slope'!$E$232:$E$235</c:f>
              <c:numCache>
                <c:formatCode>General</c:formatCode>
                <c:ptCount val="4"/>
                <c:pt idx="0">
                  <c:v>3.7625009151891109</c:v>
                </c:pt>
                <c:pt idx="1">
                  <c:v>3.7683564708510526</c:v>
                </c:pt>
                <c:pt idx="2">
                  <c:v>3.7742120265129944</c:v>
                </c:pt>
                <c:pt idx="3">
                  <c:v>3.7800675821749357</c:v>
                </c:pt>
              </c:numCache>
            </c:numRef>
          </c:yVal>
          <c:smooth val="1"/>
        </c:ser>
        <c:dLbls/>
        <c:axId val="10402816"/>
        <c:axId val="10409088"/>
      </c:scatterChart>
      <c:valAx>
        <c:axId val="10402816"/>
        <c:scaling>
          <c:orientation val="minMax"/>
          <c:max val="4"/>
          <c:min val="1"/>
        </c:scaling>
        <c:axPos val="b"/>
        <c:majorGridlines>
          <c:spPr>
            <a:ln w="9525" cap="flat" cmpd="sng" algn="ctr">
              <a:solidFill>
                <a:schemeClr val="tx1">
                  <a:lumMod val="15000"/>
                  <a:lumOff val="85000"/>
                </a:schemeClr>
              </a:solidFill>
              <a:round/>
            </a:ln>
            <a:effectLst/>
          </c:spPr>
        </c:majorGridlines>
        <c:title>
          <c:tx>
            <c:rich>
              <a:bodyPr/>
              <a:lstStyle/>
              <a:p>
                <a:pPr>
                  <a:defRPr sz="1400"/>
                </a:pPr>
                <a:r>
                  <a:rPr lang="en-US" sz="1400"/>
                  <a:t>Time</a:t>
                </a:r>
              </a:p>
            </c:rich>
          </c:tx>
        </c:title>
        <c:numFmt formatCode="General" sourceLinked="1"/>
        <c:maj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10409088"/>
        <c:crosses val="autoZero"/>
        <c:crossBetween val="midCat"/>
        <c:majorUnit val="1"/>
        <c:minorUnit val="0.2"/>
      </c:valAx>
      <c:valAx>
        <c:axId val="10409088"/>
        <c:scaling>
          <c:orientation val="minMax"/>
          <c:max val="8"/>
          <c:min val="3"/>
        </c:scaling>
        <c:axPos val="l"/>
        <c:majorGridlines>
          <c:spPr>
            <a:ln w="9525" cap="flat" cmpd="sng" algn="ctr">
              <a:solidFill>
                <a:schemeClr val="tx1">
                  <a:lumMod val="15000"/>
                  <a:lumOff val="85000"/>
                </a:schemeClr>
              </a:solidFill>
              <a:round/>
            </a:ln>
            <a:effectLst/>
          </c:spPr>
        </c:majorGridlines>
        <c:title>
          <c:tx>
            <c:rich>
              <a:bodyPr rot="-5400000" vert="horz"/>
              <a:lstStyle/>
              <a:p>
                <a:pPr>
                  <a:defRPr sz="1400"/>
                </a:pPr>
                <a:r>
                  <a:rPr lang="en-US" sz="1400"/>
                  <a:t>Externalizing Symptoms</a:t>
                </a:r>
              </a:p>
            </c:rich>
          </c:tx>
          <c:layout>
            <c:manualLayout>
              <c:xMode val="edge"/>
              <c:yMode val="edge"/>
              <c:x val="7.1920415515761621E-3"/>
              <c:y val="0.17448719526086304"/>
            </c:manualLayout>
          </c:layout>
        </c:title>
        <c:numFmt formatCode="General" sourceLinked="1"/>
        <c:maj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10402816"/>
        <c:crosses val="autoZero"/>
        <c:crossBetween val="midCat"/>
        <c:majorUnit val="1"/>
      </c:valAx>
      <c:spPr>
        <a:noFill/>
        <a:ln>
          <a:noFill/>
        </a:ln>
        <a:effectLst/>
      </c:spPr>
    </c:plotArea>
    <c:legend>
      <c:legendPos val="b"/>
      <c:layout>
        <c:manualLayout>
          <c:xMode val="edge"/>
          <c:yMode val="edge"/>
          <c:x val="0.05"/>
          <c:y val="0.90392730018336798"/>
          <c:w val="0.92222222222222194"/>
          <c:h val="6.8675439542659922E-2"/>
        </c:manualLayout>
      </c:layout>
      <c:spPr>
        <a:noFill/>
        <a:ln>
          <a:noFill/>
        </a:ln>
        <a:effectLst/>
      </c:spPr>
      <c:txPr>
        <a:bodyPr rot="0" vert="horz"/>
        <a:lstStyle/>
        <a:p>
          <a:pPr>
            <a:defRPr sz="1100"/>
          </a:pPr>
          <a:endParaRPr lang="en-US"/>
        </a:p>
      </c:txPr>
    </c:legend>
    <c:plotVisOnly val="1"/>
    <c:dispBlanksAs val="gap"/>
  </c:chart>
  <c:spPr>
    <a:solidFill>
      <a:schemeClr val="bg1"/>
    </a:solidFill>
    <a:ln w="9525" cap="flat" cmpd="sng" algn="ctr">
      <a:noFill/>
      <a:round/>
    </a:ln>
    <a:effectLst/>
  </c:spPr>
  <c:txPr>
    <a:bodyPr/>
    <a:lstStyle/>
    <a:p>
      <a:pPr>
        <a:defRPr sz="1200">
          <a:latin typeface="Times New Roman"/>
          <a:cs typeface="Times New Roman"/>
        </a:defRPr>
      </a:pPr>
      <a:endParaRPr lang="en-US"/>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scatterChart>
        <c:scatterStyle val="smoothMarker"/>
        <c:ser>
          <c:idx val="3"/>
          <c:order val="0"/>
          <c:tx>
            <c:strRef>
              <c:f>'Plot w Int&amp;Slope'!$B$237</c:f>
              <c:strCache>
                <c:ptCount val="1"/>
                <c:pt idx="0">
                  <c:v>Low Fear, Low EC</c:v>
                </c:pt>
              </c:strCache>
            </c:strRef>
          </c:tx>
          <c:spPr>
            <a:ln w="28575" cmpd="sng">
              <a:solidFill>
                <a:schemeClr val="accent3"/>
              </a:solidFill>
              <a:prstDash val="lgDash"/>
            </a:ln>
          </c:spPr>
          <c:marker>
            <c:symbol val="triangle"/>
            <c:size val="5"/>
            <c:spPr>
              <a:solidFill>
                <a:schemeClr val="accent3"/>
              </a:solidFill>
              <a:ln w="28575" cmpd="sng">
                <a:solidFill>
                  <a:schemeClr val="accent3"/>
                </a:solidFill>
              </a:ln>
            </c:spPr>
          </c:marker>
          <c:xVal>
            <c:numRef>
              <c:f>'Plot w Int&amp;Slope'!$G$232:$G$235</c:f>
              <c:numCache>
                <c:formatCode>General</c:formatCode>
                <c:ptCount val="4"/>
                <c:pt idx="0">
                  <c:v>1</c:v>
                </c:pt>
                <c:pt idx="1">
                  <c:v>2</c:v>
                </c:pt>
                <c:pt idx="2">
                  <c:v>3</c:v>
                </c:pt>
                <c:pt idx="3">
                  <c:v>4</c:v>
                </c:pt>
              </c:numCache>
            </c:numRef>
          </c:xVal>
          <c:yVal>
            <c:numRef>
              <c:f>'Plot w Int&amp;Slope'!$B$232:$B$235</c:f>
              <c:numCache>
                <c:formatCode>General</c:formatCode>
                <c:ptCount val="4"/>
                <c:pt idx="0">
                  <c:v>4.691741636945304</c:v>
                </c:pt>
                <c:pt idx="1">
                  <c:v>5.1638554569942334</c:v>
                </c:pt>
                <c:pt idx="2">
                  <c:v>5.6359692770431966</c:v>
                </c:pt>
                <c:pt idx="3">
                  <c:v>6.1080830970921456</c:v>
                </c:pt>
              </c:numCache>
            </c:numRef>
          </c:yVal>
          <c:smooth val="1"/>
        </c:ser>
        <c:ser>
          <c:idx val="0"/>
          <c:order val="1"/>
          <c:tx>
            <c:strRef>
              <c:f>'Plot w Int&amp;Slope'!$C$237</c:f>
              <c:strCache>
                <c:ptCount val="1"/>
                <c:pt idx="0">
                  <c:v>Low Fear, High EC</c:v>
                </c:pt>
              </c:strCache>
            </c:strRef>
          </c:tx>
          <c:spPr>
            <a:ln w="28575" cap="rnd" cmpd="sng">
              <a:solidFill>
                <a:srgbClr val="08A1D9"/>
              </a:solidFill>
              <a:round/>
            </a:ln>
            <a:effectLst/>
          </c:spPr>
          <c:marker>
            <c:symbol val="square"/>
            <c:size val="5"/>
            <c:spPr>
              <a:solidFill>
                <a:srgbClr val="08A1D9"/>
              </a:solidFill>
              <a:ln w="28575" cmpd="sng">
                <a:solidFill>
                  <a:srgbClr val="08A1D9"/>
                </a:solidFill>
              </a:ln>
              <a:effectLst/>
            </c:spPr>
          </c:marker>
          <c:xVal>
            <c:numRef>
              <c:f>'Plot w Int&amp;Slope'!$G$232:$G$235</c:f>
              <c:numCache>
                <c:formatCode>General</c:formatCode>
                <c:ptCount val="4"/>
                <c:pt idx="0">
                  <c:v>1</c:v>
                </c:pt>
                <c:pt idx="1">
                  <c:v>2</c:v>
                </c:pt>
                <c:pt idx="2">
                  <c:v>3</c:v>
                </c:pt>
                <c:pt idx="3">
                  <c:v>4</c:v>
                </c:pt>
              </c:numCache>
            </c:numRef>
          </c:xVal>
          <c:yVal>
            <c:numRef>
              <c:f>'Plot w Int&amp;Slope'!$C$232:$C$235</c:f>
              <c:numCache>
                <c:formatCode>General</c:formatCode>
                <c:ptCount val="4"/>
                <c:pt idx="0">
                  <c:v>7.3966827402561517</c:v>
                </c:pt>
                <c:pt idx="1">
                  <c:v>7.5780908143940779</c:v>
                </c:pt>
                <c:pt idx="2">
                  <c:v>7.7594988885320006</c:v>
                </c:pt>
                <c:pt idx="3">
                  <c:v>7.9409069626699251</c:v>
                </c:pt>
              </c:numCache>
            </c:numRef>
          </c:yVal>
          <c:smooth val="1"/>
        </c:ser>
        <c:ser>
          <c:idx val="1"/>
          <c:order val="2"/>
          <c:tx>
            <c:strRef>
              <c:f>'Plot w Int&amp;Slope'!$F$231</c:f>
              <c:strCache>
                <c:ptCount val="1"/>
                <c:pt idx="0">
                  <c:v>Mean</c:v>
                </c:pt>
              </c:strCache>
            </c:strRef>
          </c:tx>
          <c:spPr>
            <a:ln w="12700" cap="rnd" cmpd="sng">
              <a:solidFill>
                <a:schemeClr val="tx1"/>
              </a:solidFill>
              <a:prstDash val="solid"/>
              <a:round/>
            </a:ln>
            <a:effectLst/>
          </c:spPr>
          <c:marker>
            <c:symbol val="none"/>
          </c:marker>
          <c:xVal>
            <c:numRef>
              <c:f>'Plot w Int&amp;Slope'!$G$232:$G$235</c:f>
              <c:numCache>
                <c:formatCode>General</c:formatCode>
                <c:ptCount val="4"/>
                <c:pt idx="0">
                  <c:v>1</c:v>
                </c:pt>
                <c:pt idx="1">
                  <c:v>2</c:v>
                </c:pt>
                <c:pt idx="2">
                  <c:v>3</c:v>
                </c:pt>
                <c:pt idx="3">
                  <c:v>4</c:v>
                </c:pt>
              </c:numCache>
            </c:numRef>
          </c:xVal>
          <c:yVal>
            <c:numRef>
              <c:f>'Plot w Int&amp;Slope'!$F$232:$F$235</c:f>
              <c:numCache>
                <c:formatCode>General</c:formatCode>
                <c:ptCount val="4"/>
                <c:pt idx="0">
                  <c:v>5.7710000000000008</c:v>
                </c:pt>
                <c:pt idx="1">
                  <c:v>5.8319999999999999</c:v>
                </c:pt>
                <c:pt idx="2">
                  <c:v>5.8929999999999998</c:v>
                </c:pt>
                <c:pt idx="3">
                  <c:v>5.9539999999999997</c:v>
                </c:pt>
              </c:numCache>
            </c:numRef>
          </c:yVal>
          <c:smooth val="1"/>
        </c:ser>
        <c:ser>
          <c:idx val="4"/>
          <c:order val="3"/>
          <c:tx>
            <c:strRef>
              <c:f>'Plot w Int&amp;Slope'!$D$237</c:f>
              <c:strCache>
                <c:ptCount val="1"/>
                <c:pt idx="0">
                  <c:v>High Fear, Low EC</c:v>
                </c:pt>
              </c:strCache>
            </c:strRef>
          </c:tx>
          <c:spPr>
            <a:ln w="28575" cmpd="sng">
              <a:solidFill>
                <a:srgbClr val="F96A1B">
                  <a:alpha val="25000"/>
                </a:srgbClr>
              </a:solidFill>
              <a:prstDash val="lgDash"/>
            </a:ln>
          </c:spPr>
          <c:marker>
            <c:symbol val="triangle"/>
            <c:size val="5"/>
            <c:spPr>
              <a:solidFill>
                <a:srgbClr val="F96A1B">
                  <a:alpha val="25000"/>
                </a:srgbClr>
              </a:solidFill>
              <a:ln w="28575" cmpd="sng">
                <a:solidFill>
                  <a:srgbClr val="F96A1B">
                    <a:alpha val="25000"/>
                  </a:srgbClr>
                </a:solidFill>
              </a:ln>
            </c:spPr>
          </c:marker>
          <c:xVal>
            <c:numRef>
              <c:f>'Plot w Int&amp;Slope'!$G$232:$G$235</c:f>
              <c:numCache>
                <c:formatCode>General</c:formatCode>
                <c:ptCount val="4"/>
                <c:pt idx="0">
                  <c:v>1</c:v>
                </c:pt>
                <c:pt idx="1">
                  <c:v>2</c:v>
                </c:pt>
                <c:pt idx="2">
                  <c:v>3</c:v>
                </c:pt>
                <c:pt idx="3">
                  <c:v>4</c:v>
                </c:pt>
              </c:numCache>
            </c:numRef>
          </c:xVal>
          <c:yVal>
            <c:numRef>
              <c:f>'Plot w Int&amp;Slope'!$D$232:$D$235</c:f>
              <c:numCache>
                <c:formatCode>General</c:formatCode>
                <c:ptCount val="4"/>
                <c:pt idx="0">
                  <c:v>7.2330747076094326</c:v>
                </c:pt>
                <c:pt idx="1">
                  <c:v>6.8176972577606136</c:v>
                </c:pt>
                <c:pt idx="2">
                  <c:v>6.4023198079118062</c:v>
                </c:pt>
                <c:pt idx="3">
                  <c:v>5.9869423580629926</c:v>
                </c:pt>
              </c:numCache>
            </c:numRef>
          </c:yVal>
          <c:smooth val="1"/>
        </c:ser>
        <c:ser>
          <c:idx val="2"/>
          <c:order val="4"/>
          <c:tx>
            <c:strRef>
              <c:f>'Plot w Int&amp;Slope'!$E$237</c:f>
              <c:strCache>
                <c:ptCount val="1"/>
                <c:pt idx="0">
                  <c:v>High Fear, High EC</c:v>
                </c:pt>
              </c:strCache>
            </c:strRef>
          </c:tx>
          <c:spPr>
            <a:ln w="28575" cap="rnd" cmpd="sng">
              <a:solidFill>
                <a:srgbClr val="F96A1B">
                  <a:alpha val="25000"/>
                </a:srgbClr>
              </a:solidFill>
              <a:round/>
            </a:ln>
            <a:effectLst/>
          </c:spPr>
          <c:marker>
            <c:symbol val="square"/>
            <c:size val="5"/>
            <c:spPr>
              <a:solidFill>
                <a:srgbClr val="F96A1B">
                  <a:alpha val="25000"/>
                </a:srgbClr>
              </a:solidFill>
              <a:ln w="28575" cmpd="sng">
                <a:solidFill>
                  <a:srgbClr val="F96A1B">
                    <a:alpha val="25000"/>
                  </a:srgbClr>
                </a:solidFill>
              </a:ln>
              <a:effectLst/>
            </c:spPr>
          </c:marker>
          <c:xVal>
            <c:numRef>
              <c:f>'Plot w Int&amp;Slope'!$G$232:$G$235</c:f>
              <c:numCache>
                <c:formatCode>General</c:formatCode>
                <c:ptCount val="4"/>
                <c:pt idx="0">
                  <c:v>1</c:v>
                </c:pt>
                <c:pt idx="1">
                  <c:v>2</c:v>
                </c:pt>
                <c:pt idx="2">
                  <c:v>3</c:v>
                </c:pt>
                <c:pt idx="3">
                  <c:v>4</c:v>
                </c:pt>
              </c:numCache>
            </c:numRef>
          </c:xVal>
          <c:yVal>
            <c:numRef>
              <c:f>'Plot w Int&amp;Slope'!$E$232:$E$235</c:f>
              <c:numCache>
                <c:formatCode>General</c:formatCode>
                <c:ptCount val="4"/>
                <c:pt idx="0">
                  <c:v>3.7625009151891109</c:v>
                </c:pt>
                <c:pt idx="1">
                  <c:v>3.7683564708510526</c:v>
                </c:pt>
                <c:pt idx="2">
                  <c:v>3.7742120265129944</c:v>
                </c:pt>
                <c:pt idx="3">
                  <c:v>3.7800675821749357</c:v>
                </c:pt>
              </c:numCache>
            </c:numRef>
          </c:yVal>
          <c:smooth val="1"/>
        </c:ser>
        <c:dLbls/>
        <c:axId val="72829568"/>
        <c:axId val="72893184"/>
      </c:scatterChart>
      <c:valAx>
        <c:axId val="72829568"/>
        <c:scaling>
          <c:orientation val="minMax"/>
          <c:max val="4"/>
          <c:min val="1"/>
        </c:scaling>
        <c:axPos val="b"/>
        <c:majorGridlines>
          <c:spPr>
            <a:ln w="9525" cap="flat" cmpd="sng" algn="ctr">
              <a:solidFill>
                <a:schemeClr val="tx1">
                  <a:lumMod val="15000"/>
                  <a:lumOff val="85000"/>
                </a:schemeClr>
              </a:solidFill>
              <a:round/>
            </a:ln>
            <a:effectLst/>
          </c:spPr>
        </c:majorGridlines>
        <c:title>
          <c:tx>
            <c:rich>
              <a:bodyPr/>
              <a:lstStyle/>
              <a:p>
                <a:pPr>
                  <a:defRPr sz="1400"/>
                </a:pPr>
                <a:r>
                  <a:rPr lang="en-US" sz="1400"/>
                  <a:t>Time</a:t>
                </a:r>
              </a:p>
            </c:rich>
          </c:tx>
        </c:title>
        <c:numFmt formatCode="General" sourceLinked="1"/>
        <c:maj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72893184"/>
        <c:crosses val="autoZero"/>
        <c:crossBetween val="midCat"/>
        <c:majorUnit val="1"/>
        <c:minorUnit val="0.2"/>
      </c:valAx>
      <c:valAx>
        <c:axId val="72893184"/>
        <c:scaling>
          <c:orientation val="minMax"/>
          <c:max val="8"/>
          <c:min val="3"/>
        </c:scaling>
        <c:axPos val="l"/>
        <c:majorGridlines>
          <c:spPr>
            <a:ln w="9525" cap="flat" cmpd="sng" algn="ctr">
              <a:solidFill>
                <a:schemeClr val="tx1">
                  <a:lumMod val="15000"/>
                  <a:lumOff val="85000"/>
                </a:schemeClr>
              </a:solidFill>
              <a:round/>
            </a:ln>
            <a:effectLst/>
          </c:spPr>
        </c:majorGridlines>
        <c:title>
          <c:tx>
            <c:rich>
              <a:bodyPr rot="-5400000" vert="horz"/>
              <a:lstStyle/>
              <a:p>
                <a:pPr>
                  <a:defRPr sz="1400"/>
                </a:pPr>
                <a:r>
                  <a:rPr lang="en-US" sz="1400"/>
                  <a:t>Externalizing Symptoms</a:t>
                </a:r>
              </a:p>
            </c:rich>
          </c:tx>
          <c:layout>
            <c:manualLayout>
              <c:xMode val="edge"/>
              <c:yMode val="edge"/>
              <c:x val="7.1920415515761621E-3"/>
              <c:y val="0.17448719526086304"/>
            </c:manualLayout>
          </c:layout>
        </c:title>
        <c:numFmt formatCode="General" sourceLinked="1"/>
        <c:maj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72829568"/>
        <c:crosses val="autoZero"/>
        <c:crossBetween val="midCat"/>
        <c:majorUnit val="1"/>
      </c:valAx>
      <c:spPr>
        <a:noFill/>
        <a:ln>
          <a:noFill/>
        </a:ln>
        <a:effectLst/>
      </c:spPr>
    </c:plotArea>
    <c:legend>
      <c:legendPos val="b"/>
      <c:layout>
        <c:manualLayout>
          <c:xMode val="edge"/>
          <c:yMode val="edge"/>
          <c:x val="0.05"/>
          <c:y val="0.90392730018336798"/>
          <c:w val="0.92222222222222194"/>
          <c:h val="6.8675439542659922E-2"/>
        </c:manualLayout>
      </c:layout>
      <c:spPr>
        <a:noFill/>
        <a:ln>
          <a:noFill/>
        </a:ln>
        <a:effectLst/>
      </c:spPr>
      <c:txPr>
        <a:bodyPr rot="0" vert="horz"/>
        <a:lstStyle/>
        <a:p>
          <a:pPr>
            <a:defRPr sz="1100"/>
          </a:pPr>
          <a:endParaRPr lang="en-US"/>
        </a:p>
      </c:txPr>
    </c:legend>
    <c:plotVisOnly val="1"/>
    <c:dispBlanksAs val="gap"/>
  </c:chart>
  <c:spPr>
    <a:solidFill>
      <a:schemeClr val="bg1"/>
    </a:solidFill>
    <a:ln w="9525" cap="flat" cmpd="sng" algn="ctr">
      <a:noFill/>
      <a:round/>
    </a:ln>
    <a:effectLst/>
  </c:spPr>
  <c:txPr>
    <a:bodyPr/>
    <a:lstStyle/>
    <a:p>
      <a:pPr>
        <a:defRPr sz="1200">
          <a:latin typeface="Times New Roman"/>
          <a:cs typeface="Times New Roman"/>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US"/>
  <c:style val="18"/>
  <c:chart>
    <c:plotArea>
      <c:layout>
        <c:manualLayout>
          <c:layoutTarget val="inner"/>
          <c:xMode val="edge"/>
          <c:yMode val="edge"/>
          <c:x val="0.11215935217400198"/>
          <c:y val="5.0290135396518401E-2"/>
          <c:w val="0.80368729950422901"/>
          <c:h val="0.78336557059961298"/>
        </c:manualLayout>
      </c:layout>
      <c:lineChart>
        <c:grouping val="standard"/>
        <c:ser>
          <c:idx val="1"/>
          <c:order val="0"/>
          <c:tx>
            <c:strRef>
              <c:f>'UGC Plots'!$C$72</c:f>
              <c:strCache>
                <c:ptCount val="1"/>
                <c:pt idx="0">
                  <c:v>High</c:v>
                </c:pt>
              </c:strCache>
            </c:strRef>
          </c:tx>
          <c:spPr>
            <a:ln w="28575" cmpd="sng">
              <a:solidFill>
                <a:schemeClr val="accent3"/>
              </a:solidFill>
              <a:prstDash val="sysDash"/>
            </a:ln>
          </c:spPr>
          <c:marker>
            <c:symbol val="none"/>
          </c:marker>
          <c:cat>
            <c:numRef>
              <c:f>'UGC Plots'!$B$73:$B$76</c:f>
              <c:numCache>
                <c:formatCode>General</c:formatCode>
                <c:ptCount val="4"/>
                <c:pt idx="0">
                  <c:v>1</c:v>
                </c:pt>
                <c:pt idx="1">
                  <c:v>2</c:v>
                </c:pt>
                <c:pt idx="2">
                  <c:v>3</c:v>
                </c:pt>
                <c:pt idx="3">
                  <c:v>4</c:v>
                </c:pt>
              </c:numCache>
            </c:numRef>
          </c:cat>
          <c:val>
            <c:numRef>
              <c:f>'UGC Plots'!$C$73:$C$76</c:f>
              <c:numCache>
                <c:formatCode>General</c:formatCode>
                <c:ptCount val="4"/>
                <c:pt idx="0">
                  <c:v>6.485201920377329</c:v>
                </c:pt>
                <c:pt idx="1">
                  <c:v>6.8250883428669233</c:v>
                </c:pt>
                <c:pt idx="2">
                  <c:v>7.8251902757516936</c:v>
                </c:pt>
                <c:pt idx="3">
                  <c:v>9.485507719031613</c:v>
                </c:pt>
              </c:numCache>
            </c:numRef>
          </c:val>
          <c:smooth val="1"/>
        </c:ser>
        <c:ser>
          <c:idx val="2"/>
          <c:order val="1"/>
          <c:tx>
            <c:strRef>
              <c:f>'UGC Plots'!$D$72</c:f>
              <c:strCache>
                <c:ptCount val="1"/>
                <c:pt idx="0">
                  <c:v>Mean</c:v>
                </c:pt>
              </c:strCache>
            </c:strRef>
          </c:tx>
          <c:spPr>
            <a:ln w="28575" cmpd="sng">
              <a:solidFill>
                <a:schemeClr val="accent2"/>
              </a:solidFill>
            </a:ln>
          </c:spPr>
          <c:marker>
            <c:symbol val="none"/>
          </c:marker>
          <c:cat>
            <c:numRef>
              <c:f>'UGC Plots'!$B$73:$B$76</c:f>
              <c:numCache>
                <c:formatCode>General</c:formatCode>
                <c:ptCount val="4"/>
                <c:pt idx="0">
                  <c:v>1</c:v>
                </c:pt>
                <c:pt idx="1">
                  <c:v>2</c:v>
                </c:pt>
                <c:pt idx="2">
                  <c:v>3</c:v>
                </c:pt>
                <c:pt idx="3">
                  <c:v>4</c:v>
                </c:pt>
              </c:numCache>
            </c:numRef>
          </c:cat>
          <c:val>
            <c:numRef>
              <c:f>'UGC Plots'!$D$73:$D$76</c:f>
              <c:numCache>
                <c:formatCode>General</c:formatCode>
                <c:ptCount val="4"/>
                <c:pt idx="0">
                  <c:v>4.6739999999999986</c:v>
                </c:pt>
                <c:pt idx="1">
                  <c:v>4.8069999999999986</c:v>
                </c:pt>
                <c:pt idx="2">
                  <c:v>4.9480000000000004</c:v>
                </c:pt>
                <c:pt idx="3">
                  <c:v>5.0969999999999995</c:v>
                </c:pt>
              </c:numCache>
            </c:numRef>
          </c:val>
          <c:smooth val="1"/>
        </c:ser>
        <c:ser>
          <c:idx val="3"/>
          <c:order val="2"/>
          <c:tx>
            <c:strRef>
              <c:f>'UGC Plots'!$E$72</c:f>
              <c:strCache>
                <c:ptCount val="1"/>
                <c:pt idx="0">
                  <c:v>Low</c:v>
                </c:pt>
              </c:strCache>
            </c:strRef>
          </c:tx>
          <c:spPr>
            <a:ln w="28575" cmpd="sng">
              <a:solidFill>
                <a:schemeClr val="accent3"/>
              </a:solidFill>
              <a:prstDash val="sysDash"/>
            </a:ln>
          </c:spPr>
          <c:marker>
            <c:symbol val="none"/>
          </c:marker>
          <c:cat>
            <c:numRef>
              <c:f>'UGC Plots'!$B$73:$B$76</c:f>
              <c:numCache>
                <c:formatCode>General</c:formatCode>
                <c:ptCount val="4"/>
                <c:pt idx="0">
                  <c:v>1</c:v>
                </c:pt>
                <c:pt idx="1">
                  <c:v>2</c:v>
                </c:pt>
                <c:pt idx="2">
                  <c:v>3</c:v>
                </c:pt>
                <c:pt idx="3">
                  <c:v>4</c:v>
                </c:pt>
              </c:numCache>
            </c:numRef>
          </c:cat>
          <c:val>
            <c:numRef>
              <c:f>'UGC Plots'!$E$73:$E$76</c:f>
              <c:numCache>
                <c:formatCode>General</c:formatCode>
                <c:ptCount val="4"/>
                <c:pt idx="0">
                  <c:v>2.8627980796226731</c:v>
                </c:pt>
                <c:pt idx="1">
                  <c:v>2.7889116571330588</c:v>
                </c:pt>
                <c:pt idx="2">
                  <c:v>2.0708097242482966</c:v>
                </c:pt>
                <c:pt idx="3">
                  <c:v>0.70849228096839301</c:v>
                </c:pt>
              </c:numCache>
            </c:numRef>
          </c:val>
          <c:smooth val="1"/>
        </c:ser>
        <c:dLbls/>
        <c:marker val="1"/>
        <c:axId val="68625536"/>
        <c:axId val="68627456"/>
      </c:lineChart>
      <c:catAx>
        <c:axId val="68625536"/>
        <c:scaling>
          <c:orientation val="minMax"/>
        </c:scaling>
        <c:axPos val="b"/>
        <c:title>
          <c:tx>
            <c:rich>
              <a:bodyPr/>
              <a:lstStyle/>
              <a:p>
                <a:pPr>
                  <a:defRPr sz="1600"/>
                </a:pPr>
                <a:r>
                  <a:rPr lang="en-US" sz="1600"/>
                  <a:t>Time</a:t>
                </a:r>
              </a:p>
            </c:rich>
          </c:tx>
          <c:layout>
            <c:manualLayout>
              <c:xMode val="edge"/>
              <c:yMode val="edge"/>
              <c:x val="0.45856718431029403"/>
              <c:y val="0.92022226206614599"/>
            </c:manualLayout>
          </c:layout>
        </c:title>
        <c:numFmt formatCode="General" sourceLinked="1"/>
        <c:tickLblPos val="nextTo"/>
        <c:txPr>
          <a:bodyPr rot="0" vert="horz"/>
          <a:lstStyle/>
          <a:p>
            <a:pPr>
              <a:defRPr/>
            </a:pPr>
            <a:endParaRPr lang="en-US"/>
          </a:p>
        </c:txPr>
        <c:crossAx val="68627456"/>
        <c:crossesAt val="0"/>
        <c:auto val="1"/>
        <c:lblAlgn val="ctr"/>
        <c:lblOffset val="100"/>
      </c:catAx>
      <c:valAx>
        <c:axId val="68627456"/>
        <c:scaling>
          <c:orientation val="minMax"/>
          <c:max val="10"/>
          <c:min val="0"/>
        </c:scaling>
        <c:axPos val="l"/>
        <c:majorGridlines>
          <c:spPr>
            <a:ln w="3175" cmpd="sng"/>
          </c:spPr>
        </c:majorGridlines>
        <c:title>
          <c:tx>
            <c:rich>
              <a:bodyPr rot="-5400000" vert="horz"/>
              <a:lstStyle/>
              <a:p>
                <a:pPr>
                  <a:defRPr sz="1600"/>
                </a:pPr>
                <a:r>
                  <a:rPr lang="en-US" sz="1600"/>
                  <a:t>Internalizing Symptoms</a:t>
                </a:r>
              </a:p>
            </c:rich>
          </c:tx>
          <c:layout>
            <c:manualLayout>
              <c:xMode val="edge"/>
              <c:yMode val="edge"/>
              <c:x val="6.244510455676801E-3"/>
              <c:y val="9.3025917974041208E-2"/>
            </c:manualLayout>
          </c:layout>
        </c:title>
        <c:numFmt formatCode="General" sourceLinked="1"/>
        <c:tickLblPos val="nextTo"/>
        <c:crossAx val="68625536"/>
        <c:crossesAt val="1"/>
        <c:crossBetween val="between"/>
        <c:majorUnit val="2"/>
      </c:valAx>
    </c:plotArea>
    <c:plotVisOnly val="1"/>
    <c:dispBlanksAs val="gap"/>
  </c:chart>
  <c:spPr>
    <a:ln>
      <a:noFill/>
      <a:prstDash val="solid"/>
    </a:ln>
  </c:spPr>
  <c:txPr>
    <a:bodyPr/>
    <a:lstStyle/>
    <a:p>
      <a:pPr>
        <a:defRPr sz="1200">
          <a:latin typeface="Times New Roman"/>
          <a:cs typeface="Times New Roman"/>
        </a:defRPr>
      </a:pPr>
      <a:endParaRPr lang="en-US"/>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scatterChart>
        <c:scatterStyle val="smoothMarker"/>
        <c:ser>
          <c:idx val="3"/>
          <c:order val="0"/>
          <c:tx>
            <c:strRef>
              <c:f>'Plot w Int&amp;Slope'!$B$237</c:f>
              <c:strCache>
                <c:ptCount val="1"/>
                <c:pt idx="0">
                  <c:v>Low Fear, Low EC</c:v>
                </c:pt>
              </c:strCache>
            </c:strRef>
          </c:tx>
          <c:spPr>
            <a:ln w="28575" cmpd="sng">
              <a:solidFill>
                <a:schemeClr val="accent3"/>
              </a:solidFill>
              <a:prstDash val="lgDash"/>
            </a:ln>
          </c:spPr>
          <c:marker>
            <c:symbol val="triangle"/>
            <c:size val="5"/>
            <c:spPr>
              <a:solidFill>
                <a:schemeClr val="accent3"/>
              </a:solidFill>
              <a:ln w="28575" cmpd="sng">
                <a:solidFill>
                  <a:schemeClr val="accent3"/>
                </a:solidFill>
              </a:ln>
            </c:spPr>
          </c:marker>
          <c:xVal>
            <c:numRef>
              <c:f>'Plot w Int&amp;Slope'!$G$232:$G$235</c:f>
              <c:numCache>
                <c:formatCode>General</c:formatCode>
                <c:ptCount val="4"/>
                <c:pt idx="0">
                  <c:v>1</c:v>
                </c:pt>
                <c:pt idx="1">
                  <c:v>2</c:v>
                </c:pt>
                <c:pt idx="2">
                  <c:v>3</c:v>
                </c:pt>
                <c:pt idx="3">
                  <c:v>4</c:v>
                </c:pt>
              </c:numCache>
            </c:numRef>
          </c:xVal>
          <c:yVal>
            <c:numRef>
              <c:f>'Plot w Int&amp;Slope'!$B$232:$B$235</c:f>
              <c:numCache>
                <c:formatCode>General</c:formatCode>
                <c:ptCount val="4"/>
                <c:pt idx="0">
                  <c:v>4.691741636945304</c:v>
                </c:pt>
                <c:pt idx="1">
                  <c:v>5.1638554569942317</c:v>
                </c:pt>
                <c:pt idx="2">
                  <c:v>5.6359692770431966</c:v>
                </c:pt>
                <c:pt idx="3">
                  <c:v>6.1080830970921456</c:v>
                </c:pt>
              </c:numCache>
            </c:numRef>
          </c:yVal>
          <c:smooth val="1"/>
        </c:ser>
        <c:ser>
          <c:idx val="0"/>
          <c:order val="1"/>
          <c:tx>
            <c:strRef>
              <c:f>'Plot w Int&amp;Slope'!$C$237</c:f>
              <c:strCache>
                <c:ptCount val="1"/>
                <c:pt idx="0">
                  <c:v>Low Fear, High EC</c:v>
                </c:pt>
              </c:strCache>
            </c:strRef>
          </c:tx>
          <c:spPr>
            <a:ln w="28575" cap="rnd" cmpd="sng">
              <a:solidFill>
                <a:srgbClr val="08A1D9"/>
              </a:solidFill>
              <a:round/>
            </a:ln>
            <a:effectLst/>
          </c:spPr>
          <c:marker>
            <c:symbol val="square"/>
            <c:size val="5"/>
            <c:spPr>
              <a:solidFill>
                <a:srgbClr val="08A1D9"/>
              </a:solidFill>
              <a:ln w="28575" cmpd="sng">
                <a:solidFill>
                  <a:srgbClr val="08A1D9"/>
                </a:solidFill>
              </a:ln>
              <a:effectLst/>
            </c:spPr>
          </c:marker>
          <c:xVal>
            <c:numRef>
              <c:f>'Plot w Int&amp;Slope'!$G$232:$G$235</c:f>
              <c:numCache>
                <c:formatCode>General</c:formatCode>
                <c:ptCount val="4"/>
                <c:pt idx="0">
                  <c:v>1</c:v>
                </c:pt>
                <c:pt idx="1">
                  <c:v>2</c:v>
                </c:pt>
                <c:pt idx="2">
                  <c:v>3</c:v>
                </c:pt>
                <c:pt idx="3">
                  <c:v>4</c:v>
                </c:pt>
              </c:numCache>
            </c:numRef>
          </c:xVal>
          <c:yVal>
            <c:numRef>
              <c:f>'Plot w Int&amp;Slope'!$C$232:$C$235</c:f>
              <c:numCache>
                <c:formatCode>General</c:formatCode>
                <c:ptCount val="4"/>
                <c:pt idx="0">
                  <c:v>7.3966827402561517</c:v>
                </c:pt>
                <c:pt idx="1">
                  <c:v>7.5780908143940779</c:v>
                </c:pt>
                <c:pt idx="2">
                  <c:v>7.7594988885320006</c:v>
                </c:pt>
                <c:pt idx="3">
                  <c:v>7.9409069626699251</c:v>
                </c:pt>
              </c:numCache>
            </c:numRef>
          </c:yVal>
          <c:smooth val="1"/>
        </c:ser>
        <c:ser>
          <c:idx val="1"/>
          <c:order val="2"/>
          <c:tx>
            <c:strRef>
              <c:f>'Plot w Int&amp;Slope'!$F$231</c:f>
              <c:strCache>
                <c:ptCount val="1"/>
                <c:pt idx="0">
                  <c:v>Mean</c:v>
                </c:pt>
              </c:strCache>
            </c:strRef>
          </c:tx>
          <c:spPr>
            <a:ln w="12700" cap="rnd" cmpd="sng">
              <a:solidFill>
                <a:schemeClr val="tx1"/>
              </a:solidFill>
              <a:prstDash val="solid"/>
              <a:round/>
            </a:ln>
            <a:effectLst/>
          </c:spPr>
          <c:marker>
            <c:symbol val="none"/>
          </c:marker>
          <c:xVal>
            <c:numRef>
              <c:f>'Plot w Int&amp;Slope'!$G$232:$G$235</c:f>
              <c:numCache>
                <c:formatCode>General</c:formatCode>
                <c:ptCount val="4"/>
                <c:pt idx="0">
                  <c:v>1</c:v>
                </c:pt>
                <c:pt idx="1">
                  <c:v>2</c:v>
                </c:pt>
                <c:pt idx="2">
                  <c:v>3</c:v>
                </c:pt>
                <c:pt idx="3">
                  <c:v>4</c:v>
                </c:pt>
              </c:numCache>
            </c:numRef>
          </c:xVal>
          <c:yVal>
            <c:numRef>
              <c:f>'Plot w Int&amp;Slope'!$F$232:$F$235</c:f>
              <c:numCache>
                <c:formatCode>General</c:formatCode>
                <c:ptCount val="4"/>
                <c:pt idx="0">
                  <c:v>5.7710000000000008</c:v>
                </c:pt>
                <c:pt idx="1">
                  <c:v>5.8319999999999999</c:v>
                </c:pt>
                <c:pt idx="2">
                  <c:v>5.8929999999999998</c:v>
                </c:pt>
                <c:pt idx="3">
                  <c:v>5.9539999999999997</c:v>
                </c:pt>
              </c:numCache>
            </c:numRef>
          </c:yVal>
          <c:smooth val="1"/>
        </c:ser>
        <c:ser>
          <c:idx val="4"/>
          <c:order val="3"/>
          <c:tx>
            <c:strRef>
              <c:f>'Plot w Int&amp;Slope'!$D$237</c:f>
              <c:strCache>
                <c:ptCount val="1"/>
                <c:pt idx="0">
                  <c:v>High Fear, Low EC</c:v>
                </c:pt>
              </c:strCache>
            </c:strRef>
          </c:tx>
          <c:spPr>
            <a:ln w="28575" cmpd="sng">
              <a:solidFill>
                <a:schemeClr val="accent2"/>
              </a:solidFill>
              <a:prstDash val="lgDash"/>
            </a:ln>
          </c:spPr>
          <c:marker>
            <c:symbol val="triangle"/>
            <c:size val="5"/>
            <c:spPr>
              <a:solidFill>
                <a:schemeClr val="accent2"/>
              </a:solidFill>
              <a:ln w="28575" cmpd="sng">
                <a:solidFill>
                  <a:schemeClr val="accent2"/>
                </a:solidFill>
              </a:ln>
            </c:spPr>
          </c:marker>
          <c:xVal>
            <c:numRef>
              <c:f>'Plot w Int&amp;Slope'!$G$232:$G$235</c:f>
              <c:numCache>
                <c:formatCode>General</c:formatCode>
                <c:ptCount val="4"/>
                <c:pt idx="0">
                  <c:v>1</c:v>
                </c:pt>
                <c:pt idx="1">
                  <c:v>2</c:v>
                </c:pt>
                <c:pt idx="2">
                  <c:v>3</c:v>
                </c:pt>
                <c:pt idx="3">
                  <c:v>4</c:v>
                </c:pt>
              </c:numCache>
            </c:numRef>
          </c:xVal>
          <c:yVal>
            <c:numRef>
              <c:f>'Plot w Int&amp;Slope'!$D$232:$D$235</c:f>
              <c:numCache>
                <c:formatCode>General</c:formatCode>
                <c:ptCount val="4"/>
                <c:pt idx="0">
                  <c:v>7.2330747076094326</c:v>
                </c:pt>
                <c:pt idx="1">
                  <c:v>6.8176972577606136</c:v>
                </c:pt>
                <c:pt idx="2">
                  <c:v>6.4023198079118062</c:v>
                </c:pt>
                <c:pt idx="3">
                  <c:v>5.9869423580629926</c:v>
                </c:pt>
              </c:numCache>
            </c:numRef>
          </c:yVal>
          <c:smooth val="1"/>
        </c:ser>
        <c:ser>
          <c:idx val="2"/>
          <c:order val="4"/>
          <c:tx>
            <c:strRef>
              <c:f>'Plot w Int&amp;Slope'!$E$237</c:f>
              <c:strCache>
                <c:ptCount val="1"/>
                <c:pt idx="0">
                  <c:v>High Fear, High EC</c:v>
                </c:pt>
              </c:strCache>
            </c:strRef>
          </c:tx>
          <c:spPr>
            <a:ln w="28575" cap="rnd" cmpd="sng">
              <a:solidFill>
                <a:schemeClr val="accent2"/>
              </a:solidFill>
              <a:round/>
            </a:ln>
            <a:effectLst/>
          </c:spPr>
          <c:marker>
            <c:symbol val="square"/>
            <c:size val="5"/>
            <c:spPr>
              <a:solidFill>
                <a:schemeClr val="accent2"/>
              </a:solidFill>
              <a:ln w="28575" cmpd="sng">
                <a:solidFill>
                  <a:schemeClr val="accent2"/>
                </a:solidFill>
              </a:ln>
              <a:effectLst/>
            </c:spPr>
          </c:marker>
          <c:xVal>
            <c:numRef>
              <c:f>'Plot w Int&amp;Slope'!$G$232:$G$235</c:f>
              <c:numCache>
                <c:formatCode>General</c:formatCode>
                <c:ptCount val="4"/>
                <c:pt idx="0">
                  <c:v>1</c:v>
                </c:pt>
                <c:pt idx="1">
                  <c:v>2</c:v>
                </c:pt>
                <c:pt idx="2">
                  <c:v>3</c:v>
                </c:pt>
                <c:pt idx="3">
                  <c:v>4</c:v>
                </c:pt>
              </c:numCache>
            </c:numRef>
          </c:xVal>
          <c:yVal>
            <c:numRef>
              <c:f>'Plot w Int&amp;Slope'!$E$232:$E$235</c:f>
              <c:numCache>
                <c:formatCode>General</c:formatCode>
                <c:ptCount val="4"/>
                <c:pt idx="0">
                  <c:v>3.7625009151891109</c:v>
                </c:pt>
                <c:pt idx="1">
                  <c:v>3.7683564708510526</c:v>
                </c:pt>
                <c:pt idx="2">
                  <c:v>3.7742120265129944</c:v>
                </c:pt>
                <c:pt idx="3">
                  <c:v>3.7800675821749357</c:v>
                </c:pt>
              </c:numCache>
            </c:numRef>
          </c:yVal>
          <c:smooth val="1"/>
        </c:ser>
        <c:dLbls/>
        <c:axId val="71858432"/>
        <c:axId val="71872896"/>
      </c:scatterChart>
      <c:valAx>
        <c:axId val="71858432"/>
        <c:scaling>
          <c:orientation val="minMax"/>
          <c:max val="4"/>
          <c:min val="1"/>
        </c:scaling>
        <c:axPos val="b"/>
        <c:majorGridlines>
          <c:spPr>
            <a:ln w="9525" cap="flat" cmpd="sng" algn="ctr">
              <a:solidFill>
                <a:schemeClr val="tx1">
                  <a:lumMod val="15000"/>
                  <a:lumOff val="85000"/>
                </a:schemeClr>
              </a:solidFill>
              <a:round/>
            </a:ln>
            <a:effectLst/>
          </c:spPr>
        </c:majorGridlines>
        <c:title>
          <c:tx>
            <c:rich>
              <a:bodyPr/>
              <a:lstStyle/>
              <a:p>
                <a:pPr>
                  <a:defRPr sz="1400"/>
                </a:pPr>
                <a:r>
                  <a:rPr lang="en-US" sz="1400"/>
                  <a:t>Time</a:t>
                </a:r>
              </a:p>
            </c:rich>
          </c:tx>
        </c:title>
        <c:numFmt formatCode="General" sourceLinked="1"/>
        <c:maj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71872896"/>
        <c:crosses val="autoZero"/>
        <c:crossBetween val="midCat"/>
        <c:majorUnit val="1"/>
        <c:minorUnit val="0.2"/>
      </c:valAx>
      <c:valAx>
        <c:axId val="71872896"/>
        <c:scaling>
          <c:orientation val="minMax"/>
          <c:max val="8"/>
          <c:min val="3"/>
        </c:scaling>
        <c:axPos val="l"/>
        <c:majorGridlines>
          <c:spPr>
            <a:ln w="9525" cap="flat" cmpd="sng" algn="ctr">
              <a:solidFill>
                <a:schemeClr val="tx1">
                  <a:lumMod val="15000"/>
                  <a:lumOff val="85000"/>
                </a:schemeClr>
              </a:solidFill>
              <a:round/>
            </a:ln>
            <a:effectLst/>
          </c:spPr>
        </c:majorGridlines>
        <c:title>
          <c:tx>
            <c:rich>
              <a:bodyPr rot="-5400000" vert="horz"/>
              <a:lstStyle/>
              <a:p>
                <a:pPr>
                  <a:defRPr sz="1400"/>
                </a:pPr>
                <a:r>
                  <a:rPr lang="en-US" sz="1400"/>
                  <a:t>Externalizing Symptoms</a:t>
                </a:r>
              </a:p>
            </c:rich>
          </c:tx>
          <c:layout>
            <c:manualLayout>
              <c:xMode val="edge"/>
              <c:yMode val="edge"/>
              <c:x val="7.1920415515761621E-3"/>
              <c:y val="0.17448719526086304"/>
            </c:manualLayout>
          </c:layout>
        </c:title>
        <c:numFmt formatCode="General" sourceLinked="1"/>
        <c:maj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71858432"/>
        <c:crosses val="autoZero"/>
        <c:crossBetween val="midCat"/>
        <c:majorUnit val="1"/>
      </c:valAx>
      <c:spPr>
        <a:noFill/>
        <a:ln>
          <a:noFill/>
        </a:ln>
        <a:effectLst/>
      </c:spPr>
    </c:plotArea>
    <c:legend>
      <c:legendPos val="b"/>
      <c:layout>
        <c:manualLayout>
          <c:xMode val="edge"/>
          <c:yMode val="edge"/>
          <c:x val="0.05"/>
          <c:y val="0.90392730018336798"/>
          <c:w val="0.92222222222222194"/>
          <c:h val="6.8675439542659922E-2"/>
        </c:manualLayout>
      </c:layout>
      <c:spPr>
        <a:noFill/>
        <a:ln>
          <a:noFill/>
        </a:ln>
        <a:effectLst/>
      </c:spPr>
      <c:txPr>
        <a:bodyPr rot="0" vert="horz"/>
        <a:lstStyle/>
        <a:p>
          <a:pPr>
            <a:defRPr sz="1100"/>
          </a:pPr>
          <a:endParaRPr lang="en-US"/>
        </a:p>
      </c:txPr>
    </c:legend>
    <c:plotVisOnly val="1"/>
    <c:dispBlanksAs val="gap"/>
  </c:chart>
  <c:spPr>
    <a:solidFill>
      <a:schemeClr val="bg1"/>
    </a:solidFill>
    <a:ln w="9525" cap="flat" cmpd="sng" algn="ctr">
      <a:noFill/>
      <a:round/>
    </a:ln>
    <a:effectLst/>
  </c:spPr>
  <c:txPr>
    <a:bodyPr/>
    <a:lstStyle/>
    <a:p>
      <a:pPr>
        <a:defRPr sz="1200">
          <a:latin typeface="Times New Roman"/>
          <a:cs typeface="Times New Roman"/>
        </a:defRPr>
      </a:pPr>
      <a:endParaRPr lang="en-US"/>
    </a:p>
  </c:txPr>
  <c:externalData r:id="rId2"/>
</c:chartSpace>
</file>

<file path=ppt/charts/chart21.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scatterChart>
        <c:scatterStyle val="smoothMarker"/>
        <c:ser>
          <c:idx val="3"/>
          <c:order val="0"/>
          <c:tx>
            <c:strRef>
              <c:f>'Plot w Int&amp;Slope'!$B$237</c:f>
              <c:strCache>
                <c:ptCount val="1"/>
                <c:pt idx="0">
                  <c:v>Low Fear, Low EC</c:v>
                </c:pt>
              </c:strCache>
            </c:strRef>
          </c:tx>
          <c:spPr>
            <a:ln w="28575" cmpd="sng">
              <a:solidFill>
                <a:srgbClr val="08A1D9">
                  <a:alpha val="25000"/>
                </a:srgbClr>
              </a:solidFill>
              <a:prstDash val="lgDash"/>
            </a:ln>
          </c:spPr>
          <c:marker>
            <c:symbol val="triangle"/>
            <c:size val="5"/>
            <c:spPr>
              <a:solidFill>
                <a:srgbClr val="08A1D9">
                  <a:alpha val="25000"/>
                </a:srgbClr>
              </a:solidFill>
              <a:ln w="28575" cmpd="sng">
                <a:solidFill>
                  <a:srgbClr val="08A1D9">
                    <a:alpha val="25000"/>
                  </a:srgbClr>
                </a:solidFill>
              </a:ln>
            </c:spPr>
          </c:marker>
          <c:xVal>
            <c:numRef>
              <c:f>'Plot w Int&amp;Slope'!$G$232:$G$235</c:f>
              <c:numCache>
                <c:formatCode>General</c:formatCode>
                <c:ptCount val="4"/>
                <c:pt idx="0">
                  <c:v>1</c:v>
                </c:pt>
                <c:pt idx="1">
                  <c:v>2</c:v>
                </c:pt>
                <c:pt idx="2">
                  <c:v>3</c:v>
                </c:pt>
                <c:pt idx="3">
                  <c:v>4</c:v>
                </c:pt>
              </c:numCache>
            </c:numRef>
          </c:xVal>
          <c:yVal>
            <c:numRef>
              <c:f>'Plot w Int&amp;Slope'!$B$232:$B$235</c:f>
              <c:numCache>
                <c:formatCode>General</c:formatCode>
                <c:ptCount val="4"/>
                <c:pt idx="0">
                  <c:v>4.691741636945304</c:v>
                </c:pt>
                <c:pt idx="1">
                  <c:v>5.1638554569942308</c:v>
                </c:pt>
                <c:pt idx="2">
                  <c:v>5.6359692770431966</c:v>
                </c:pt>
                <c:pt idx="3">
                  <c:v>6.1080830970921456</c:v>
                </c:pt>
              </c:numCache>
            </c:numRef>
          </c:yVal>
          <c:smooth val="1"/>
        </c:ser>
        <c:ser>
          <c:idx val="0"/>
          <c:order val="1"/>
          <c:tx>
            <c:strRef>
              <c:f>'Plot w Int&amp;Slope'!$C$237</c:f>
              <c:strCache>
                <c:ptCount val="1"/>
                <c:pt idx="0">
                  <c:v>Low Fear, High EC</c:v>
                </c:pt>
              </c:strCache>
            </c:strRef>
          </c:tx>
          <c:spPr>
            <a:ln w="28575" cap="rnd" cmpd="sng">
              <a:solidFill>
                <a:srgbClr val="08A1D9">
                  <a:alpha val="25000"/>
                </a:srgbClr>
              </a:solidFill>
              <a:round/>
            </a:ln>
            <a:effectLst/>
          </c:spPr>
          <c:marker>
            <c:symbol val="square"/>
            <c:size val="5"/>
            <c:spPr>
              <a:solidFill>
                <a:srgbClr val="08A1D9">
                  <a:alpha val="25000"/>
                </a:srgbClr>
              </a:solidFill>
              <a:ln w="28575" cmpd="sng">
                <a:solidFill>
                  <a:srgbClr val="08A1D9">
                    <a:alpha val="25000"/>
                  </a:srgbClr>
                </a:solidFill>
              </a:ln>
              <a:effectLst/>
            </c:spPr>
          </c:marker>
          <c:xVal>
            <c:numRef>
              <c:f>'Plot w Int&amp;Slope'!$G$232:$G$235</c:f>
              <c:numCache>
                <c:formatCode>General</c:formatCode>
                <c:ptCount val="4"/>
                <c:pt idx="0">
                  <c:v>1</c:v>
                </c:pt>
                <c:pt idx="1">
                  <c:v>2</c:v>
                </c:pt>
                <c:pt idx="2">
                  <c:v>3</c:v>
                </c:pt>
                <c:pt idx="3">
                  <c:v>4</c:v>
                </c:pt>
              </c:numCache>
            </c:numRef>
          </c:xVal>
          <c:yVal>
            <c:numRef>
              <c:f>'Plot w Int&amp;Slope'!$C$232:$C$235</c:f>
              <c:numCache>
                <c:formatCode>General</c:formatCode>
                <c:ptCount val="4"/>
                <c:pt idx="0">
                  <c:v>7.3966827402561517</c:v>
                </c:pt>
                <c:pt idx="1">
                  <c:v>7.5780908143940779</c:v>
                </c:pt>
                <c:pt idx="2">
                  <c:v>7.7594988885320006</c:v>
                </c:pt>
                <c:pt idx="3">
                  <c:v>7.9409069626699251</c:v>
                </c:pt>
              </c:numCache>
            </c:numRef>
          </c:yVal>
          <c:smooth val="1"/>
        </c:ser>
        <c:ser>
          <c:idx val="1"/>
          <c:order val="2"/>
          <c:tx>
            <c:strRef>
              <c:f>'Plot w Int&amp;Slope'!$F$231</c:f>
              <c:strCache>
                <c:ptCount val="1"/>
                <c:pt idx="0">
                  <c:v>Mean</c:v>
                </c:pt>
              </c:strCache>
            </c:strRef>
          </c:tx>
          <c:spPr>
            <a:ln w="12700" cap="rnd" cmpd="sng">
              <a:solidFill>
                <a:schemeClr val="tx1"/>
              </a:solidFill>
              <a:prstDash val="solid"/>
              <a:round/>
            </a:ln>
            <a:effectLst/>
          </c:spPr>
          <c:marker>
            <c:symbol val="none"/>
          </c:marker>
          <c:xVal>
            <c:numRef>
              <c:f>'Plot w Int&amp;Slope'!$G$232:$G$235</c:f>
              <c:numCache>
                <c:formatCode>General</c:formatCode>
                <c:ptCount val="4"/>
                <c:pt idx="0">
                  <c:v>1</c:v>
                </c:pt>
                <c:pt idx="1">
                  <c:v>2</c:v>
                </c:pt>
                <c:pt idx="2">
                  <c:v>3</c:v>
                </c:pt>
                <c:pt idx="3">
                  <c:v>4</c:v>
                </c:pt>
              </c:numCache>
            </c:numRef>
          </c:xVal>
          <c:yVal>
            <c:numRef>
              <c:f>'Plot w Int&amp;Slope'!$F$232:$F$235</c:f>
              <c:numCache>
                <c:formatCode>General</c:formatCode>
                <c:ptCount val="4"/>
                <c:pt idx="0">
                  <c:v>5.7710000000000008</c:v>
                </c:pt>
                <c:pt idx="1">
                  <c:v>5.8319999999999999</c:v>
                </c:pt>
                <c:pt idx="2">
                  <c:v>5.8929999999999998</c:v>
                </c:pt>
                <c:pt idx="3">
                  <c:v>5.9539999999999997</c:v>
                </c:pt>
              </c:numCache>
            </c:numRef>
          </c:yVal>
          <c:smooth val="1"/>
        </c:ser>
        <c:ser>
          <c:idx val="4"/>
          <c:order val="3"/>
          <c:tx>
            <c:strRef>
              <c:f>'Plot w Int&amp;Slope'!$D$237</c:f>
              <c:strCache>
                <c:ptCount val="1"/>
                <c:pt idx="0">
                  <c:v>High Fear, Low EC</c:v>
                </c:pt>
              </c:strCache>
            </c:strRef>
          </c:tx>
          <c:spPr>
            <a:ln w="28575" cmpd="sng">
              <a:solidFill>
                <a:schemeClr val="accent2"/>
              </a:solidFill>
              <a:prstDash val="lgDash"/>
            </a:ln>
          </c:spPr>
          <c:marker>
            <c:symbol val="triangle"/>
            <c:size val="5"/>
            <c:spPr>
              <a:solidFill>
                <a:schemeClr val="accent2"/>
              </a:solidFill>
              <a:ln w="28575" cmpd="sng">
                <a:solidFill>
                  <a:schemeClr val="accent2"/>
                </a:solidFill>
              </a:ln>
            </c:spPr>
          </c:marker>
          <c:xVal>
            <c:numRef>
              <c:f>'Plot w Int&amp;Slope'!$G$232:$G$235</c:f>
              <c:numCache>
                <c:formatCode>General</c:formatCode>
                <c:ptCount val="4"/>
                <c:pt idx="0">
                  <c:v>1</c:v>
                </c:pt>
                <c:pt idx="1">
                  <c:v>2</c:v>
                </c:pt>
                <c:pt idx="2">
                  <c:v>3</c:v>
                </c:pt>
                <c:pt idx="3">
                  <c:v>4</c:v>
                </c:pt>
              </c:numCache>
            </c:numRef>
          </c:xVal>
          <c:yVal>
            <c:numRef>
              <c:f>'Plot w Int&amp;Slope'!$D$232:$D$235</c:f>
              <c:numCache>
                <c:formatCode>General</c:formatCode>
                <c:ptCount val="4"/>
                <c:pt idx="0">
                  <c:v>7.2330747076094326</c:v>
                </c:pt>
                <c:pt idx="1">
                  <c:v>6.8176972577606136</c:v>
                </c:pt>
                <c:pt idx="2">
                  <c:v>6.4023198079118062</c:v>
                </c:pt>
                <c:pt idx="3">
                  <c:v>5.9869423580629926</c:v>
                </c:pt>
              </c:numCache>
            </c:numRef>
          </c:yVal>
          <c:smooth val="1"/>
        </c:ser>
        <c:ser>
          <c:idx val="2"/>
          <c:order val="4"/>
          <c:tx>
            <c:strRef>
              <c:f>'Plot w Int&amp;Slope'!$E$237</c:f>
              <c:strCache>
                <c:ptCount val="1"/>
                <c:pt idx="0">
                  <c:v>High Fear, High EC</c:v>
                </c:pt>
              </c:strCache>
            </c:strRef>
          </c:tx>
          <c:spPr>
            <a:ln w="28575" cap="rnd" cmpd="sng">
              <a:solidFill>
                <a:schemeClr val="accent2"/>
              </a:solidFill>
              <a:round/>
            </a:ln>
            <a:effectLst/>
          </c:spPr>
          <c:marker>
            <c:symbol val="square"/>
            <c:size val="5"/>
            <c:spPr>
              <a:solidFill>
                <a:schemeClr val="accent2"/>
              </a:solidFill>
              <a:ln w="28575" cmpd="sng">
                <a:solidFill>
                  <a:schemeClr val="accent2"/>
                </a:solidFill>
              </a:ln>
              <a:effectLst/>
            </c:spPr>
          </c:marker>
          <c:xVal>
            <c:numRef>
              <c:f>'Plot w Int&amp;Slope'!$G$232:$G$235</c:f>
              <c:numCache>
                <c:formatCode>General</c:formatCode>
                <c:ptCount val="4"/>
                <c:pt idx="0">
                  <c:v>1</c:v>
                </c:pt>
                <c:pt idx="1">
                  <c:v>2</c:v>
                </c:pt>
                <c:pt idx="2">
                  <c:v>3</c:v>
                </c:pt>
                <c:pt idx="3">
                  <c:v>4</c:v>
                </c:pt>
              </c:numCache>
            </c:numRef>
          </c:xVal>
          <c:yVal>
            <c:numRef>
              <c:f>'Plot w Int&amp;Slope'!$E$232:$E$235</c:f>
              <c:numCache>
                <c:formatCode>General</c:formatCode>
                <c:ptCount val="4"/>
                <c:pt idx="0">
                  <c:v>3.7625009151891109</c:v>
                </c:pt>
                <c:pt idx="1">
                  <c:v>3.7683564708510526</c:v>
                </c:pt>
                <c:pt idx="2">
                  <c:v>3.7742120265129944</c:v>
                </c:pt>
                <c:pt idx="3">
                  <c:v>3.7800675821749357</c:v>
                </c:pt>
              </c:numCache>
            </c:numRef>
          </c:yVal>
          <c:smooth val="1"/>
        </c:ser>
        <c:dLbls/>
        <c:axId val="74045312"/>
        <c:axId val="74182656"/>
      </c:scatterChart>
      <c:valAx>
        <c:axId val="74045312"/>
        <c:scaling>
          <c:orientation val="minMax"/>
          <c:max val="4"/>
          <c:min val="1"/>
        </c:scaling>
        <c:axPos val="b"/>
        <c:majorGridlines>
          <c:spPr>
            <a:ln w="9525" cap="flat" cmpd="sng" algn="ctr">
              <a:solidFill>
                <a:schemeClr val="tx1">
                  <a:lumMod val="15000"/>
                  <a:lumOff val="85000"/>
                </a:schemeClr>
              </a:solidFill>
              <a:round/>
            </a:ln>
            <a:effectLst/>
          </c:spPr>
        </c:majorGridlines>
        <c:title>
          <c:tx>
            <c:rich>
              <a:bodyPr/>
              <a:lstStyle/>
              <a:p>
                <a:pPr>
                  <a:defRPr sz="1400"/>
                </a:pPr>
                <a:r>
                  <a:rPr lang="en-US" sz="1400"/>
                  <a:t>Time</a:t>
                </a:r>
              </a:p>
            </c:rich>
          </c:tx>
        </c:title>
        <c:numFmt formatCode="General" sourceLinked="1"/>
        <c:maj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74182656"/>
        <c:crosses val="autoZero"/>
        <c:crossBetween val="midCat"/>
        <c:majorUnit val="1"/>
        <c:minorUnit val="0.2"/>
      </c:valAx>
      <c:valAx>
        <c:axId val="74182656"/>
        <c:scaling>
          <c:orientation val="minMax"/>
          <c:max val="8"/>
          <c:min val="3"/>
        </c:scaling>
        <c:axPos val="l"/>
        <c:majorGridlines>
          <c:spPr>
            <a:ln w="9525" cap="flat" cmpd="sng" algn="ctr">
              <a:solidFill>
                <a:schemeClr val="tx1">
                  <a:lumMod val="15000"/>
                  <a:lumOff val="85000"/>
                </a:schemeClr>
              </a:solidFill>
              <a:round/>
            </a:ln>
            <a:effectLst/>
          </c:spPr>
        </c:majorGridlines>
        <c:title>
          <c:tx>
            <c:rich>
              <a:bodyPr rot="-5400000" vert="horz"/>
              <a:lstStyle/>
              <a:p>
                <a:pPr>
                  <a:defRPr sz="1400"/>
                </a:pPr>
                <a:r>
                  <a:rPr lang="en-US" sz="1400"/>
                  <a:t>Externalizing Symptoms</a:t>
                </a:r>
              </a:p>
            </c:rich>
          </c:tx>
          <c:layout>
            <c:manualLayout>
              <c:xMode val="edge"/>
              <c:yMode val="edge"/>
              <c:x val="7.1920415515761621E-3"/>
              <c:y val="0.17448719526086304"/>
            </c:manualLayout>
          </c:layout>
        </c:title>
        <c:numFmt formatCode="General" sourceLinked="1"/>
        <c:maj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74045312"/>
        <c:crosses val="autoZero"/>
        <c:crossBetween val="midCat"/>
        <c:majorUnit val="1"/>
      </c:valAx>
      <c:spPr>
        <a:noFill/>
        <a:ln>
          <a:noFill/>
        </a:ln>
        <a:effectLst/>
      </c:spPr>
    </c:plotArea>
    <c:legend>
      <c:legendPos val="b"/>
      <c:layout>
        <c:manualLayout>
          <c:xMode val="edge"/>
          <c:yMode val="edge"/>
          <c:x val="0.05"/>
          <c:y val="0.90392730018336798"/>
          <c:w val="0.92222222222222194"/>
          <c:h val="6.8675439542659922E-2"/>
        </c:manualLayout>
      </c:layout>
      <c:spPr>
        <a:noFill/>
        <a:ln>
          <a:noFill/>
        </a:ln>
        <a:effectLst/>
      </c:spPr>
      <c:txPr>
        <a:bodyPr rot="0" vert="horz"/>
        <a:lstStyle/>
        <a:p>
          <a:pPr>
            <a:defRPr sz="1100"/>
          </a:pPr>
          <a:endParaRPr lang="en-US"/>
        </a:p>
      </c:txPr>
    </c:legend>
    <c:plotVisOnly val="1"/>
    <c:dispBlanksAs val="gap"/>
  </c:chart>
  <c:spPr>
    <a:solidFill>
      <a:schemeClr val="bg1"/>
    </a:solidFill>
    <a:ln w="9525" cap="flat" cmpd="sng" algn="ctr">
      <a:noFill/>
      <a:round/>
    </a:ln>
    <a:effectLst/>
  </c:spPr>
  <c:txPr>
    <a:bodyPr/>
    <a:lstStyle/>
    <a:p>
      <a:pPr>
        <a:defRPr sz="1200">
          <a:latin typeface="Times New Roman"/>
          <a:cs typeface="Times New Roman"/>
        </a:defRPr>
      </a:pPr>
      <a:endParaRPr lang="en-US"/>
    </a:p>
  </c:txPr>
  <c:externalData r:id="rId2"/>
</c:chartSpace>
</file>

<file path=ppt/charts/chart22.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scatterChart>
        <c:scatterStyle val="smoothMarker"/>
        <c:ser>
          <c:idx val="3"/>
          <c:order val="0"/>
          <c:tx>
            <c:strRef>
              <c:f>'Plot w Int&amp;Slope'!$B$237</c:f>
              <c:strCache>
                <c:ptCount val="1"/>
                <c:pt idx="0">
                  <c:v>Low Fear, Low EC</c:v>
                </c:pt>
              </c:strCache>
            </c:strRef>
          </c:tx>
          <c:spPr>
            <a:ln w="28575" cmpd="sng">
              <a:solidFill>
                <a:schemeClr val="accent3"/>
              </a:solidFill>
              <a:prstDash val="lgDash"/>
            </a:ln>
          </c:spPr>
          <c:marker>
            <c:symbol val="triangle"/>
            <c:size val="5"/>
            <c:spPr>
              <a:solidFill>
                <a:schemeClr val="accent3"/>
              </a:solidFill>
              <a:ln w="28575" cmpd="sng">
                <a:solidFill>
                  <a:schemeClr val="accent3"/>
                </a:solidFill>
              </a:ln>
            </c:spPr>
          </c:marker>
          <c:xVal>
            <c:numRef>
              <c:f>'Plot w Int&amp;Slope'!$G$232:$G$235</c:f>
              <c:numCache>
                <c:formatCode>General</c:formatCode>
                <c:ptCount val="4"/>
                <c:pt idx="0">
                  <c:v>1</c:v>
                </c:pt>
                <c:pt idx="1">
                  <c:v>2</c:v>
                </c:pt>
                <c:pt idx="2">
                  <c:v>3</c:v>
                </c:pt>
                <c:pt idx="3">
                  <c:v>4</c:v>
                </c:pt>
              </c:numCache>
            </c:numRef>
          </c:xVal>
          <c:yVal>
            <c:numRef>
              <c:f>'Plot w Int&amp;Slope'!$B$232:$B$235</c:f>
              <c:numCache>
                <c:formatCode>General</c:formatCode>
                <c:ptCount val="4"/>
                <c:pt idx="0">
                  <c:v>4.691741636945304</c:v>
                </c:pt>
                <c:pt idx="1">
                  <c:v>5.1638554569942299</c:v>
                </c:pt>
                <c:pt idx="2">
                  <c:v>5.6359692770431966</c:v>
                </c:pt>
                <c:pt idx="3">
                  <c:v>6.1080830970921456</c:v>
                </c:pt>
              </c:numCache>
            </c:numRef>
          </c:yVal>
          <c:smooth val="1"/>
        </c:ser>
        <c:ser>
          <c:idx val="0"/>
          <c:order val="1"/>
          <c:tx>
            <c:strRef>
              <c:f>'Plot w Int&amp;Slope'!$C$237</c:f>
              <c:strCache>
                <c:ptCount val="1"/>
                <c:pt idx="0">
                  <c:v>Low Fear, High EC</c:v>
                </c:pt>
              </c:strCache>
            </c:strRef>
          </c:tx>
          <c:spPr>
            <a:ln w="28575" cap="rnd" cmpd="sng">
              <a:solidFill>
                <a:srgbClr val="08A1D9"/>
              </a:solidFill>
              <a:round/>
            </a:ln>
            <a:effectLst/>
          </c:spPr>
          <c:marker>
            <c:symbol val="square"/>
            <c:size val="5"/>
            <c:spPr>
              <a:solidFill>
                <a:srgbClr val="08A1D9"/>
              </a:solidFill>
              <a:ln w="28575" cmpd="sng">
                <a:solidFill>
                  <a:srgbClr val="08A1D9"/>
                </a:solidFill>
              </a:ln>
              <a:effectLst/>
            </c:spPr>
          </c:marker>
          <c:xVal>
            <c:numRef>
              <c:f>'Plot w Int&amp;Slope'!$G$232:$G$235</c:f>
              <c:numCache>
                <c:formatCode>General</c:formatCode>
                <c:ptCount val="4"/>
                <c:pt idx="0">
                  <c:v>1</c:v>
                </c:pt>
                <c:pt idx="1">
                  <c:v>2</c:v>
                </c:pt>
                <c:pt idx="2">
                  <c:v>3</c:v>
                </c:pt>
                <c:pt idx="3">
                  <c:v>4</c:v>
                </c:pt>
              </c:numCache>
            </c:numRef>
          </c:xVal>
          <c:yVal>
            <c:numRef>
              <c:f>'Plot w Int&amp;Slope'!$C$232:$C$235</c:f>
              <c:numCache>
                <c:formatCode>General</c:formatCode>
                <c:ptCount val="4"/>
                <c:pt idx="0">
                  <c:v>7.3966827402561517</c:v>
                </c:pt>
                <c:pt idx="1">
                  <c:v>7.5780908143940779</c:v>
                </c:pt>
                <c:pt idx="2">
                  <c:v>7.7594988885320006</c:v>
                </c:pt>
                <c:pt idx="3">
                  <c:v>7.9409069626699251</c:v>
                </c:pt>
              </c:numCache>
            </c:numRef>
          </c:yVal>
          <c:smooth val="1"/>
        </c:ser>
        <c:ser>
          <c:idx val="1"/>
          <c:order val="2"/>
          <c:tx>
            <c:strRef>
              <c:f>'Plot w Int&amp;Slope'!$F$231</c:f>
              <c:strCache>
                <c:ptCount val="1"/>
                <c:pt idx="0">
                  <c:v>Mean</c:v>
                </c:pt>
              </c:strCache>
            </c:strRef>
          </c:tx>
          <c:spPr>
            <a:ln w="12700" cap="rnd" cmpd="sng">
              <a:solidFill>
                <a:schemeClr val="tx1"/>
              </a:solidFill>
              <a:prstDash val="solid"/>
              <a:round/>
            </a:ln>
            <a:effectLst/>
          </c:spPr>
          <c:marker>
            <c:symbol val="none"/>
          </c:marker>
          <c:xVal>
            <c:numRef>
              <c:f>'Plot w Int&amp;Slope'!$G$232:$G$235</c:f>
              <c:numCache>
                <c:formatCode>General</c:formatCode>
                <c:ptCount val="4"/>
                <c:pt idx="0">
                  <c:v>1</c:v>
                </c:pt>
                <c:pt idx="1">
                  <c:v>2</c:v>
                </c:pt>
                <c:pt idx="2">
                  <c:v>3</c:v>
                </c:pt>
                <c:pt idx="3">
                  <c:v>4</c:v>
                </c:pt>
              </c:numCache>
            </c:numRef>
          </c:xVal>
          <c:yVal>
            <c:numRef>
              <c:f>'Plot w Int&amp;Slope'!$F$232:$F$235</c:f>
              <c:numCache>
                <c:formatCode>General</c:formatCode>
                <c:ptCount val="4"/>
                <c:pt idx="0">
                  <c:v>5.7710000000000008</c:v>
                </c:pt>
                <c:pt idx="1">
                  <c:v>5.8319999999999999</c:v>
                </c:pt>
                <c:pt idx="2">
                  <c:v>5.8929999999999998</c:v>
                </c:pt>
                <c:pt idx="3">
                  <c:v>5.9539999999999997</c:v>
                </c:pt>
              </c:numCache>
            </c:numRef>
          </c:yVal>
          <c:smooth val="1"/>
        </c:ser>
        <c:ser>
          <c:idx val="4"/>
          <c:order val="3"/>
          <c:tx>
            <c:strRef>
              <c:f>'Plot w Int&amp;Slope'!$D$237</c:f>
              <c:strCache>
                <c:ptCount val="1"/>
                <c:pt idx="0">
                  <c:v>High Fear, Low EC</c:v>
                </c:pt>
              </c:strCache>
            </c:strRef>
          </c:tx>
          <c:spPr>
            <a:ln w="28575" cmpd="sng">
              <a:solidFill>
                <a:schemeClr val="accent2"/>
              </a:solidFill>
              <a:prstDash val="lgDash"/>
            </a:ln>
          </c:spPr>
          <c:marker>
            <c:symbol val="triangle"/>
            <c:size val="5"/>
            <c:spPr>
              <a:solidFill>
                <a:schemeClr val="accent2"/>
              </a:solidFill>
              <a:ln w="28575" cmpd="sng">
                <a:solidFill>
                  <a:schemeClr val="accent2"/>
                </a:solidFill>
              </a:ln>
            </c:spPr>
          </c:marker>
          <c:xVal>
            <c:numRef>
              <c:f>'Plot w Int&amp;Slope'!$G$232:$G$235</c:f>
              <c:numCache>
                <c:formatCode>General</c:formatCode>
                <c:ptCount val="4"/>
                <c:pt idx="0">
                  <c:v>1</c:v>
                </c:pt>
                <c:pt idx="1">
                  <c:v>2</c:v>
                </c:pt>
                <c:pt idx="2">
                  <c:v>3</c:v>
                </c:pt>
                <c:pt idx="3">
                  <c:v>4</c:v>
                </c:pt>
              </c:numCache>
            </c:numRef>
          </c:xVal>
          <c:yVal>
            <c:numRef>
              <c:f>'Plot w Int&amp;Slope'!$D$232:$D$235</c:f>
              <c:numCache>
                <c:formatCode>General</c:formatCode>
                <c:ptCount val="4"/>
                <c:pt idx="0">
                  <c:v>7.2330747076094326</c:v>
                </c:pt>
                <c:pt idx="1">
                  <c:v>6.8176972577606136</c:v>
                </c:pt>
                <c:pt idx="2">
                  <c:v>6.4023198079118062</c:v>
                </c:pt>
                <c:pt idx="3">
                  <c:v>5.9869423580629926</c:v>
                </c:pt>
              </c:numCache>
            </c:numRef>
          </c:yVal>
          <c:smooth val="1"/>
        </c:ser>
        <c:ser>
          <c:idx val="2"/>
          <c:order val="4"/>
          <c:tx>
            <c:strRef>
              <c:f>'Plot w Int&amp;Slope'!$E$237</c:f>
              <c:strCache>
                <c:ptCount val="1"/>
                <c:pt idx="0">
                  <c:v>High Fear, High EC</c:v>
                </c:pt>
              </c:strCache>
            </c:strRef>
          </c:tx>
          <c:spPr>
            <a:ln w="28575" cap="rnd" cmpd="sng">
              <a:solidFill>
                <a:schemeClr val="accent2"/>
              </a:solidFill>
              <a:round/>
            </a:ln>
            <a:effectLst/>
          </c:spPr>
          <c:marker>
            <c:symbol val="square"/>
            <c:size val="5"/>
            <c:spPr>
              <a:solidFill>
                <a:schemeClr val="accent2"/>
              </a:solidFill>
              <a:ln w="28575" cmpd="sng">
                <a:solidFill>
                  <a:schemeClr val="accent2"/>
                </a:solidFill>
              </a:ln>
              <a:effectLst/>
            </c:spPr>
          </c:marker>
          <c:xVal>
            <c:numRef>
              <c:f>'Plot w Int&amp;Slope'!$G$232:$G$235</c:f>
              <c:numCache>
                <c:formatCode>General</c:formatCode>
                <c:ptCount val="4"/>
                <c:pt idx="0">
                  <c:v>1</c:v>
                </c:pt>
                <c:pt idx="1">
                  <c:v>2</c:v>
                </c:pt>
                <c:pt idx="2">
                  <c:v>3</c:v>
                </c:pt>
                <c:pt idx="3">
                  <c:v>4</c:v>
                </c:pt>
              </c:numCache>
            </c:numRef>
          </c:xVal>
          <c:yVal>
            <c:numRef>
              <c:f>'Plot w Int&amp;Slope'!$E$232:$E$235</c:f>
              <c:numCache>
                <c:formatCode>General</c:formatCode>
                <c:ptCount val="4"/>
                <c:pt idx="0">
                  <c:v>3.7625009151891109</c:v>
                </c:pt>
                <c:pt idx="1">
                  <c:v>3.7683564708510526</c:v>
                </c:pt>
                <c:pt idx="2">
                  <c:v>3.7742120265129944</c:v>
                </c:pt>
                <c:pt idx="3">
                  <c:v>3.7800675821749357</c:v>
                </c:pt>
              </c:numCache>
            </c:numRef>
          </c:yVal>
          <c:smooth val="1"/>
        </c:ser>
        <c:dLbls/>
        <c:axId val="74331648"/>
        <c:axId val="74333568"/>
      </c:scatterChart>
      <c:valAx>
        <c:axId val="74331648"/>
        <c:scaling>
          <c:orientation val="minMax"/>
          <c:max val="4"/>
          <c:min val="1"/>
        </c:scaling>
        <c:axPos val="b"/>
        <c:majorGridlines>
          <c:spPr>
            <a:ln w="9525" cap="flat" cmpd="sng" algn="ctr">
              <a:solidFill>
                <a:schemeClr val="tx1">
                  <a:lumMod val="15000"/>
                  <a:lumOff val="85000"/>
                </a:schemeClr>
              </a:solidFill>
              <a:round/>
            </a:ln>
            <a:effectLst/>
          </c:spPr>
        </c:majorGridlines>
        <c:title>
          <c:tx>
            <c:rich>
              <a:bodyPr/>
              <a:lstStyle/>
              <a:p>
                <a:pPr>
                  <a:defRPr sz="1400"/>
                </a:pPr>
                <a:r>
                  <a:rPr lang="en-US" sz="1400"/>
                  <a:t>Time</a:t>
                </a:r>
              </a:p>
            </c:rich>
          </c:tx>
        </c:title>
        <c:numFmt formatCode="General" sourceLinked="1"/>
        <c:maj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74333568"/>
        <c:crosses val="autoZero"/>
        <c:crossBetween val="midCat"/>
        <c:majorUnit val="1"/>
        <c:minorUnit val="0.2"/>
      </c:valAx>
      <c:valAx>
        <c:axId val="74333568"/>
        <c:scaling>
          <c:orientation val="minMax"/>
          <c:max val="8"/>
          <c:min val="3"/>
        </c:scaling>
        <c:axPos val="l"/>
        <c:majorGridlines>
          <c:spPr>
            <a:ln w="9525" cap="flat" cmpd="sng" algn="ctr">
              <a:solidFill>
                <a:schemeClr val="tx1">
                  <a:lumMod val="15000"/>
                  <a:lumOff val="85000"/>
                </a:schemeClr>
              </a:solidFill>
              <a:round/>
            </a:ln>
            <a:effectLst/>
          </c:spPr>
        </c:majorGridlines>
        <c:title>
          <c:tx>
            <c:rich>
              <a:bodyPr rot="-5400000" vert="horz"/>
              <a:lstStyle/>
              <a:p>
                <a:pPr>
                  <a:defRPr sz="1400"/>
                </a:pPr>
                <a:r>
                  <a:rPr lang="en-US" sz="1400"/>
                  <a:t>Externalizing Symptoms</a:t>
                </a:r>
              </a:p>
            </c:rich>
          </c:tx>
          <c:layout>
            <c:manualLayout>
              <c:xMode val="edge"/>
              <c:yMode val="edge"/>
              <c:x val="7.1920415515761621E-3"/>
              <c:y val="0.17448719526086304"/>
            </c:manualLayout>
          </c:layout>
        </c:title>
        <c:numFmt formatCode="General" sourceLinked="1"/>
        <c:maj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74331648"/>
        <c:crosses val="autoZero"/>
        <c:crossBetween val="midCat"/>
        <c:majorUnit val="1"/>
      </c:valAx>
      <c:spPr>
        <a:noFill/>
        <a:ln>
          <a:noFill/>
        </a:ln>
        <a:effectLst/>
      </c:spPr>
    </c:plotArea>
    <c:legend>
      <c:legendPos val="b"/>
      <c:layout>
        <c:manualLayout>
          <c:xMode val="edge"/>
          <c:yMode val="edge"/>
          <c:x val="0.05"/>
          <c:y val="0.90392730018336798"/>
          <c:w val="0.92222222222222194"/>
          <c:h val="6.8675439542659922E-2"/>
        </c:manualLayout>
      </c:layout>
      <c:spPr>
        <a:noFill/>
        <a:ln>
          <a:noFill/>
        </a:ln>
        <a:effectLst/>
      </c:spPr>
      <c:txPr>
        <a:bodyPr rot="0" vert="horz"/>
        <a:lstStyle/>
        <a:p>
          <a:pPr>
            <a:defRPr sz="1100"/>
          </a:pPr>
          <a:endParaRPr lang="en-US"/>
        </a:p>
      </c:txPr>
    </c:legend>
    <c:plotVisOnly val="1"/>
    <c:dispBlanksAs val="gap"/>
  </c:chart>
  <c:spPr>
    <a:solidFill>
      <a:schemeClr val="bg1"/>
    </a:solidFill>
    <a:ln w="9525" cap="flat" cmpd="sng" algn="ctr">
      <a:noFill/>
      <a:round/>
    </a:ln>
    <a:effectLst/>
  </c:spPr>
  <c:txPr>
    <a:bodyPr/>
    <a:lstStyle/>
    <a:p>
      <a:pPr>
        <a:defRPr sz="1200">
          <a:latin typeface="Times New Roman"/>
          <a:cs typeface="Times New Roman"/>
        </a:defRPr>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US"/>
  <c:style val="18"/>
  <c:chart>
    <c:plotArea>
      <c:layout>
        <c:manualLayout>
          <c:layoutTarget val="inner"/>
          <c:xMode val="edge"/>
          <c:yMode val="edge"/>
          <c:x val="0.11215935217400198"/>
          <c:y val="5.0290135396518401E-2"/>
          <c:w val="0.84535396617089509"/>
          <c:h val="0.78336557059961298"/>
        </c:manualLayout>
      </c:layout>
      <c:lineChart>
        <c:grouping val="standard"/>
        <c:ser>
          <c:idx val="1"/>
          <c:order val="0"/>
          <c:tx>
            <c:strRef>
              <c:f>'UGC Plots'!$C$41</c:f>
              <c:strCache>
                <c:ptCount val="1"/>
                <c:pt idx="0">
                  <c:v>High</c:v>
                </c:pt>
              </c:strCache>
            </c:strRef>
          </c:tx>
          <c:spPr>
            <a:ln w="28575" cmpd="sng">
              <a:solidFill>
                <a:schemeClr val="accent3"/>
              </a:solidFill>
              <a:prstDash val="sysDash"/>
            </a:ln>
          </c:spPr>
          <c:marker>
            <c:symbol val="none"/>
          </c:marker>
          <c:cat>
            <c:numRef>
              <c:f>'UGC Plots'!$B$42:$B$45</c:f>
              <c:numCache>
                <c:formatCode>General</c:formatCode>
                <c:ptCount val="4"/>
                <c:pt idx="0">
                  <c:v>1</c:v>
                </c:pt>
                <c:pt idx="1">
                  <c:v>2</c:v>
                </c:pt>
                <c:pt idx="2">
                  <c:v>3</c:v>
                </c:pt>
                <c:pt idx="3">
                  <c:v>4</c:v>
                </c:pt>
              </c:numCache>
            </c:numRef>
          </c:cat>
          <c:val>
            <c:numRef>
              <c:f>'UGC Plots'!$C$42:$C$45</c:f>
              <c:numCache>
                <c:formatCode>General</c:formatCode>
                <c:ptCount val="4"/>
                <c:pt idx="0">
                  <c:v>8.0586228717408446</c:v>
                </c:pt>
                <c:pt idx="1">
                  <c:v>8.316354275176117</c:v>
                </c:pt>
                <c:pt idx="2">
                  <c:v>8.5740856786113913</c:v>
                </c:pt>
                <c:pt idx="3">
                  <c:v>8.8318170820466655</c:v>
                </c:pt>
              </c:numCache>
            </c:numRef>
          </c:val>
        </c:ser>
        <c:ser>
          <c:idx val="2"/>
          <c:order val="1"/>
          <c:tx>
            <c:strRef>
              <c:f>'UGC Plots'!$D$41</c:f>
              <c:strCache>
                <c:ptCount val="1"/>
                <c:pt idx="0">
                  <c:v>Mean</c:v>
                </c:pt>
              </c:strCache>
            </c:strRef>
          </c:tx>
          <c:spPr>
            <a:ln w="28575" cmpd="sng">
              <a:solidFill>
                <a:schemeClr val="accent2"/>
              </a:solidFill>
            </a:ln>
          </c:spPr>
          <c:marker>
            <c:symbol val="none"/>
          </c:marker>
          <c:cat>
            <c:numRef>
              <c:f>'UGC Plots'!$B$42:$B$45</c:f>
              <c:numCache>
                <c:formatCode>General</c:formatCode>
                <c:ptCount val="4"/>
                <c:pt idx="0">
                  <c:v>1</c:v>
                </c:pt>
                <c:pt idx="1">
                  <c:v>2</c:v>
                </c:pt>
                <c:pt idx="2">
                  <c:v>3</c:v>
                </c:pt>
                <c:pt idx="3">
                  <c:v>4</c:v>
                </c:pt>
              </c:numCache>
            </c:numRef>
          </c:cat>
          <c:val>
            <c:numRef>
              <c:f>'UGC Plots'!$D$42:$D$45</c:f>
              <c:numCache>
                <c:formatCode>General</c:formatCode>
                <c:ptCount val="4"/>
                <c:pt idx="0">
                  <c:v>5.9560000000000004</c:v>
                </c:pt>
                <c:pt idx="1">
                  <c:v>5.7110000000000003</c:v>
                </c:pt>
                <c:pt idx="2">
                  <c:v>5.4660000000000002</c:v>
                </c:pt>
                <c:pt idx="3">
                  <c:v>5.2210000000000001</c:v>
                </c:pt>
              </c:numCache>
            </c:numRef>
          </c:val>
        </c:ser>
        <c:ser>
          <c:idx val="3"/>
          <c:order val="2"/>
          <c:tx>
            <c:strRef>
              <c:f>'UGC Plots'!$E$41</c:f>
              <c:strCache>
                <c:ptCount val="1"/>
                <c:pt idx="0">
                  <c:v>Low</c:v>
                </c:pt>
              </c:strCache>
            </c:strRef>
          </c:tx>
          <c:spPr>
            <a:ln w="28575" cmpd="sng">
              <a:solidFill>
                <a:schemeClr val="accent3"/>
              </a:solidFill>
              <a:prstDash val="sysDash"/>
            </a:ln>
          </c:spPr>
          <c:marker>
            <c:symbol val="none"/>
          </c:marker>
          <c:cat>
            <c:numRef>
              <c:f>'UGC Plots'!$B$42:$B$45</c:f>
              <c:numCache>
                <c:formatCode>General</c:formatCode>
                <c:ptCount val="4"/>
                <c:pt idx="0">
                  <c:v>1</c:v>
                </c:pt>
                <c:pt idx="1">
                  <c:v>2</c:v>
                </c:pt>
                <c:pt idx="2">
                  <c:v>3</c:v>
                </c:pt>
                <c:pt idx="3">
                  <c:v>4</c:v>
                </c:pt>
              </c:numCache>
            </c:numRef>
          </c:cat>
          <c:val>
            <c:numRef>
              <c:f>'UGC Plots'!$E$42:$E$45</c:f>
              <c:numCache>
                <c:formatCode>General</c:formatCode>
                <c:ptCount val="4"/>
                <c:pt idx="0">
                  <c:v>3.8533771282591549</c:v>
                </c:pt>
                <c:pt idx="1">
                  <c:v>3.1056457248238756</c:v>
                </c:pt>
                <c:pt idx="2">
                  <c:v>2.3579143213886069</c:v>
                </c:pt>
                <c:pt idx="3">
                  <c:v>1.6101829179533342</c:v>
                </c:pt>
              </c:numCache>
            </c:numRef>
          </c:val>
        </c:ser>
        <c:dLbls/>
        <c:marker val="1"/>
        <c:axId val="68966656"/>
        <c:axId val="69001600"/>
      </c:lineChart>
      <c:catAx>
        <c:axId val="68966656"/>
        <c:scaling>
          <c:orientation val="minMax"/>
        </c:scaling>
        <c:axPos val="b"/>
        <c:title>
          <c:tx>
            <c:rich>
              <a:bodyPr/>
              <a:lstStyle/>
              <a:p>
                <a:pPr>
                  <a:defRPr sz="1600"/>
                </a:pPr>
                <a:r>
                  <a:rPr lang="en-US" sz="1600"/>
                  <a:t>Time</a:t>
                </a:r>
              </a:p>
            </c:rich>
          </c:tx>
          <c:layout>
            <c:manualLayout>
              <c:xMode val="edge"/>
              <c:yMode val="edge"/>
              <c:x val="0.49791903616214606"/>
              <c:y val="0.92447856033334597"/>
            </c:manualLayout>
          </c:layout>
        </c:title>
        <c:numFmt formatCode="General" sourceLinked="1"/>
        <c:tickLblPos val="nextTo"/>
        <c:txPr>
          <a:bodyPr rot="0" vert="horz"/>
          <a:lstStyle/>
          <a:p>
            <a:pPr>
              <a:defRPr/>
            </a:pPr>
            <a:endParaRPr lang="en-US"/>
          </a:p>
        </c:txPr>
        <c:crossAx val="69001600"/>
        <c:crossesAt val="0"/>
        <c:auto val="1"/>
        <c:lblAlgn val="ctr"/>
        <c:lblOffset val="100"/>
      </c:catAx>
      <c:valAx>
        <c:axId val="69001600"/>
        <c:scaling>
          <c:orientation val="minMax"/>
          <c:min val="0"/>
        </c:scaling>
        <c:axPos val="l"/>
        <c:majorGridlines>
          <c:spPr>
            <a:ln w="3175" cmpd="sng"/>
          </c:spPr>
        </c:majorGridlines>
        <c:title>
          <c:tx>
            <c:rich>
              <a:bodyPr rot="-5400000" vert="horz"/>
              <a:lstStyle/>
              <a:p>
                <a:pPr>
                  <a:defRPr sz="1600"/>
                </a:pPr>
                <a:r>
                  <a:rPr lang="en-US" sz="1600"/>
                  <a:t>Externalizing Symptoms</a:t>
                </a:r>
              </a:p>
            </c:rich>
          </c:tx>
          <c:layout>
            <c:manualLayout>
              <c:xMode val="edge"/>
              <c:yMode val="edge"/>
              <c:x val="2.1081382976215805E-2"/>
              <c:y val="0.139222759876789"/>
            </c:manualLayout>
          </c:layout>
        </c:title>
        <c:numFmt formatCode="General" sourceLinked="1"/>
        <c:tickLblPos val="nextTo"/>
        <c:crossAx val="68966656"/>
        <c:crossesAt val="1"/>
        <c:crossBetween val="between"/>
        <c:majorUnit val="2"/>
      </c:valAx>
    </c:plotArea>
    <c:plotVisOnly val="1"/>
    <c:dispBlanksAs val="gap"/>
  </c:chart>
  <c:spPr>
    <a:ln>
      <a:noFill/>
      <a:prstDash val="solid"/>
    </a:ln>
  </c:spPr>
  <c:txPr>
    <a:bodyPr/>
    <a:lstStyle/>
    <a:p>
      <a:pPr>
        <a:defRPr sz="1200">
          <a:latin typeface="Times New Roman"/>
          <a:cs typeface="Times New Roman"/>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6648931904345302"/>
          <c:y val="9.0909266360830909E-2"/>
          <c:w val="0.60637284922718004"/>
          <c:h val="0.75494216847472606"/>
        </c:manualLayout>
      </c:layout>
      <c:lineChart>
        <c:grouping val="standard"/>
        <c:ser>
          <c:idx val="0"/>
          <c:order val="0"/>
          <c:tx>
            <c:strRef>
              <c:f>'IECxFrust - SInt'!$B$31</c:f>
              <c:strCache>
                <c:ptCount val="1"/>
                <c:pt idx="0">
                  <c:v>Low T1 EC</c:v>
                </c:pt>
              </c:strCache>
            </c:strRef>
          </c:tx>
          <c:spPr>
            <a:ln w="28575" cmpd="sng">
              <a:solidFill>
                <a:srgbClr val="08A1D9"/>
              </a:solidFill>
              <a:prstDash val="sysDash"/>
            </a:ln>
          </c:spPr>
          <c:marker>
            <c:symbol val="diamond"/>
            <c:size val="5"/>
            <c:spPr>
              <a:solidFill>
                <a:schemeClr val="accent3"/>
              </a:solidFill>
              <a:ln w="28575" cmpd="sng">
                <a:solidFill>
                  <a:srgbClr val="08A1D9"/>
                </a:solidFill>
                <a:prstDash val="sysDash"/>
              </a:ln>
            </c:spPr>
          </c:marker>
          <c:cat>
            <c:strRef>
              <c:f>'IECxFrust - SInt'!$C$30:$D$30</c:f>
              <c:strCache>
                <c:ptCount val="2"/>
                <c:pt idx="0">
                  <c:v>Low Frustration</c:v>
                </c:pt>
                <c:pt idx="1">
                  <c:v>High Frustration</c:v>
                </c:pt>
              </c:strCache>
            </c:strRef>
          </c:cat>
          <c:val>
            <c:numRef>
              <c:f>'IECxFrust - SInt'!$C$31:$D$31</c:f>
              <c:numCache>
                <c:formatCode>General</c:formatCode>
                <c:ptCount val="2"/>
                <c:pt idx="0">
                  <c:v>-0.37627218800000006</c:v>
                </c:pt>
                <c:pt idx="1">
                  <c:v>0.30183018800000005</c:v>
                </c:pt>
              </c:numCache>
            </c:numRef>
          </c:val>
        </c:ser>
        <c:ser>
          <c:idx val="1"/>
          <c:order val="1"/>
          <c:tx>
            <c:strRef>
              <c:f>'IECxFrust - SInt'!$B$32</c:f>
              <c:strCache>
                <c:ptCount val="1"/>
                <c:pt idx="0">
                  <c:v>High T1 EC</c:v>
                </c:pt>
              </c:strCache>
            </c:strRef>
          </c:tx>
          <c:spPr>
            <a:ln w="28575" cmpd="sng">
              <a:solidFill>
                <a:schemeClr val="accent2"/>
              </a:solidFill>
              <a:prstDash val="solid"/>
            </a:ln>
          </c:spPr>
          <c:marker>
            <c:symbol val="square"/>
            <c:size val="5"/>
            <c:spPr>
              <a:solidFill>
                <a:schemeClr val="accent2"/>
              </a:solidFill>
              <a:ln w="28575" cmpd="sng">
                <a:solidFill>
                  <a:schemeClr val="accent2"/>
                </a:solidFill>
                <a:prstDash val="solid"/>
              </a:ln>
            </c:spPr>
          </c:marker>
          <c:cat>
            <c:strRef>
              <c:f>'IECxFrust - SInt'!$C$30:$D$30</c:f>
              <c:strCache>
                <c:ptCount val="2"/>
                <c:pt idx="0">
                  <c:v>Low Frustration</c:v>
                </c:pt>
                <c:pt idx="1">
                  <c:v>High Frustration</c:v>
                </c:pt>
              </c:strCache>
            </c:strRef>
          </c:cat>
          <c:val>
            <c:numRef>
              <c:f>'IECxFrust - SInt'!$C$32:$D$32</c:f>
              <c:numCache>
                <c:formatCode>General</c:formatCode>
                <c:ptCount val="2"/>
                <c:pt idx="0">
                  <c:v>0.49824018800000003</c:v>
                </c:pt>
                <c:pt idx="1">
                  <c:v>-0.14379818800000005</c:v>
                </c:pt>
              </c:numCache>
            </c:numRef>
          </c:val>
        </c:ser>
        <c:dLbls/>
        <c:marker val="1"/>
        <c:axId val="69008384"/>
        <c:axId val="68784896"/>
      </c:lineChart>
      <c:catAx>
        <c:axId val="69008384"/>
        <c:scaling>
          <c:orientation val="minMax"/>
        </c:scaling>
        <c:axPos val="b"/>
        <c:numFmt formatCode="General" sourceLinked="1"/>
        <c:tickLblPos val="nextTo"/>
        <c:spPr>
          <a:ln w="3175">
            <a:solidFill>
              <a:srgbClr val="000000"/>
            </a:solidFill>
            <a:prstDash val="solid"/>
          </a:ln>
        </c:spPr>
        <c:txPr>
          <a:bodyPr rot="0" vert="horz"/>
          <a:lstStyle/>
          <a:p>
            <a:pPr>
              <a:defRPr sz="1600"/>
            </a:pPr>
            <a:endParaRPr lang="en-US"/>
          </a:p>
        </c:txPr>
        <c:crossAx val="68784896"/>
        <c:crossesAt val="-0.5"/>
        <c:auto val="1"/>
        <c:lblAlgn val="ctr"/>
        <c:lblOffset val="100"/>
        <c:tickLblSkip val="1"/>
        <c:tickMarkSkip val="1"/>
      </c:catAx>
      <c:valAx>
        <c:axId val="68784896"/>
        <c:scaling>
          <c:orientation val="minMax"/>
          <c:max val="0.70000000000000007"/>
          <c:min val="-0.5"/>
        </c:scaling>
        <c:axPos val="l"/>
        <c:title>
          <c:tx>
            <c:rich>
              <a:bodyPr/>
              <a:lstStyle/>
              <a:p>
                <a:pPr>
                  <a:defRPr sz="2000"/>
                </a:pPr>
                <a:r>
                  <a:rPr lang="en-US" sz="2000"/>
                  <a:t>Slope of Internalizing Symptoms</a:t>
                </a:r>
              </a:p>
            </c:rich>
          </c:tx>
          <c:layout>
            <c:manualLayout>
              <c:xMode val="edge"/>
              <c:yMode val="edge"/>
              <c:x val="4.3178951589384715E-2"/>
              <c:y val="7.7089830269610013E-2"/>
            </c:manualLayout>
          </c:layout>
          <c:spPr>
            <a:noFill/>
            <a:ln w="25400">
              <a:noFill/>
            </a:ln>
          </c:spPr>
        </c:title>
        <c:numFmt formatCode="General" sourceLinked="1"/>
        <c:tickLblPos val="nextTo"/>
        <c:spPr>
          <a:ln w="3175">
            <a:solidFill>
              <a:srgbClr val="000000"/>
            </a:solidFill>
            <a:prstDash val="solid"/>
          </a:ln>
        </c:spPr>
        <c:txPr>
          <a:bodyPr rot="0" vert="horz"/>
          <a:lstStyle/>
          <a:p>
            <a:pPr>
              <a:defRPr/>
            </a:pPr>
            <a:endParaRPr lang="en-US"/>
          </a:p>
        </c:txPr>
        <c:crossAx val="69008384"/>
        <c:crosses val="autoZero"/>
        <c:crossBetween val="between"/>
        <c:majorUnit val="0.2"/>
        <c:minorUnit val="0.1"/>
      </c:valAx>
      <c:spPr>
        <a:solidFill>
          <a:srgbClr val="FFFFFF"/>
        </a:solidFill>
        <a:ln w="12700">
          <a:noFill/>
          <a:prstDash val="solid"/>
        </a:ln>
      </c:spPr>
    </c:plotArea>
    <c:legend>
      <c:legendPos val="r"/>
      <c:layout>
        <c:manualLayout>
          <c:xMode val="edge"/>
          <c:yMode val="edge"/>
          <c:x val="0.69663684870062692"/>
          <c:y val="6.9492987174642695E-2"/>
          <c:w val="0.23772117630679301"/>
          <c:h val="0.14624537051445605"/>
        </c:manualLayout>
      </c:layout>
      <c:spPr>
        <a:solidFill>
          <a:srgbClr val="FFFFFF"/>
        </a:solidFill>
        <a:ln w="3175">
          <a:noFill/>
          <a:prstDash val="solid"/>
        </a:ln>
      </c:spPr>
      <c:txPr>
        <a:bodyPr/>
        <a:lstStyle/>
        <a:p>
          <a:pPr>
            <a:defRPr sz="1600"/>
          </a:pPr>
          <a:endParaRPr lang="en-US"/>
        </a:p>
      </c:txPr>
    </c:legend>
    <c:plotVisOnly val="1"/>
    <c:dispBlanksAs val="gap"/>
  </c:chart>
  <c:spPr>
    <a:solidFill>
      <a:srgbClr val="FFFFFF"/>
    </a:solidFill>
    <a:ln w="3175">
      <a:noFill/>
      <a:prstDash val="solid"/>
    </a:ln>
  </c:spPr>
  <c:txPr>
    <a:bodyPr/>
    <a:lstStyle/>
    <a:p>
      <a:pPr>
        <a:defRPr sz="1200" b="0" i="0" u="none" strike="noStrike" baseline="0">
          <a:solidFill>
            <a:srgbClr val="000000"/>
          </a:solidFill>
          <a:latin typeface="Times New Roman"/>
          <a:ea typeface="Arial"/>
          <a:cs typeface="Times New Roman"/>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scatterChart>
        <c:scatterStyle val="smoothMarker"/>
        <c:ser>
          <c:idx val="3"/>
          <c:order val="0"/>
          <c:tx>
            <c:strRef>
              <c:f>'Plot w Int&amp;Slope'!$B$12</c:f>
              <c:strCache>
                <c:ptCount val="1"/>
                <c:pt idx="0">
                  <c:v>Low Frust, Low EC</c:v>
                </c:pt>
              </c:strCache>
            </c:strRef>
          </c:tx>
          <c:spPr>
            <a:ln w="28575" cmpd="sng">
              <a:solidFill>
                <a:srgbClr val="08A1D9"/>
              </a:solidFill>
              <a:prstDash val="lgDash"/>
            </a:ln>
          </c:spPr>
          <c:marker>
            <c:symbol val="triangle"/>
            <c:size val="5"/>
            <c:spPr>
              <a:solidFill>
                <a:srgbClr val="08A1D9"/>
              </a:solidFill>
              <a:ln w="28575" cmpd="sng">
                <a:solidFill>
                  <a:srgbClr val="08A1D9"/>
                </a:solidFill>
              </a:ln>
            </c:spPr>
          </c:marker>
          <c:xVal>
            <c:numRef>
              <c:f>'Plot w Int&amp;Slope'!$G$7:$G$10</c:f>
              <c:numCache>
                <c:formatCode>General</c:formatCode>
                <c:ptCount val="4"/>
                <c:pt idx="0">
                  <c:v>1</c:v>
                </c:pt>
                <c:pt idx="1">
                  <c:v>2</c:v>
                </c:pt>
                <c:pt idx="2">
                  <c:v>3</c:v>
                </c:pt>
                <c:pt idx="3">
                  <c:v>4</c:v>
                </c:pt>
              </c:numCache>
            </c:numRef>
          </c:xVal>
          <c:yVal>
            <c:numRef>
              <c:f>'Plot w Int&amp;Slope'!$B$7:$B$10</c:f>
              <c:numCache>
                <c:formatCode>General</c:formatCode>
                <c:ptCount val="4"/>
                <c:pt idx="0">
                  <c:v>5.3454732867122745</c:v>
                </c:pt>
                <c:pt idx="1">
                  <c:v>6.004330618781176</c:v>
                </c:pt>
                <c:pt idx="2">
                  <c:v>6.2491879508500796</c:v>
                </c:pt>
                <c:pt idx="3">
                  <c:v>6.0800452829189826</c:v>
                </c:pt>
              </c:numCache>
            </c:numRef>
          </c:yVal>
          <c:smooth val="1"/>
        </c:ser>
        <c:ser>
          <c:idx val="0"/>
          <c:order val="1"/>
          <c:tx>
            <c:strRef>
              <c:f>'Plot w Int&amp;Slope'!$C$12</c:f>
              <c:strCache>
                <c:ptCount val="1"/>
                <c:pt idx="0">
                  <c:v>Low Frust, High EC</c:v>
                </c:pt>
              </c:strCache>
            </c:strRef>
          </c:tx>
          <c:spPr>
            <a:ln w="28575" cap="rnd" cmpd="sng">
              <a:solidFill>
                <a:srgbClr val="08A1D9"/>
              </a:solidFill>
              <a:round/>
            </a:ln>
            <a:effectLst/>
          </c:spPr>
          <c:marker>
            <c:symbol val="square"/>
            <c:size val="5"/>
            <c:spPr>
              <a:solidFill>
                <a:srgbClr val="08A1D9"/>
              </a:solidFill>
              <a:ln w="28575" cmpd="sng">
                <a:solidFill>
                  <a:srgbClr val="08A1D9"/>
                </a:solidFill>
              </a:ln>
              <a:effectLst/>
            </c:spPr>
          </c:marker>
          <c:xVal>
            <c:numRef>
              <c:f>'Plot w Int&amp;Slope'!$G$7:$G$10</c:f>
              <c:numCache>
                <c:formatCode>General</c:formatCode>
                <c:ptCount val="4"/>
                <c:pt idx="0">
                  <c:v>1</c:v>
                </c:pt>
                <c:pt idx="1">
                  <c:v>2</c:v>
                </c:pt>
                <c:pt idx="2">
                  <c:v>3</c:v>
                </c:pt>
                <c:pt idx="3">
                  <c:v>4</c:v>
                </c:pt>
              </c:numCache>
            </c:numRef>
          </c:xVal>
          <c:yVal>
            <c:numRef>
              <c:f>'Plot w Int&amp;Slope'!$C$7:$C$10</c:f>
              <c:numCache>
                <c:formatCode>General</c:formatCode>
                <c:ptCount val="4"/>
                <c:pt idx="0">
                  <c:v>2.3488667132877268</c:v>
                </c:pt>
                <c:pt idx="1">
                  <c:v>3.8819693812188216</c:v>
                </c:pt>
                <c:pt idx="2">
                  <c:v>5.0010720491499212</c:v>
                </c:pt>
                <c:pt idx="3">
                  <c:v>5.7061747170810166</c:v>
                </c:pt>
              </c:numCache>
            </c:numRef>
          </c:yVal>
          <c:smooth val="1"/>
        </c:ser>
        <c:ser>
          <c:idx val="1"/>
          <c:order val="2"/>
          <c:tx>
            <c:strRef>
              <c:f>'Plot w Int&amp;Slope'!$F$6</c:f>
              <c:strCache>
                <c:ptCount val="1"/>
                <c:pt idx="0">
                  <c:v>Mean</c:v>
                </c:pt>
              </c:strCache>
            </c:strRef>
          </c:tx>
          <c:spPr>
            <a:ln w="12700" cap="rnd" cmpd="sng">
              <a:solidFill>
                <a:srgbClr val="000000"/>
              </a:solidFill>
              <a:prstDash val="solid"/>
              <a:round/>
            </a:ln>
            <a:effectLst/>
          </c:spPr>
          <c:marker>
            <c:symbol val="none"/>
          </c:marker>
          <c:xVal>
            <c:numRef>
              <c:f>'Plot w Int&amp;Slope'!$G$7:$G$10</c:f>
              <c:numCache>
                <c:formatCode>General</c:formatCode>
                <c:ptCount val="4"/>
                <c:pt idx="0">
                  <c:v>1</c:v>
                </c:pt>
                <c:pt idx="1">
                  <c:v>2</c:v>
                </c:pt>
                <c:pt idx="2">
                  <c:v>3</c:v>
                </c:pt>
                <c:pt idx="3">
                  <c:v>4</c:v>
                </c:pt>
              </c:numCache>
            </c:numRef>
          </c:xVal>
          <c:yVal>
            <c:numRef>
              <c:f>'Plot w Int&amp;Slope'!$F$7:$F$10</c:f>
              <c:numCache>
                <c:formatCode>General</c:formatCode>
                <c:ptCount val="4"/>
                <c:pt idx="0">
                  <c:v>3.5449999999999999</c:v>
                </c:pt>
                <c:pt idx="1">
                  <c:v>4.6499999999999977</c:v>
                </c:pt>
                <c:pt idx="2">
                  <c:v>5.3410000000000002</c:v>
                </c:pt>
                <c:pt idx="3">
                  <c:v>5.6179999999999835</c:v>
                </c:pt>
              </c:numCache>
            </c:numRef>
          </c:yVal>
          <c:smooth val="1"/>
        </c:ser>
        <c:ser>
          <c:idx val="4"/>
          <c:order val="3"/>
          <c:tx>
            <c:strRef>
              <c:f>'Plot w Int&amp;Slope'!$D$12</c:f>
              <c:strCache>
                <c:ptCount val="1"/>
                <c:pt idx="0">
                  <c:v>High Frust, Low EC</c:v>
                </c:pt>
              </c:strCache>
            </c:strRef>
          </c:tx>
          <c:spPr>
            <a:ln w="28575" cmpd="sng">
              <a:solidFill>
                <a:srgbClr val="F96A1B"/>
              </a:solidFill>
              <a:prstDash val="lgDash"/>
            </a:ln>
          </c:spPr>
          <c:marker>
            <c:symbol val="triangle"/>
            <c:size val="5"/>
            <c:spPr>
              <a:solidFill>
                <a:srgbClr val="F96A1B"/>
              </a:solidFill>
              <a:ln w="28575" cmpd="sng">
                <a:solidFill>
                  <a:srgbClr val="F96A1B"/>
                </a:solidFill>
              </a:ln>
            </c:spPr>
          </c:marker>
          <c:xVal>
            <c:numRef>
              <c:f>'Plot w Int&amp;Slope'!$G$7:$G$10</c:f>
              <c:numCache>
                <c:formatCode>General</c:formatCode>
                <c:ptCount val="4"/>
                <c:pt idx="0">
                  <c:v>1</c:v>
                </c:pt>
                <c:pt idx="1">
                  <c:v>2</c:v>
                </c:pt>
                <c:pt idx="2">
                  <c:v>3</c:v>
                </c:pt>
                <c:pt idx="3">
                  <c:v>4</c:v>
                </c:pt>
              </c:numCache>
            </c:numRef>
          </c:xVal>
          <c:yVal>
            <c:numRef>
              <c:f>'Plot w Int&amp;Slope'!$D$7:$D$10</c:f>
              <c:numCache>
                <c:formatCode>General</c:formatCode>
                <c:ptCount val="4"/>
                <c:pt idx="0">
                  <c:v>2.761311544016436</c:v>
                </c:pt>
                <c:pt idx="1">
                  <c:v>4.0981494569839487</c:v>
                </c:pt>
                <c:pt idx="2">
                  <c:v>5.0209873699514427</c:v>
                </c:pt>
                <c:pt idx="3">
                  <c:v>5.5298252829189796</c:v>
                </c:pt>
              </c:numCache>
            </c:numRef>
          </c:yVal>
          <c:smooth val="1"/>
        </c:ser>
        <c:ser>
          <c:idx val="2"/>
          <c:order val="4"/>
          <c:tx>
            <c:strRef>
              <c:f>'Plot w Int&amp;Slope'!$E$12</c:f>
              <c:strCache>
                <c:ptCount val="1"/>
                <c:pt idx="0">
                  <c:v>High Frust, High EC</c:v>
                </c:pt>
              </c:strCache>
            </c:strRef>
          </c:tx>
          <c:spPr>
            <a:ln w="28575" cap="rnd" cmpd="sng">
              <a:solidFill>
                <a:srgbClr val="F96A1B"/>
              </a:solidFill>
              <a:round/>
            </a:ln>
            <a:effectLst/>
          </c:spPr>
          <c:marker>
            <c:symbol val="square"/>
            <c:size val="5"/>
            <c:spPr>
              <a:solidFill>
                <a:srgbClr val="F96A1B"/>
              </a:solidFill>
              <a:ln w="28575" cmpd="sng">
                <a:solidFill>
                  <a:srgbClr val="F96A1B"/>
                </a:solidFill>
              </a:ln>
              <a:effectLst/>
            </c:spPr>
          </c:marker>
          <c:xVal>
            <c:numRef>
              <c:f>'Plot w Int&amp;Slope'!$G$7:$G$10</c:f>
              <c:numCache>
                <c:formatCode>General</c:formatCode>
                <c:ptCount val="4"/>
                <c:pt idx="0">
                  <c:v>1</c:v>
                </c:pt>
                <c:pt idx="1">
                  <c:v>2</c:v>
                </c:pt>
                <c:pt idx="2">
                  <c:v>3</c:v>
                </c:pt>
                <c:pt idx="3">
                  <c:v>4</c:v>
                </c:pt>
              </c:numCache>
            </c:numRef>
          </c:xVal>
          <c:yVal>
            <c:numRef>
              <c:f>'Plot w Int&amp;Slope'!$E$7:$E$10</c:f>
              <c:numCache>
                <c:formatCode>General</c:formatCode>
                <c:ptCount val="4"/>
                <c:pt idx="0">
                  <c:v>3.7243484559835687</c:v>
                </c:pt>
                <c:pt idx="1">
                  <c:v>4.615550543016024</c:v>
                </c:pt>
                <c:pt idx="2">
                  <c:v>5.0927526300485351</c:v>
                </c:pt>
                <c:pt idx="3">
                  <c:v>5.1559547170809905</c:v>
                </c:pt>
              </c:numCache>
            </c:numRef>
          </c:yVal>
          <c:smooth val="1"/>
        </c:ser>
        <c:dLbls/>
        <c:axId val="69054848"/>
        <c:axId val="69056768"/>
      </c:scatterChart>
      <c:valAx>
        <c:axId val="69054848"/>
        <c:scaling>
          <c:orientation val="minMax"/>
          <c:max val="4"/>
          <c:min val="1"/>
        </c:scaling>
        <c:axPos val="b"/>
        <c:majorGridlines>
          <c:spPr>
            <a:ln w="9525" cap="flat" cmpd="sng" algn="ctr">
              <a:solidFill>
                <a:schemeClr val="tx1">
                  <a:lumMod val="15000"/>
                  <a:lumOff val="85000"/>
                </a:schemeClr>
              </a:solidFill>
              <a:round/>
            </a:ln>
            <a:effectLst/>
          </c:spPr>
        </c:majorGridlines>
        <c:title>
          <c:tx>
            <c:rich>
              <a:bodyPr/>
              <a:lstStyle/>
              <a:p>
                <a:pPr>
                  <a:defRPr/>
                </a:pPr>
                <a:r>
                  <a:rPr lang="en-US"/>
                  <a:t>Time</a:t>
                </a:r>
              </a:p>
            </c:rich>
          </c:tx>
        </c:title>
        <c:numFmt formatCode="General" sourceLinked="1"/>
        <c:maj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69056768"/>
        <c:crosses val="autoZero"/>
        <c:crossBetween val="midCat"/>
        <c:majorUnit val="1"/>
        <c:minorUnit val="0.2"/>
      </c:valAx>
      <c:valAx>
        <c:axId val="69056768"/>
        <c:scaling>
          <c:orientation val="minMax"/>
          <c:max val="7"/>
          <c:min val="0"/>
        </c:scaling>
        <c:axPos val="l"/>
        <c:majorGridlines>
          <c:spPr>
            <a:ln w="9525" cap="flat" cmpd="sng" algn="ctr">
              <a:solidFill>
                <a:schemeClr val="tx1">
                  <a:lumMod val="15000"/>
                  <a:lumOff val="85000"/>
                </a:schemeClr>
              </a:solidFill>
              <a:round/>
            </a:ln>
            <a:effectLst/>
          </c:spPr>
        </c:majorGridlines>
        <c:title>
          <c:tx>
            <c:rich>
              <a:bodyPr rot="-5400000" vert="horz"/>
              <a:lstStyle/>
              <a:p>
                <a:pPr>
                  <a:defRPr sz="1600"/>
                </a:pPr>
                <a:r>
                  <a:rPr lang="en-US" sz="1600"/>
                  <a:t>Internalizing Symptoms</a:t>
                </a:r>
              </a:p>
            </c:rich>
          </c:tx>
          <c:layout>
            <c:manualLayout>
              <c:xMode val="edge"/>
              <c:yMode val="edge"/>
              <c:x val="5.5538576496950414E-3"/>
              <c:y val="0.16271579063207803"/>
            </c:manualLayout>
          </c:layout>
        </c:title>
        <c:numFmt formatCode="General" sourceLinked="1"/>
        <c:maj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69054848"/>
        <c:crosses val="autoZero"/>
        <c:crossBetween val="midCat"/>
        <c:majorUnit val="1"/>
      </c:valAx>
      <c:spPr>
        <a:noFill/>
        <a:ln>
          <a:noFill/>
        </a:ln>
        <a:effectLst/>
      </c:spPr>
    </c:plotArea>
    <c:legend>
      <c:legendPos val="b"/>
      <c:layout>
        <c:manualLayout>
          <c:xMode val="edge"/>
          <c:yMode val="edge"/>
          <c:x val="5.5140107486564206E-2"/>
          <c:y val="0.83210200914666688"/>
          <c:w val="0.91670378702662192"/>
          <c:h val="0.14009124771812304"/>
        </c:manualLayout>
      </c:layout>
      <c:spPr>
        <a:noFill/>
        <a:ln>
          <a:noFill/>
        </a:ln>
        <a:effectLst/>
      </c:spPr>
      <c:txPr>
        <a:bodyPr rot="0" vert="horz"/>
        <a:lstStyle/>
        <a:p>
          <a:pPr>
            <a:defRPr sz="1100"/>
          </a:pPr>
          <a:endParaRPr lang="en-US"/>
        </a:p>
      </c:txPr>
    </c:legend>
    <c:plotVisOnly val="1"/>
    <c:dispBlanksAs val="gap"/>
  </c:chart>
  <c:spPr>
    <a:solidFill>
      <a:schemeClr val="bg1"/>
    </a:solidFill>
    <a:ln w="9525" cap="flat" cmpd="sng" algn="ctr">
      <a:noFill/>
      <a:round/>
    </a:ln>
    <a:effectLst/>
  </c:spPr>
  <c:txPr>
    <a:bodyPr/>
    <a:lstStyle/>
    <a:p>
      <a:pPr>
        <a:defRPr sz="1200">
          <a:latin typeface="Times New Roman"/>
          <a:cs typeface="Times New Roman"/>
        </a:defRPr>
      </a:pPr>
      <a:endParaRPr lang="en-US"/>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scatterChart>
        <c:scatterStyle val="smoothMarker"/>
        <c:ser>
          <c:idx val="3"/>
          <c:order val="0"/>
          <c:tx>
            <c:strRef>
              <c:f>'Plot w Int&amp;Slope'!$B$12</c:f>
              <c:strCache>
                <c:ptCount val="1"/>
                <c:pt idx="0">
                  <c:v>Low Frust, Low EC</c:v>
                </c:pt>
              </c:strCache>
            </c:strRef>
          </c:tx>
          <c:spPr>
            <a:ln w="28575" cmpd="sng">
              <a:solidFill>
                <a:srgbClr val="08A1D9"/>
              </a:solidFill>
              <a:prstDash val="lgDash"/>
            </a:ln>
          </c:spPr>
          <c:marker>
            <c:symbol val="triangle"/>
            <c:size val="5"/>
            <c:spPr>
              <a:solidFill>
                <a:srgbClr val="08A1D9"/>
              </a:solidFill>
              <a:ln w="28575" cmpd="sng">
                <a:solidFill>
                  <a:srgbClr val="08A1D9"/>
                </a:solidFill>
              </a:ln>
            </c:spPr>
          </c:marker>
          <c:xVal>
            <c:numRef>
              <c:f>'Plot w Int&amp;Slope'!$G$7:$G$10</c:f>
              <c:numCache>
                <c:formatCode>General</c:formatCode>
                <c:ptCount val="4"/>
                <c:pt idx="0">
                  <c:v>1</c:v>
                </c:pt>
                <c:pt idx="1">
                  <c:v>2</c:v>
                </c:pt>
                <c:pt idx="2">
                  <c:v>3</c:v>
                </c:pt>
                <c:pt idx="3">
                  <c:v>4</c:v>
                </c:pt>
              </c:numCache>
            </c:numRef>
          </c:xVal>
          <c:yVal>
            <c:numRef>
              <c:f>'Plot w Int&amp;Slope'!$B$7:$B$10</c:f>
              <c:numCache>
                <c:formatCode>General</c:formatCode>
                <c:ptCount val="4"/>
                <c:pt idx="0">
                  <c:v>5.3454732867122745</c:v>
                </c:pt>
                <c:pt idx="1">
                  <c:v>6.004330618781176</c:v>
                </c:pt>
                <c:pt idx="2">
                  <c:v>6.2491879508500796</c:v>
                </c:pt>
                <c:pt idx="3">
                  <c:v>6.0800452829189826</c:v>
                </c:pt>
              </c:numCache>
            </c:numRef>
          </c:yVal>
          <c:smooth val="1"/>
        </c:ser>
        <c:ser>
          <c:idx val="0"/>
          <c:order val="1"/>
          <c:tx>
            <c:strRef>
              <c:f>'Plot w Int&amp;Slope'!$C$12</c:f>
              <c:strCache>
                <c:ptCount val="1"/>
                <c:pt idx="0">
                  <c:v>Low Frust, High EC</c:v>
                </c:pt>
              </c:strCache>
            </c:strRef>
          </c:tx>
          <c:spPr>
            <a:ln w="28575" cap="rnd" cmpd="sng">
              <a:solidFill>
                <a:srgbClr val="08A1D9"/>
              </a:solidFill>
              <a:round/>
            </a:ln>
            <a:effectLst/>
          </c:spPr>
          <c:marker>
            <c:symbol val="square"/>
            <c:size val="5"/>
            <c:spPr>
              <a:solidFill>
                <a:srgbClr val="08A1D9"/>
              </a:solidFill>
              <a:ln w="28575" cmpd="sng">
                <a:solidFill>
                  <a:srgbClr val="08A1D9"/>
                </a:solidFill>
              </a:ln>
              <a:effectLst/>
            </c:spPr>
          </c:marker>
          <c:xVal>
            <c:numRef>
              <c:f>'Plot w Int&amp;Slope'!$G$7:$G$10</c:f>
              <c:numCache>
                <c:formatCode>General</c:formatCode>
                <c:ptCount val="4"/>
                <c:pt idx="0">
                  <c:v>1</c:v>
                </c:pt>
                <c:pt idx="1">
                  <c:v>2</c:v>
                </c:pt>
                <c:pt idx="2">
                  <c:v>3</c:v>
                </c:pt>
                <c:pt idx="3">
                  <c:v>4</c:v>
                </c:pt>
              </c:numCache>
            </c:numRef>
          </c:xVal>
          <c:yVal>
            <c:numRef>
              <c:f>'Plot w Int&amp;Slope'!$C$7:$C$10</c:f>
              <c:numCache>
                <c:formatCode>General</c:formatCode>
                <c:ptCount val="4"/>
                <c:pt idx="0">
                  <c:v>2.3488667132877268</c:v>
                </c:pt>
                <c:pt idx="1">
                  <c:v>3.8819693812188216</c:v>
                </c:pt>
                <c:pt idx="2">
                  <c:v>5.0010720491499212</c:v>
                </c:pt>
                <c:pt idx="3">
                  <c:v>5.7061747170810166</c:v>
                </c:pt>
              </c:numCache>
            </c:numRef>
          </c:yVal>
          <c:smooth val="1"/>
        </c:ser>
        <c:ser>
          <c:idx val="1"/>
          <c:order val="2"/>
          <c:tx>
            <c:strRef>
              <c:f>'Plot w Int&amp;Slope'!$F$6</c:f>
              <c:strCache>
                <c:ptCount val="1"/>
                <c:pt idx="0">
                  <c:v>Mean</c:v>
                </c:pt>
              </c:strCache>
            </c:strRef>
          </c:tx>
          <c:spPr>
            <a:ln w="12700" cap="rnd" cmpd="sng">
              <a:solidFill>
                <a:srgbClr val="000000"/>
              </a:solidFill>
              <a:prstDash val="solid"/>
              <a:round/>
            </a:ln>
            <a:effectLst/>
          </c:spPr>
          <c:marker>
            <c:symbol val="none"/>
          </c:marker>
          <c:xVal>
            <c:numRef>
              <c:f>'Plot w Int&amp;Slope'!$G$7:$G$10</c:f>
              <c:numCache>
                <c:formatCode>General</c:formatCode>
                <c:ptCount val="4"/>
                <c:pt idx="0">
                  <c:v>1</c:v>
                </c:pt>
                <c:pt idx="1">
                  <c:v>2</c:v>
                </c:pt>
                <c:pt idx="2">
                  <c:v>3</c:v>
                </c:pt>
                <c:pt idx="3">
                  <c:v>4</c:v>
                </c:pt>
              </c:numCache>
            </c:numRef>
          </c:xVal>
          <c:yVal>
            <c:numRef>
              <c:f>'Plot w Int&amp;Slope'!$F$7:$F$10</c:f>
              <c:numCache>
                <c:formatCode>General</c:formatCode>
                <c:ptCount val="4"/>
                <c:pt idx="0">
                  <c:v>3.5449999999999999</c:v>
                </c:pt>
                <c:pt idx="1">
                  <c:v>4.6499999999999977</c:v>
                </c:pt>
                <c:pt idx="2">
                  <c:v>5.3410000000000002</c:v>
                </c:pt>
                <c:pt idx="3">
                  <c:v>5.6179999999999808</c:v>
                </c:pt>
              </c:numCache>
            </c:numRef>
          </c:yVal>
          <c:smooth val="1"/>
        </c:ser>
        <c:ser>
          <c:idx val="4"/>
          <c:order val="3"/>
          <c:tx>
            <c:strRef>
              <c:f>'Plot w Int&amp;Slope'!$D$12</c:f>
              <c:strCache>
                <c:ptCount val="1"/>
                <c:pt idx="0">
                  <c:v>High Frust, Low EC</c:v>
                </c:pt>
              </c:strCache>
            </c:strRef>
          </c:tx>
          <c:spPr>
            <a:ln w="28575" cmpd="sng">
              <a:solidFill>
                <a:srgbClr val="F96A1B">
                  <a:alpha val="25000"/>
                </a:srgbClr>
              </a:solidFill>
              <a:prstDash val="lgDash"/>
            </a:ln>
          </c:spPr>
          <c:marker>
            <c:symbol val="triangle"/>
            <c:size val="5"/>
            <c:spPr>
              <a:solidFill>
                <a:srgbClr val="F96A1B">
                  <a:alpha val="25000"/>
                </a:srgbClr>
              </a:solidFill>
              <a:ln w="28575" cmpd="sng">
                <a:solidFill>
                  <a:srgbClr val="F96A1B">
                    <a:alpha val="25000"/>
                  </a:srgbClr>
                </a:solidFill>
              </a:ln>
            </c:spPr>
          </c:marker>
          <c:xVal>
            <c:numRef>
              <c:f>'Plot w Int&amp;Slope'!$G$7:$G$10</c:f>
              <c:numCache>
                <c:formatCode>General</c:formatCode>
                <c:ptCount val="4"/>
                <c:pt idx="0">
                  <c:v>1</c:v>
                </c:pt>
                <c:pt idx="1">
                  <c:v>2</c:v>
                </c:pt>
                <c:pt idx="2">
                  <c:v>3</c:v>
                </c:pt>
                <c:pt idx="3">
                  <c:v>4</c:v>
                </c:pt>
              </c:numCache>
            </c:numRef>
          </c:xVal>
          <c:yVal>
            <c:numRef>
              <c:f>'Plot w Int&amp;Slope'!$D$7:$D$10</c:f>
              <c:numCache>
                <c:formatCode>General</c:formatCode>
                <c:ptCount val="4"/>
                <c:pt idx="0">
                  <c:v>2.761311544016436</c:v>
                </c:pt>
                <c:pt idx="1">
                  <c:v>4.0981494569839487</c:v>
                </c:pt>
                <c:pt idx="2">
                  <c:v>5.0209873699514391</c:v>
                </c:pt>
                <c:pt idx="3">
                  <c:v>5.5298252829189796</c:v>
                </c:pt>
              </c:numCache>
            </c:numRef>
          </c:yVal>
          <c:smooth val="1"/>
        </c:ser>
        <c:ser>
          <c:idx val="2"/>
          <c:order val="4"/>
          <c:tx>
            <c:strRef>
              <c:f>'Plot w Int&amp;Slope'!$E$12</c:f>
              <c:strCache>
                <c:ptCount val="1"/>
                <c:pt idx="0">
                  <c:v>High Frust, High EC</c:v>
                </c:pt>
              </c:strCache>
            </c:strRef>
          </c:tx>
          <c:spPr>
            <a:ln w="28575" cap="rnd" cmpd="sng">
              <a:solidFill>
                <a:srgbClr val="F96A1B">
                  <a:alpha val="25000"/>
                </a:srgbClr>
              </a:solidFill>
              <a:round/>
            </a:ln>
            <a:effectLst/>
          </c:spPr>
          <c:marker>
            <c:symbol val="square"/>
            <c:size val="5"/>
            <c:spPr>
              <a:solidFill>
                <a:srgbClr val="F96A1B">
                  <a:alpha val="25000"/>
                </a:srgbClr>
              </a:solidFill>
              <a:ln w="28575" cmpd="sng">
                <a:solidFill>
                  <a:srgbClr val="F96A1B">
                    <a:alpha val="25000"/>
                  </a:srgbClr>
                </a:solidFill>
              </a:ln>
              <a:effectLst/>
            </c:spPr>
          </c:marker>
          <c:xVal>
            <c:numRef>
              <c:f>'Plot w Int&amp;Slope'!$G$7:$G$10</c:f>
              <c:numCache>
                <c:formatCode>General</c:formatCode>
                <c:ptCount val="4"/>
                <c:pt idx="0">
                  <c:v>1</c:v>
                </c:pt>
                <c:pt idx="1">
                  <c:v>2</c:v>
                </c:pt>
                <c:pt idx="2">
                  <c:v>3</c:v>
                </c:pt>
                <c:pt idx="3">
                  <c:v>4</c:v>
                </c:pt>
              </c:numCache>
            </c:numRef>
          </c:xVal>
          <c:yVal>
            <c:numRef>
              <c:f>'Plot w Int&amp;Slope'!$E$7:$E$10</c:f>
              <c:numCache>
                <c:formatCode>General</c:formatCode>
                <c:ptCount val="4"/>
                <c:pt idx="0">
                  <c:v>3.7243484559835687</c:v>
                </c:pt>
                <c:pt idx="1">
                  <c:v>4.6155505430160213</c:v>
                </c:pt>
                <c:pt idx="2">
                  <c:v>5.0927526300485351</c:v>
                </c:pt>
                <c:pt idx="3">
                  <c:v>5.1559547170809861</c:v>
                </c:pt>
              </c:numCache>
            </c:numRef>
          </c:yVal>
          <c:smooth val="1"/>
        </c:ser>
        <c:dLbls/>
        <c:axId val="69144960"/>
        <c:axId val="69146496"/>
      </c:scatterChart>
      <c:valAx>
        <c:axId val="69144960"/>
        <c:scaling>
          <c:orientation val="minMax"/>
          <c:max val="4"/>
          <c:min val="1"/>
        </c:scaling>
        <c:axPos val="b"/>
        <c:majorGridlines>
          <c:spPr>
            <a:ln w="9525" cap="flat" cmpd="sng" algn="ctr">
              <a:solidFill>
                <a:schemeClr val="tx1">
                  <a:lumMod val="15000"/>
                  <a:lumOff val="85000"/>
                </a:schemeClr>
              </a:solidFill>
              <a:round/>
            </a:ln>
            <a:effectLst/>
          </c:spPr>
        </c:majorGridlines>
        <c:title>
          <c:tx>
            <c:rich>
              <a:bodyPr/>
              <a:lstStyle/>
              <a:p>
                <a:pPr>
                  <a:defRPr/>
                </a:pPr>
                <a:r>
                  <a:rPr lang="en-US"/>
                  <a:t>Time</a:t>
                </a:r>
              </a:p>
            </c:rich>
          </c:tx>
        </c:title>
        <c:numFmt formatCode="General" sourceLinked="1"/>
        <c:maj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69146496"/>
        <c:crosses val="autoZero"/>
        <c:crossBetween val="midCat"/>
        <c:majorUnit val="1"/>
        <c:minorUnit val="0.2"/>
      </c:valAx>
      <c:valAx>
        <c:axId val="69146496"/>
        <c:scaling>
          <c:orientation val="minMax"/>
          <c:max val="7"/>
          <c:min val="0"/>
        </c:scaling>
        <c:axPos val="l"/>
        <c:majorGridlines>
          <c:spPr>
            <a:ln w="9525" cap="flat" cmpd="sng" algn="ctr">
              <a:solidFill>
                <a:schemeClr val="tx1">
                  <a:lumMod val="15000"/>
                  <a:lumOff val="85000"/>
                </a:schemeClr>
              </a:solidFill>
              <a:round/>
            </a:ln>
            <a:effectLst/>
          </c:spPr>
        </c:majorGridlines>
        <c:title>
          <c:tx>
            <c:rich>
              <a:bodyPr rot="-5400000" vert="horz"/>
              <a:lstStyle/>
              <a:p>
                <a:pPr>
                  <a:defRPr sz="1600"/>
                </a:pPr>
                <a:r>
                  <a:rPr lang="en-US" sz="1600"/>
                  <a:t>Internalizing Symptoms</a:t>
                </a:r>
              </a:p>
            </c:rich>
          </c:tx>
          <c:layout>
            <c:manualLayout>
              <c:xMode val="edge"/>
              <c:yMode val="edge"/>
              <c:x val="5.5538576496950414E-3"/>
              <c:y val="0.16271579063207803"/>
            </c:manualLayout>
          </c:layout>
        </c:title>
        <c:numFmt formatCode="General" sourceLinked="1"/>
        <c:maj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69144960"/>
        <c:crosses val="autoZero"/>
        <c:crossBetween val="midCat"/>
        <c:majorUnit val="1"/>
      </c:valAx>
      <c:spPr>
        <a:noFill/>
        <a:ln>
          <a:noFill/>
        </a:ln>
        <a:effectLst/>
      </c:spPr>
    </c:plotArea>
    <c:legend>
      <c:legendPos val="b"/>
      <c:layout>
        <c:manualLayout>
          <c:xMode val="edge"/>
          <c:yMode val="edge"/>
          <c:x val="5.5140107486564206E-2"/>
          <c:y val="0.83210200914666688"/>
          <c:w val="0.91670378702662192"/>
          <c:h val="0.14009124771812304"/>
        </c:manualLayout>
      </c:layout>
      <c:spPr>
        <a:noFill/>
        <a:ln>
          <a:noFill/>
        </a:ln>
        <a:effectLst/>
      </c:spPr>
      <c:txPr>
        <a:bodyPr rot="0" vert="horz"/>
        <a:lstStyle/>
        <a:p>
          <a:pPr>
            <a:defRPr sz="1100"/>
          </a:pPr>
          <a:endParaRPr lang="en-US"/>
        </a:p>
      </c:txPr>
    </c:legend>
    <c:plotVisOnly val="1"/>
    <c:dispBlanksAs val="gap"/>
  </c:chart>
  <c:spPr>
    <a:solidFill>
      <a:schemeClr val="bg1"/>
    </a:solidFill>
    <a:ln w="9525" cap="flat" cmpd="sng" algn="ctr">
      <a:noFill/>
      <a:round/>
    </a:ln>
    <a:effectLst/>
  </c:spPr>
  <c:txPr>
    <a:bodyPr/>
    <a:lstStyle/>
    <a:p>
      <a:pPr>
        <a:defRPr sz="1200">
          <a:latin typeface="Times New Roman"/>
          <a:cs typeface="Times New Roman"/>
        </a:defRPr>
      </a:pPr>
      <a:endParaRPr lang="en-US"/>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scatterChart>
        <c:scatterStyle val="smoothMarker"/>
        <c:ser>
          <c:idx val="3"/>
          <c:order val="0"/>
          <c:tx>
            <c:strRef>
              <c:f>'Plot w Int&amp;Slope'!$B$12</c:f>
              <c:strCache>
                <c:ptCount val="1"/>
                <c:pt idx="0">
                  <c:v>Low Frust, Low EC</c:v>
                </c:pt>
              </c:strCache>
            </c:strRef>
          </c:tx>
          <c:spPr>
            <a:ln w="28575" cmpd="sng">
              <a:solidFill>
                <a:srgbClr val="08A1D9"/>
              </a:solidFill>
              <a:prstDash val="lgDash"/>
            </a:ln>
          </c:spPr>
          <c:marker>
            <c:symbol val="triangle"/>
            <c:size val="5"/>
            <c:spPr>
              <a:solidFill>
                <a:srgbClr val="08A1D9"/>
              </a:solidFill>
              <a:ln w="28575" cmpd="sng">
                <a:solidFill>
                  <a:srgbClr val="08A1D9"/>
                </a:solidFill>
              </a:ln>
            </c:spPr>
          </c:marker>
          <c:xVal>
            <c:numRef>
              <c:f>'Plot w Int&amp;Slope'!$G$7:$G$10</c:f>
              <c:numCache>
                <c:formatCode>General</c:formatCode>
                <c:ptCount val="4"/>
                <c:pt idx="0">
                  <c:v>1</c:v>
                </c:pt>
                <c:pt idx="1">
                  <c:v>2</c:v>
                </c:pt>
                <c:pt idx="2">
                  <c:v>3</c:v>
                </c:pt>
                <c:pt idx="3">
                  <c:v>4</c:v>
                </c:pt>
              </c:numCache>
            </c:numRef>
          </c:xVal>
          <c:yVal>
            <c:numRef>
              <c:f>'Plot w Int&amp;Slope'!$B$7:$B$10</c:f>
              <c:numCache>
                <c:formatCode>General</c:formatCode>
                <c:ptCount val="4"/>
                <c:pt idx="0">
                  <c:v>5.3454732867122745</c:v>
                </c:pt>
                <c:pt idx="1">
                  <c:v>6.004330618781176</c:v>
                </c:pt>
                <c:pt idx="2">
                  <c:v>6.2491879508500796</c:v>
                </c:pt>
                <c:pt idx="3">
                  <c:v>6.0800452829189826</c:v>
                </c:pt>
              </c:numCache>
            </c:numRef>
          </c:yVal>
          <c:smooth val="1"/>
        </c:ser>
        <c:ser>
          <c:idx val="0"/>
          <c:order val="1"/>
          <c:tx>
            <c:strRef>
              <c:f>'Plot w Int&amp;Slope'!$C$12</c:f>
              <c:strCache>
                <c:ptCount val="1"/>
                <c:pt idx="0">
                  <c:v>Low Frust, High EC</c:v>
                </c:pt>
              </c:strCache>
            </c:strRef>
          </c:tx>
          <c:spPr>
            <a:ln w="28575" cap="rnd" cmpd="sng">
              <a:solidFill>
                <a:srgbClr val="08A1D9"/>
              </a:solidFill>
              <a:round/>
            </a:ln>
            <a:effectLst/>
          </c:spPr>
          <c:marker>
            <c:symbol val="square"/>
            <c:size val="5"/>
            <c:spPr>
              <a:solidFill>
                <a:srgbClr val="08A1D9"/>
              </a:solidFill>
              <a:ln w="28575" cmpd="sng">
                <a:solidFill>
                  <a:srgbClr val="08A1D9"/>
                </a:solidFill>
              </a:ln>
              <a:effectLst/>
            </c:spPr>
          </c:marker>
          <c:xVal>
            <c:numRef>
              <c:f>'Plot w Int&amp;Slope'!$G$7:$G$10</c:f>
              <c:numCache>
                <c:formatCode>General</c:formatCode>
                <c:ptCount val="4"/>
                <c:pt idx="0">
                  <c:v>1</c:v>
                </c:pt>
                <c:pt idx="1">
                  <c:v>2</c:v>
                </c:pt>
                <c:pt idx="2">
                  <c:v>3</c:v>
                </c:pt>
                <c:pt idx="3">
                  <c:v>4</c:v>
                </c:pt>
              </c:numCache>
            </c:numRef>
          </c:xVal>
          <c:yVal>
            <c:numRef>
              <c:f>'Plot w Int&amp;Slope'!$C$7:$C$10</c:f>
              <c:numCache>
                <c:formatCode>General</c:formatCode>
                <c:ptCount val="4"/>
                <c:pt idx="0">
                  <c:v>2.3488667132877268</c:v>
                </c:pt>
                <c:pt idx="1">
                  <c:v>3.8819693812188216</c:v>
                </c:pt>
                <c:pt idx="2">
                  <c:v>5.0010720491499212</c:v>
                </c:pt>
                <c:pt idx="3">
                  <c:v>5.7061747170810166</c:v>
                </c:pt>
              </c:numCache>
            </c:numRef>
          </c:yVal>
          <c:smooth val="1"/>
        </c:ser>
        <c:ser>
          <c:idx val="1"/>
          <c:order val="2"/>
          <c:tx>
            <c:strRef>
              <c:f>'Plot w Int&amp;Slope'!$F$6</c:f>
              <c:strCache>
                <c:ptCount val="1"/>
                <c:pt idx="0">
                  <c:v>Mean</c:v>
                </c:pt>
              </c:strCache>
            </c:strRef>
          </c:tx>
          <c:spPr>
            <a:ln w="12700" cap="rnd" cmpd="sng">
              <a:solidFill>
                <a:srgbClr val="000000"/>
              </a:solidFill>
              <a:prstDash val="solid"/>
              <a:round/>
            </a:ln>
            <a:effectLst/>
          </c:spPr>
          <c:marker>
            <c:symbol val="none"/>
          </c:marker>
          <c:xVal>
            <c:numRef>
              <c:f>'Plot w Int&amp;Slope'!$G$7:$G$10</c:f>
              <c:numCache>
                <c:formatCode>General</c:formatCode>
                <c:ptCount val="4"/>
                <c:pt idx="0">
                  <c:v>1</c:v>
                </c:pt>
                <c:pt idx="1">
                  <c:v>2</c:v>
                </c:pt>
                <c:pt idx="2">
                  <c:v>3</c:v>
                </c:pt>
                <c:pt idx="3">
                  <c:v>4</c:v>
                </c:pt>
              </c:numCache>
            </c:numRef>
          </c:xVal>
          <c:yVal>
            <c:numRef>
              <c:f>'Plot w Int&amp;Slope'!$F$7:$F$10</c:f>
              <c:numCache>
                <c:formatCode>General</c:formatCode>
                <c:ptCount val="4"/>
                <c:pt idx="0">
                  <c:v>3.5449999999999999</c:v>
                </c:pt>
                <c:pt idx="1">
                  <c:v>4.6499999999999977</c:v>
                </c:pt>
                <c:pt idx="2">
                  <c:v>5.3410000000000002</c:v>
                </c:pt>
                <c:pt idx="3">
                  <c:v>5.6179999999999799</c:v>
                </c:pt>
              </c:numCache>
            </c:numRef>
          </c:yVal>
          <c:smooth val="1"/>
        </c:ser>
        <c:ser>
          <c:idx val="4"/>
          <c:order val="3"/>
          <c:tx>
            <c:strRef>
              <c:f>'Plot w Int&amp;Slope'!$D$12</c:f>
              <c:strCache>
                <c:ptCount val="1"/>
                <c:pt idx="0">
                  <c:v>High Frust, Low EC</c:v>
                </c:pt>
              </c:strCache>
            </c:strRef>
          </c:tx>
          <c:spPr>
            <a:ln w="28575" cmpd="sng">
              <a:solidFill>
                <a:srgbClr val="F96A1B"/>
              </a:solidFill>
              <a:prstDash val="lgDash"/>
            </a:ln>
          </c:spPr>
          <c:marker>
            <c:symbol val="triangle"/>
            <c:size val="5"/>
            <c:spPr>
              <a:solidFill>
                <a:srgbClr val="F96A1B"/>
              </a:solidFill>
              <a:ln w="28575" cmpd="sng">
                <a:solidFill>
                  <a:srgbClr val="F96A1B"/>
                </a:solidFill>
              </a:ln>
            </c:spPr>
          </c:marker>
          <c:xVal>
            <c:numRef>
              <c:f>'Plot w Int&amp;Slope'!$G$7:$G$10</c:f>
              <c:numCache>
                <c:formatCode>General</c:formatCode>
                <c:ptCount val="4"/>
                <c:pt idx="0">
                  <c:v>1</c:v>
                </c:pt>
                <c:pt idx="1">
                  <c:v>2</c:v>
                </c:pt>
                <c:pt idx="2">
                  <c:v>3</c:v>
                </c:pt>
                <c:pt idx="3">
                  <c:v>4</c:v>
                </c:pt>
              </c:numCache>
            </c:numRef>
          </c:xVal>
          <c:yVal>
            <c:numRef>
              <c:f>'Plot w Int&amp;Slope'!$D$7:$D$10</c:f>
              <c:numCache>
                <c:formatCode>General</c:formatCode>
                <c:ptCount val="4"/>
                <c:pt idx="0">
                  <c:v>2.761311544016436</c:v>
                </c:pt>
                <c:pt idx="1">
                  <c:v>4.0981494569839487</c:v>
                </c:pt>
                <c:pt idx="2">
                  <c:v>5.0209873699514374</c:v>
                </c:pt>
                <c:pt idx="3">
                  <c:v>5.5298252829189796</c:v>
                </c:pt>
              </c:numCache>
            </c:numRef>
          </c:yVal>
          <c:smooth val="1"/>
        </c:ser>
        <c:ser>
          <c:idx val="2"/>
          <c:order val="4"/>
          <c:tx>
            <c:strRef>
              <c:f>'Plot w Int&amp;Slope'!$E$12</c:f>
              <c:strCache>
                <c:ptCount val="1"/>
                <c:pt idx="0">
                  <c:v>High Frust, High EC</c:v>
                </c:pt>
              </c:strCache>
            </c:strRef>
          </c:tx>
          <c:spPr>
            <a:ln w="28575" cap="rnd" cmpd="sng">
              <a:solidFill>
                <a:srgbClr val="F96A1B"/>
              </a:solidFill>
              <a:round/>
            </a:ln>
            <a:effectLst/>
          </c:spPr>
          <c:marker>
            <c:symbol val="square"/>
            <c:size val="5"/>
            <c:spPr>
              <a:solidFill>
                <a:srgbClr val="F96A1B"/>
              </a:solidFill>
              <a:ln w="28575" cmpd="sng">
                <a:solidFill>
                  <a:srgbClr val="F96A1B"/>
                </a:solidFill>
              </a:ln>
              <a:effectLst/>
            </c:spPr>
          </c:marker>
          <c:xVal>
            <c:numRef>
              <c:f>'Plot w Int&amp;Slope'!$G$7:$G$10</c:f>
              <c:numCache>
                <c:formatCode>General</c:formatCode>
                <c:ptCount val="4"/>
                <c:pt idx="0">
                  <c:v>1</c:v>
                </c:pt>
                <c:pt idx="1">
                  <c:v>2</c:v>
                </c:pt>
                <c:pt idx="2">
                  <c:v>3</c:v>
                </c:pt>
                <c:pt idx="3">
                  <c:v>4</c:v>
                </c:pt>
              </c:numCache>
            </c:numRef>
          </c:xVal>
          <c:yVal>
            <c:numRef>
              <c:f>'Plot w Int&amp;Slope'!$E$7:$E$10</c:f>
              <c:numCache>
                <c:formatCode>General</c:formatCode>
                <c:ptCount val="4"/>
                <c:pt idx="0">
                  <c:v>3.7243484559835687</c:v>
                </c:pt>
                <c:pt idx="1">
                  <c:v>4.6155505430160195</c:v>
                </c:pt>
                <c:pt idx="2">
                  <c:v>5.0927526300485351</c:v>
                </c:pt>
                <c:pt idx="3">
                  <c:v>5.1559547170809843</c:v>
                </c:pt>
              </c:numCache>
            </c:numRef>
          </c:yVal>
          <c:smooth val="1"/>
        </c:ser>
        <c:dLbls/>
        <c:axId val="69271552"/>
        <c:axId val="69724800"/>
      </c:scatterChart>
      <c:valAx>
        <c:axId val="69271552"/>
        <c:scaling>
          <c:orientation val="minMax"/>
          <c:max val="4"/>
          <c:min val="1"/>
        </c:scaling>
        <c:axPos val="b"/>
        <c:majorGridlines>
          <c:spPr>
            <a:ln w="9525" cap="flat" cmpd="sng" algn="ctr">
              <a:solidFill>
                <a:schemeClr val="tx1">
                  <a:lumMod val="15000"/>
                  <a:lumOff val="85000"/>
                </a:schemeClr>
              </a:solidFill>
              <a:round/>
            </a:ln>
            <a:effectLst/>
          </c:spPr>
        </c:majorGridlines>
        <c:title>
          <c:tx>
            <c:rich>
              <a:bodyPr/>
              <a:lstStyle/>
              <a:p>
                <a:pPr>
                  <a:defRPr/>
                </a:pPr>
                <a:r>
                  <a:rPr lang="en-US"/>
                  <a:t>Time</a:t>
                </a:r>
              </a:p>
            </c:rich>
          </c:tx>
        </c:title>
        <c:numFmt formatCode="General" sourceLinked="1"/>
        <c:maj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69724800"/>
        <c:crosses val="autoZero"/>
        <c:crossBetween val="midCat"/>
        <c:majorUnit val="1"/>
        <c:minorUnit val="0.2"/>
      </c:valAx>
      <c:valAx>
        <c:axId val="69724800"/>
        <c:scaling>
          <c:orientation val="minMax"/>
          <c:max val="7"/>
          <c:min val="0"/>
        </c:scaling>
        <c:axPos val="l"/>
        <c:majorGridlines>
          <c:spPr>
            <a:ln w="9525" cap="flat" cmpd="sng" algn="ctr">
              <a:solidFill>
                <a:schemeClr val="tx1">
                  <a:lumMod val="15000"/>
                  <a:lumOff val="85000"/>
                </a:schemeClr>
              </a:solidFill>
              <a:round/>
            </a:ln>
            <a:effectLst/>
          </c:spPr>
        </c:majorGridlines>
        <c:title>
          <c:tx>
            <c:rich>
              <a:bodyPr rot="-5400000" vert="horz"/>
              <a:lstStyle/>
              <a:p>
                <a:pPr>
                  <a:defRPr sz="1600"/>
                </a:pPr>
                <a:r>
                  <a:rPr lang="en-US" sz="1600"/>
                  <a:t>Internalizing Symptoms</a:t>
                </a:r>
              </a:p>
            </c:rich>
          </c:tx>
          <c:layout>
            <c:manualLayout>
              <c:xMode val="edge"/>
              <c:yMode val="edge"/>
              <c:x val="5.5538576496950414E-3"/>
              <c:y val="0.16271579063207803"/>
            </c:manualLayout>
          </c:layout>
        </c:title>
        <c:numFmt formatCode="General" sourceLinked="1"/>
        <c:maj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69271552"/>
        <c:crosses val="autoZero"/>
        <c:crossBetween val="midCat"/>
        <c:majorUnit val="1"/>
      </c:valAx>
      <c:spPr>
        <a:noFill/>
        <a:ln>
          <a:noFill/>
        </a:ln>
        <a:effectLst/>
      </c:spPr>
    </c:plotArea>
    <c:legend>
      <c:legendPos val="b"/>
      <c:layout>
        <c:manualLayout>
          <c:xMode val="edge"/>
          <c:yMode val="edge"/>
          <c:x val="5.5140107486564206E-2"/>
          <c:y val="0.83210200914666688"/>
          <c:w val="0.91670378702662192"/>
          <c:h val="0.14009124771812304"/>
        </c:manualLayout>
      </c:layout>
      <c:spPr>
        <a:noFill/>
        <a:ln>
          <a:noFill/>
        </a:ln>
        <a:effectLst/>
      </c:spPr>
      <c:txPr>
        <a:bodyPr rot="0" vert="horz"/>
        <a:lstStyle/>
        <a:p>
          <a:pPr>
            <a:defRPr sz="1100"/>
          </a:pPr>
          <a:endParaRPr lang="en-US"/>
        </a:p>
      </c:txPr>
    </c:legend>
    <c:plotVisOnly val="1"/>
    <c:dispBlanksAs val="gap"/>
  </c:chart>
  <c:spPr>
    <a:solidFill>
      <a:schemeClr val="bg1"/>
    </a:solidFill>
    <a:ln w="9525" cap="flat" cmpd="sng" algn="ctr">
      <a:noFill/>
      <a:round/>
    </a:ln>
    <a:effectLst/>
  </c:spPr>
  <c:txPr>
    <a:bodyPr/>
    <a:lstStyle/>
    <a:p>
      <a:pPr>
        <a:defRPr sz="1200">
          <a:latin typeface="Times New Roman"/>
          <a:cs typeface="Times New Roman"/>
        </a:defRPr>
      </a:pPr>
      <a:endParaRPr lang="en-US"/>
    </a:p>
  </c:tx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scatterChart>
        <c:scatterStyle val="smoothMarker"/>
        <c:ser>
          <c:idx val="3"/>
          <c:order val="0"/>
          <c:tx>
            <c:strRef>
              <c:f>'Plot w Int&amp;Slope'!$B$12</c:f>
              <c:strCache>
                <c:ptCount val="1"/>
                <c:pt idx="0">
                  <c:v>Low Frust, Low EC</c:v>
                </c:pt>
              </c:strCache>
            </c:strRef>
          </c:tx>
          <c:spPr>
            <a:ln w="28575" cmpd="sng">
              <a:solidFill>
                <a:srgbClr val="08A1D9">
                  <a:alpha val="25000"/>
                </a:srgbClr>
              </a:solidFill>
              <a:prstDash val="lgDash"/>
            </a:ln>
          </c:spPr>
          <c:marker>
            <c:symbol val="triangle"/>
            <c:size val="5"/>
            <c:spPr>
              <a:solidFill>
                <a:srgbClr val="08A1D9">
                  <a:alpha val="25000"/>
                </a:srgbClr>
              </a:solidFill>
              <a:ln w="28575" cmpd="sng">
                <a:solidFill>
                  <a:srgbClr val="08A1D9">
                    <a:alpha val="25000"/>
                  </a:srgbClr>
                </a:solidFill>
              </a:ln>
            </c:spPr>
          </c:marker>
          <c:xVal>
            <c:numRef>
              <c:f>'Plot w Int&amp;Slope'!$G$7:$G$10</c:f>
              <c:numCache>
                <c:formatCode>General</c:formatCode>
                <c:ptCount val="4"/>
                <c:pt idx="0">
                  <c:v>1</c:v>
                </c:pt>
                <c:pt idx="1">
                  <c:v>2</c:v>
                </c:pt>
                <c:pt idx="2">
                  <c:v>3</c:v>
                </c:pt>
                <c:pt idx="3">
                  <c:v>4</c:v>
                </c:pt>
              </c:numCache>
            </c:numRef>
          </c:xVal>
          <c:yVal>
            <c:numRef>
              <c:f>'Plot w Int&amp;Slope'!$B$7:$B$10</c:f>
              <c:numCache>
                <c:formatCode>General</c:formatCode>
                <c:ptCount val="4"/>
                <c:pt idx="0">
                  <c:v>5.3454732867122745</c:v>
                </c:pt>
                <c:pt idx="1">
                  <c:v>6.004330618781176</c:v>
                </c:pt>
                <c:pt idx="2">
                  <c:v>6.2491879508500796</c:v>
                </c:pt>
                <c:pt idx="3">
                  <c:v>6.0800452829189826</c:v>
                </c:pt>
              </c:numCache>
            </c:numRef>
          </c:yVal>
          <c:smooth val="1"/>
        </c:ser>
        <c:ser>
          <c:idx val="0"/>
          <c:order val="1"/>
          <c:tx>
            <c:strRef>
              <c:f>'Plot w Int&amp;Slope'!$C$12</c:f>
              <c:strCache>
                <c:ptCount val="1"/>
                <c:pt idx="0">
                  <c:v>Low Frust, High EC</c:v>
                </c:pt>
              </c:strCache>
            </c:strRef>
          </c:tx>
          <c:spPr>
            <a:ln w="28575" cap="rnd" cmpd="sng">
              <a:solidFill>
                <a:srgbClr val="08A1D9">
                  <a:alpha val="25000"/>
                </a:srgbClr>
              </a:solidFill>
              <a:round/>
            </a:ln>
            <a:effectLst/>
          </c:spPr>
          <c:marker>
            <c:symbol val="square"/>
            <c:size val="5"/>
            <c:spPr>
              <a:solidFill>
                <a:srgbClr val="08A1D9">
                  <a:alpha val="25000"/>
                </a:srgbClr>
              </a:solidFill>
              <a:ln w="28575" cmpd="sng">
                <a:solidFill>
                  <a:srgbClr val="08A1D9">
                    <a:alpha val="25000"/>
                  </a:srgbClr>
                </a:solidFill>
              </a:ln>
              <a:effectLst/>
            </c:spPr>
          </c:marker>
          <c:xVal>
            <c:numRef>
              <c:f>'Plot w Int&amp;Slope'!$G$7:$G$10</c:f>
              <c:numCache>
                <c:formatCode>General</c:formatCode>
                <c:ptCount val="4"/>
                <c:pt idx="0">
                  <c:v>1</c:v>
                </c:pt>
                <c:pt idx="1">
                  <c:v>2</c:v>
                </c:pt>
                <c:pt idx="2">
                  <c:v>3</c:v>
                </c:pt>
                <c:pt idx="3">
                  <c:v>4</c:v>
                </c:pt>
              </c:numCache>
            </c:numRef>
          </c:xVal>
          <c:yVal>
            <c:numRef>
              <c:f>'Plot w Int&amp;Slope'!$C$7:$C$10</c:f>
              <c:numCache>
                <c:formatCode>General</c:formatCode>
                <c:ptCount val="4"/>
                <c:pt idx="0">
                  <c:v>2.3488667132877268</c:v>
                </c:pt>
                <c:pt idx="1">
                  <c:v>3.8819693812188216</c:v>
                </c:pt>
                <c:pt idx="2">
                  <c:v>5.0010720491499212</c:v>
                </c:pt>
                <c:pt idx="3">
                  <c:v>5.7061747170810166</c:v>
                </c:pt>
              </c:numCache>
            </c:numRef>
          </c:yVal>
          <c:smooth val="1"/>
        </c:ser>
        <c:ser>
          <c:idx val="1"/>
          <c:order val="2"/>
          <c:tx>
            <c:strRef>
              <c:f>'Plot w Int&amp;Slope'!$F$6</c:f>
              <c:strCache>
                <c:ptCount val="1"/>
                <c:pt idx="0">
                  <c:v>Mean</c:v>
                </c:pt>
              </c:strCache>
            </c:strRef>
          </c:tx>
          <c:spPr>
            <a:ln w="12700" cap="rnd" cmpd="sng">
              <a:solidFill>
                <a:srgbClr val="000000"/>
              </a:solidFill>
              <a:prstDash val="solid"/>
              <a:round/>
            </a:ln>
            <a:effectLst/>
          </c:spPr>
          <c:marker>
            <c:symbol val="none"/>
          </c:marker>
          <c:xVal>
            <c:numRef>
              <c:f>'Plot w Int&amp;Slope'!$G$7:$G$10</c:f>
              <c:numCache>
                <c:formatCode>General</c:formatCode>
                <c:ptCount val="4"/>
                <c:pt idx="0">
                  <c:v>1</c:v>
                </c:pt>
                <c:pt idx="1">
                  <c:v>2</c:v>
                </c:pt>
                <c:pt idx="2">
                  <c:v>3</c:v>
                </c:pt>
                <c:pt idx="3">
                  <c:v>4</c:v>
                </c:pt>
              </c:numCache>
            </c:numRef>
          </c:xVal>
          <c:yVal>
            <c:numRef>
              <c:f>'Plot w Int&amp;Slope'!$F$7:$F$10</c:f>
              <c:numCache>
                <c:formatCode>General</c:formatCode>
                <c:ptCount val="4"/>
                <c:pt idx="0">
                  <c:v>3.5449999999999999</c:v>
                </c:pt>
                <c:pt idx="1">
                  <c:v>4.6499999999999977</c:v>
                </c:pt>
                <c:pt idx="2">
                  <c:v>5.3410000000000002</c:v>
                </c:pt>
                <c:pt idx="3">
                  <c:v>5.617999999999979</c:v>
                </c:pt>
              </c:numCache>
            </c:numRef>
          </c:yVal>
          <c:smooth val="1"/>
        </c:ser>
        <c:ser>
          <c:idx val="4"/>
          <c:order val="3"/>
          <c:tx>
            <c:strRef>
              <c:f>'Plot w Int&amp;Slope'!$D$12</c:f>
              <c:strCache>
                <c:ptCount val="1"/>
                <c:pt idx="0">
                  <c:v>High Frust, Low EC</c:v>
                </c:pt>
              </c:strCache>
            </c:strRef>
          </c:tx>
          <c:spPr>
            <a:ln w="28575" cmpd="sng">
              <a:solidFill>
                <a:srgbClr val="F96A1B"/>
              </a:solidFill>
              <a:prstDash val="lgDash"/>
            </a:ln>
          </c:spPr>
          <c:marker>
            <c:symbol val="triangle"/>
            <c:size val="5"/>
            <c:spPr>
              <a:solidFill>
                <a:srgbClr val="F96A1B"/>
              </a:solidFill>
              <a:ln w="28575" cmpd="sng">
                <a:solidFill>
                  <a:srgbClr val="F96A1B"/>
                </a:solidFill>
              </a:ln>
            </c:spPr>
          </c:marker>
          <c:xVal>
            <c:numRef>
              <c:f>'Plot w Int&amp;Slope'!$G$7:$G$10</c:f>
              <c:numCache>
                <c:formatCode>General</c:formatCode>
                <c:ptCount val="4"/>
                <c:pt idx="0">
                  <c:v>1</c:v>
                </c:pt>
                <c:pt idx="1">
                  <c:v>2</c:v>
                </c:pt>
                <c:pt idx="2">
                  <c:v>3</c:v>
                </c:pt>
                <c:pt idx="3">
                  <c:v>4</c:v>
                </c:pt>
              </c:numCache>
            </c:numRef>
          </c:xVal>
          <c:yVal>
            <c:numRef>
              <c:f>'Plot w Int&amp;Slope'!$D$7:$D$10</c:f>
              <c:numCache>
                <c:formatCode>General</c:formatCode>
                <c:ptCount val="4"/>
                <c:pt idx="0">
                  <c:v>2.761311544016436</c:v>
                </c:pt>
                <c:pt idx="1">
                  <c:v>4.0981494569839487</c:v>
                </c:pt>
                <c:pt idx="2">
                  <c:v>5.0209873699514356</c:v>
                </c:pt>
                <c:pt idx="3">
                  <c:v>5.5298252829189796</c:v>
                </c:pt>
              </c:numCache>
            </c:numRef>
          </c:yVal>
          <c:smooth val="1"/>
        </c:ser>
        <c:ser>
          <c:idx val="2"/>
          <c:order val="4"/>
          <c:tx>
            <c:strRef>
              <c:f>'Plot w Int&amp;Slope'!$E$12</c:f>
              <c:strCache>
                <c:ptCount val="1"/>
                <c:pt idx="0">
                  <c:v>High Frust, High EC</c:v>
                </c:pt>
              </c:strCache>
            </c:strRef>
          </c:tx>
          <c:spPr>
            <a:ln w="28575" cap="rnd" cmpd="sng">
              <a:solidFill>
                <a:srgbClr val="F96A1B"/>
              </a:solidFill>
              <a:round/>
            </a:ln>
            <a:effectLst/>
          </c:spPr>
          <c:marker>
            <c:symbol val="square"/>
            <c:size val="5"/>
            <c:spPr>
              <a:solidFill>
                <a:srgbClr val="F96A1B"/>
              </a:solidFill>
              <a:ln w="28575" cmpd="sng">
                <a:solidFill>
                  <a:srgbClr val="F96A1B"/>
                </a:solidFill>
              </a:ln>
              <a:effectLst/>
            </c:spPr>
          </c:marker>
          <c:xVal>
            <c:numRef>
              <c:f>'Plot w Int&amp;Slope'!$G$7:$G$10</c:f>
              <c:numCache>
                <c:formatCode>General</c:formatCode>
                <c:ptCount val="4"/>
                <c:pt idx="0">
                  <c:v>1</c:v>
                </c:pt>
                <c:pt idx="1">
                  <c:v>2</c:v>
                </c:pt>
                <c:pt idx="2">
                  <c:v>3</c:v>
                </c:pt>
                <c:pt idx="3">
                  <c:v>4</c:v>
                </c:pt>
              </c:numCache>
            </c:numRef>
          </c:xVal>
          <c:yVal>
            <c:numRef>
              <c:f>'Plot w Int&amp;Slope'!$E$7:$E$10</c:f>
              <c:numCache>
                <c:formatCode>General</c:formatCode>
                <c:ptCount val="4"/>
                <c:pt idx="0">
                  <c:v>3.7243484559835687</c:v>
                </c:pt>
                <c:pt idx="1">
                  <c:v>4.6155505430160169</c:v>
                </c:pt>
                <c:pt idx="2">
                  <c:v>5.0927526300485351</c:v>
                </c:pt>
                <c:pt idx="3">
                  <c:v>5.1559547170809825</c:v>
                </c:pt>
              </c:numCache>
            </c:numRef>
          </c:yVal>
          <c:smooth val="1"/>
        </c:ser>
        <c:dLbls/>
        <c:axId val="69843968"/>
        <c:axId val="69854336"/>
      </c:scatterChart>
      <c:valAx>
        <c:axId val="69843968"/>
        <c:scaling>
          <c:orientation val="minMax"/>
          <c:max val="4"/>
          <c:min val="1"/>
        </c:scaling>
        <c:axPos val="b"/>
        <c:majorGridlines>
          <c:spPr>
            <a:ln w="9525" cap="flat" cmpd="sng" algn="ctr">
              <a:solidFill>
                <a:schemeClr val="tx1">
                  <a:lumMod val="15000"/>
                  <a:lumOff val="85000"/>
                </a:schemeClr>
              </a:solidFill>
              <a:round/>
            </a:ln>
            <a:effectLst/>
          </c:spPr>
        </c:majorGridlines>
        <c:title>
          <c:tx>
            <c:rich>
              <a:bodyPr/>
              <a:lstStyle/>
              <a:p>
                <a:pPr>
                  <a:defRPr/>
                </a:pPr>
                <a:r>
                  <a:rPr lang="en-US"/>
                  <a:t>Time</a:t>
                </a:r>
              </a:p>
            </c:rich>
          </c:tx>
        </c:title>
        <c:numFmt formatCode="General" sourceLinked="1"/>
        <c:maj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69854336"/>
        <c:crosses val="autoZero"/>
        <c:crossBetween val="midCat"/>
        <c:majorUnit val="1"/>
        <c:minorUnit val="0.2"/>
      </c:valAx>
      <c:valAx>
        <c:axId val="69854336"/>
        <c:scaling>
          <c:orientation val="minMax"/>
          <c:max val="7"/>
          <c:min val="0"/>
        </c:scaling>
        <c:axPos val="l"/>
        <c:majorGridlines>
          <c:spPr>
            <a:ln w="9525" cap="flat" cmpd="sng" algn="ctr">
              <a:solidFill>
                <a:schemeClr val="tx1">
                  <a:lumMod val="15000"/>
                  <a:lumOff val="85000"/>
                </a:schemeClr>
              </a:solidFill>
              <a:round/>
            </a:ln>
            <a:effectLst/>
          </c:spPr>
        </c:majorGridlines>
        <c:title>
          <c:tx>
            <c:rich>
              <a:bodyPr rot="-5400000" vert="horz"/>
              <a:lstStyle/>
              <a:p>
                <a:pPr>
                  <a:defRPr sz="1600"/>
                </a:pPr>
                <a:r>
                  <a:rPr lang="en-US" sz="1600"/>
                  <a:t>Internalizing Symptoms</a:t>
                </a:r>
              </a:p>
            </c:rich>
          </c:tx>
          <c:layout>
            <c:manualLayout>
              <c:xMode val="edge"/>
              <c:yMode val="edge"/>
              <c:x val="5.5538576496950414E-3"/>
              <c:y val="0.16271579063207803"/>
            </c:manualLayout>
          </c:layout>
        </c:title>
        <c:numFmt formatCode="General" sourceLinked="1"/>
        <c:maj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69843968"/>
        <c:crosses val="autoZero"/>
        <c:crossBetween val="midCat"/>
        <c:majorUnit val="1"/>
      </c:valAx>
      <c:spPr>
        <a:noFill/>
        <a:ln>
          <a:noFill/>
        </a:ln>
        <a:effectLst/>
      </c:spPr>
    </c:plotArea>
    <c:legend>
      <c:legendPos val="b"/>
      <c:layout>
        <c:manualLayout>
          <c:xMode val="edge"/>
          <c:yMode val="edge"/>
          <c:x val="5.5140107486564206E-2"/>
          <c:y val="0.83210200914666688"/>
          <c:w val="0.91670378702662192"/>
          <c:h val="0.14009124771812304"/>
        </c:manualLayout>
      </c:layout>
      <c:spPr>
        <a:noFill/>
        <a:ln>
          <a:noFill/>
        </a:ln>
        <a:effectLst/>
      </c:spPr>
      <c:txPr>
        <a:bodyPr rot="0" vert="horz"/>
        <a:lstStyle/>
        <a:p>
          <a:pPr>
            <a:defRPr sz="1100"/>
          </a:pPr>
          <a:endParaRPr lang="en-US"/>
        </a:p>
      </c:txPr>
    </c:legend>
    <c:plotVisOnly val="1"/>
    <c:dispBlanksAs val="gap"/>
  </c:chart>
  <c:spPr>
    <a:solidFill>
      <a:schemeClr val="bg1"/>
    </a:solidFill>
    <a:ln w="9525" cap="flat" cmpd="sng" algn="ctr">
      <a:noFill/>
      <a:round/>
    </a:ln>
    <a:effectLst/>
  </c:spPr>
  <c:txPr>
    <a:bodyPr/>
    <a:lstStyle/>
    <a:p>
      <a:pPr>
        <a:defRPr sz="1200">
          <a:latin typeface="Times New Roman"/>
          <a:cs typeface="Times New Roman"/>
        </a:defRPr>
      </a:pPr>
      <a:endParaRPr lang="en-US"/>
    </a:p>
  </c:tx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scatterChart>
        <c:scatterStyle val="smoothMarker"/>
        <c:ser>
          <c:idx val="3"/>
          <c:order val="0"/>
          <c:tx>
            <c:strRef>
              <c:f>'Plot w Int&amp;Slope'!$B$12</c:f>
              <c:strCache>
                <c:ptCount val="1"/>
                <c:pt idx="0">
                  <c:v>Low Frust, Low EC</c:v>
                </c:pt>
              </c:strCache>
            </c:strRef>
          </c:tx>
          <c:spPr>
            <a:ln w="28575" cmpd="sng">
              <a:solidFill>
                <a:srgbClr val="08A1D9"/>
              </a:solidFill>
              <a:prstDash val="lgDash"/>
            </a:ln>
          </c:spPr>
          <c:marker>
            <c:symbol val="triangle"/>
            <c:size val="5"/>
            <c:spPr>
              <a:solidFill>
                <a:srgbClr val="08A1D9"/>
              </a:solidFill>
              <a:ln w="28575" cmpd="sng">
                <a:solidFill>
                  <a:srgbClr val="08A1D9"/>
                </a:solidFill>
              </a:ln>
            </c:spPr>
          </c:marker>
          <c:xVal>
            <c:numRef>
              <c:f>'Plot w Int&amp;Slope'!$G$7:$G$10</c:f>
              <c:numCache>
                <c:formatCode>General</c:formatCode>
                <c:ptCount val="4"/>
                <c:pt idx="0">
                  <c:v>1</c:v>
                </c:pt>
                <c:pt idx="1">
                  <c:v>2</c:v>
                </c:pt>
                <c:pt idx="2">
                  <c:v>3</c:v>
                </c:pt>
                <c:pt idx="3">
                  <c:v>4</c:v>
                </c:pt>
              </c:numCache>
            </c:numRef>
          </c:xVal>
          <c:yVal>
            <c:numRef>
              <c:f>'Plot w Int&amp;Slope'!$B$7:$B$10</c:f>
              <c:numCache>
                <c:formatCode>General</c:formatCode>
                <c:ptCount val="4"/>
                <c:pt idx="0">
                  <c:v>5.3454732867122745</c:v>
                </c:pt>
                <c:pt idx="1">
                  <c:v>6.004330618781176</c:v>
                </c:pt>
                <c:pt idx="2">
                  <c:v>6.2491879508500796</c:v>
                </c:pt>
                <c:pt idx="3">
                  <c:v>6.0800452829189826</c:v>
                </c:pt>
              </c:numCache>
            </c:numRef>
          </c:yVal>
          <c:smooth val="1"/>
        </c:ser>
        <c:ser>
          <c:idx val="0"/>
          <c:order val="1"/>
          <c:tx>
            <c:strRef>
              <c:f>'Plot w Int&amp;Slope'!$C$12</c:f>
              <c:strCache>
                <c:ptCount val="1"/>
                <c:pt idx="0">
                  <c:v>Low Frust, High EC</c:v>
                </c:pt>
              </c:strCache>
            </c:strRef>
          </c:tx>
          <c:spPr>
            <a:ln w="28575" cap="rnd" cmpd="sng">
              <a:solidFill>
                <a:srgbClr val="08A1D9"/>
              </a:solidFill>
              <a:round/>
            </a:ln>
            <a:effectLst/>
          </c:spPr>
          <c:marker>
            <c:symbol val="square"/>
            <c:size val="5"/>
            <c:spPr>
              <a:solidFill>
                <a:srgbClr val="08A1D9"/>
              </a:solidFill>
              <a:ln w="28575" cmpd="sng">
                <a:solidFill>
                  <a:srgbClr val="08A1D9"/>
                </a:solidFill>
              </a:ln>
              <a:effectLst/>
            </c:spPr>
          </c:marker>
          <c:xVal>
            <c:numRef>
              <c:f>'Plot w Int&amp;Slope'!$G$7:$G$10</c:f>
              <c:numCache>
                <c:formatCode>General</c:formatCode>
                <c:ptCount val="4"/>
                <c:pt idx="0">
                  <c:v>1</c:v>
                </c:pt>
                <c:pt idx="1">
                  <c:v>2</c:v>
                </c:pt>
                <c:pt idx="2">
                  <c:v>3</c:v>
                </c:pt>
                <c:pt idx="3">
                  <c:v>4</c:v>
                </c:pt>
              </c:numCache>
            </c:numRef>
          </c:xVal>
          <c:yVal>
            <c:numRef>
              <c:f>'Plot w Int&amp;Slope'!$C$7:$C$10</c:f>
              <c:numCache>
                <c:formatCode>General</c:formatCode>
                <c:ptCount val="4"/>
                <c:pt idx="0">
                  <c:v>2.3488667132877268</c:v>
                </c:pt>
                <c:pt idx="1">
                  <c:v>3.8819693812188216</c:v>
                </c:pt>
                <c:pt idx="2">
                  <c:v>5.0010720491499212</c:v>
                </c:pt>
                <c:pt idx="3">
                  <c:v>5.7061747170810166</c:v>
                </c:pt>
              </c:numCache>
            </c:numRef>
          </c:yVal>
          <c:smooth val="1"/>
        </c:ser>
        <c:ser>
          <c:idx val="1"/>
          <c:order val="2"/>
          <c:tx>
            <c:strRef>
              <c:f>'Plot w Int&amp;Slope'!$F$6</c:f>
              <c:strCache>
                <c:ptCount val="1"/>
                <c:pt idx="0">
                  <c:v>Mean</c:v>
                </c:pt>
              </c:strCache>
            </c:strRef>
          </c:tx>
          <c:spPr>
            <a:ln w="12700" cap="rnd" cmpd="sng">
              <a:solidFill>
                <a:srgbClr val="000000"/>
              </a:solidFill>
              <a:prstDash val="solid"/>
              <a:round/>
            </a:ln>
            <a:effectLst/>
          </c:spPr>
          <c:marker>
            <c:symbol val="none"/>
          </c:marker>
          <c:xVal>
            <c:numRef>
              <c:f>'Plot w Int&amp;Slope'!$G$7:$G$10</c:f>
              <c:numCache>
                <c:formatCode>General</c:formatCode>
                <c:ptCount val="4"/>
                <c:pt idx="0">
                  <c:v>1</c:v>
                </c:pt>
                <c:pt idx="1">
                  <c:v>2</c:v>
                </c:pt>
                <c:pt idx="2">
                  <c:v>3</c:v>
                </c:pt>
                <c:pt idx="3">
                  <c:v>4</c:v>
                </c:pt>
              </c:numCache>
            </c:numRef>
          </c:xVal>
          <c:yVal>
            <c:numRef>
              <c:f>'Plot w Int&amp;Slope'!$F$7:$F$10</c:f>
              <c:numCache>
                <c:formatCode>General</c:formatCode>
                <c:ptCount val="4"/>
                <c:pt idx="0">
                  <c:v>3.5449999999999999</c:v>
                </c:pt>
                <c:pt idx="1">
                  <c:v>4.6499999999999977</c:v>
                </c:pt>
                <c:pt idx="2">
                  <c:v>5.3410000000000002</c:v>
                </c:pt>
                <c:pt idx="3">
                  <c:v>5.6179999999999781</c:v>
                </c:pt>
              </c:numCache>
            </c:numRef>
          </c:yVal>
          <c:smooth val="1"/>
        </c:ser>
        <c:ser>
          <c:idx val="4"/>
          <c:order val="3"/>
          <c:tx>
            <c:strRef>
              <c:f>'Plot w Int&amp;Slope'!$D$12</c:f>
              <c:strCache>
                <c:ptCount val="1"/>
                <c:pt idx="0">
                  <c:v>High Frust, Low EC</c:v>
                </c:pt>
              </c:strCache>
            </c:strRef>
          </c:tx>
          <c:spPr>
            <a:ln w="28575" cmpd="sng">
              <a:solidFill>
                <a:srgbClr val="F96A1B"/>
              </a:solidFill>
              <a:prstDash val="lgDash"/>
            </a:ln>
          </c:spPr>
          <c:marker>
            <c:symbol val="triangle"/>
            <c:size val="5"/>
            <c:spPr>
              <a:solidFill>
                <a:srgbClr val="F96A1B"/>
              </a:solidFill>
              <a:ln w="28575" cmpd="sng">
                <a:solidFill>
                  <a:srgbClr val="F96A1B"/>
                </a:solidFill>
              </a:ln>
            </c:spPr>
          </c:marker>
          <c:xVal>
            <c:numRef>
              <c:f>'Plot w Int&amp;Slope'!$G$7:$G$10</c:f>
              <c:numCache>
                <c:formatCode>General</c:formatCode>
                <c:ptCount val="4"/>
                <c:pt idx="0">
                  <c:v>1</c:v>
                </c:pt>
                <c:pt idx="1">
                  <c:v>2</c:v>
                </c:pt>
                <c:pt idx="2">
                  <c:v>3</c:v>
                </c:pt>
                <c:pt idx="3">
                  <c:v>4</c:v>
                </c:pt>
              </c:numCache>
            </c:numRef>
          </c:xVal>
          <c:yVal>
            <c:numRef>
              <c:f>'Plot w Int&amp;Slope'!$D$7:$D$10</c:f>
              <c:numCache>
                <c:formatCode>General</c:formatCode>
                <c:ptCount val="4"/>
                <c:pt idx="0">
                  <c:v>2.761311544016436</c:v>
                </c:pt>
                <c:pt idx="1">
                  <c:v>4.0981494569839487</c:v>
                </c:pt>
                <c:pt idx="2">
                  <c:v>5.0209873699514347</c:v>
                </c:pt>
                <c:pt idx="3">
                  <c:v>5.5298252829189796</c:v>
                </c:pt>
              </c:numCache>
            </c:numRef>
          </c:yVal>
          <c:smooth val="1"/>
        </c:ser>
        <c:ser>
          <c:idx val="2"/>
          <c:order val="4"/>
          <c:tx>
            <c:strRef>
              <c:f>'Plot w Int&amp;Slope'!$E$12</c:f>
              <c:strCache>
                <c:ptCount val="1"/>
                <c:pt idx="0">
                  <c:v>High Frust, High EC</c:v>
                </c:pt>
              </c:strCache>
            </c:strRef>
          </c:tx>
          <c:spPr>
            <a:ln w="28575" cap="rnd" cmpd="sng">
              <a:solidFill>
                <a:srgbClr val="F96A1B"/>
              </a:solidFill>
              <a:round/>
            </a:ln>
            <a:effectLst/>
          </c:spPr>
          <c:marker>
            <c:symbol val="square"/>
            <c:size val="5"/>
            <c:spPr>
              <a:solidFill>
                <a:srgbClr val="F96A1B"/>
              </a:solidFill>
              <a:ln w="28575" cmpd="sng">
                <a:solidFill>
                  <a:srgbClr val="F96A1B"/>
                </a:solidFill>
              </a:ln>
              <a:effectLst/>
            </c:spPr>
          </c:marker>
          <c:xVal>
            <c:numRef>
              <c:f>'Plot w Int&amp;Slope'!$G$7:$G$10</c:f>
              <c:numCache>
                <c:formatCode>General</c:formatCode>
                <c:ptCount val="4"/>
                <c:pt idx="0">
                  <c:v>1</c:v>
                </c:pt>
                <c:pt idx="1">
                  <c:v>2</c:v>
                </c:pt>
                <c:pt idx="2">
                  <c:v>3</c:v>
                </c:pt>
                <c:pt idx="3">
                  <c:v>4</c:v>
                </c:pt>
              </c:numCache>
            </c:numRef>
          </c:xVal>
          <c:yVal>
            <c:numRef>
              <c:f>'Plot w Int&amp;Slope'!$E$7:$E$10</c:f>
              <c:numCache>
                <c:formatCode>General</c:formatCode>
                <c:ptCount val="4"/>
                <c:pt idx="0">
                  <c:v>3.7243484559835687</c:v>
                </c:pt>
                <c:pt idx="1">
                  <c:v>4.6155505430160151</c:v>
                </c:pt>
                <c:pt idx="2">
                  <c:v>5.0927526300485351</c:v>
                </c:pt>
                <c:pt idx="3">
                  <c:v>5.1559547170809807</c:v>
                </c:pt>
              </c:numCache>
            </c:numRef>
          </c:yVal>
          <c:smooth val="1"/>
        </c:ser>
        <c:dLbls/>
        <c:axId val="69954176"/>
        <c:axId val="69968640"/>
      </c:scatterChart>
      <c:valAx>
        <c:axId val="69954176"/>
        <c:scaling>
          <c:orientation val="minMax"/>
          <c:max val="4"/>
          <c:min val="1"/>
        </c:scaling>
        <c:axPos val="b"/>
        <c:majorGridlines>
          <c:spPr>
            <a:ln w="9525" cap="flat" cmpd="sng" algn="ctr">
              <a:solidFill>
                <a:schemeClr val="tx1">
                  <a:lumMod val="15000"/>
                  <a:lumOff val="85000"/>
                </a:schemeClr>
              </a:solidFill>
              <a:round/>
            </a:ln>
            <a:effectLst/>
          </c:spPr>
        </c:majorGridlines>
        <c:title>
          <c:tx>
            <c:rich>
              <a:bodyPr/>
              <a:lstStyle/>
              <a:p>
                <a:pPr>
                  <a:defRPr/>
                </a:pPr>
                <a:r>
                  <a:rPr lang="en-US"/>
                  <a:t>Time</a:t>
                </a:r>
              </a:p>
            </c:rich>
          </c:tx>
        </c:title>
        <c:numFmt formatCode="General" sourceLinked="1"/>
        <c:maj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69968640"/>
        <c:crosses val="autoZero"/>
        <c:crossBetween val="midCat"/>
        <c:majorUnit val="1"/>
        <c:minorUnit val="0.2"/>
      </c:valAx>
      <c:valAx>
        <c:axId val="69968640"/>
        <c:scaling>
          <c:orientation val="minMax"/>
          <c:max val="7"/>
          <c:min val="0"/>
        </c:scaling>
        <c:axPos val="l"/>
        <c:majorGridlines>
          <c:spPr>
            <a:ln w="9525" cap="flat" cmpd="sng" algn="ctr">
              <a:solidFill>
                <a:schemeClr val="tx1">
                  <a:lumMod val="15000"/>
                  <a:lumOff val="85000"/>
                </a:schemeClr>
              </a:solidFill>
              <a:round/>
            </a:ln>
            <a:effectLst/>
          </c:spPr>
        </c:majorGridlines>
        <c:title>
          <c:tx>
            <c:rich>
              <a:bodyPr rot="-5400000" vert="horz"/>
              <a:lstStyle/>
              <a:p>
                <a:pPr>
                  <a:defRPr sz="1600"/>
                </a:pPr>
                <a:r>
                  <a:rPr lang="en-US" sz="1600"/>
                  <a:t>Internalizing Symptoms</a:t>
                </a:r>
              </a:p>
            </c:rich>
          </c:tx>
          <c:layout>
            <c:manualLayout>
              <c:xMode val="edge"/>
              <c:yMode val="edge"/>
              <c:x val="5.5538576496950414E-3"/>
              <c:y val="0.16271579063207803"/>
            </c:manualLayout>
          </c:layout>
        </c:title>
        <c:numFmt formatCode="General" sourceLinked="1"/>
        <c:maj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69954176"/>
        <c:crosses val="autoZero"/>
        <c:crossBetween val="midCat"/>
        <c:majorUnit val="1"/>
      </c:valAx>
      <c:spPr>
        <a:noFill/>
        <a:ln>
          <a:noFill/>
        </a:ln>
        <a:effectLst/>
      </c:spPr>
    </c:plotArea>
    <c:legend>
      <c:legendPos val="b"/>
      <c:layout>
        <c:manualLayout>
          <c:xMode val="edge"/>
          <c:yMode val="edge"/>
          <c:x val="5.5140107486564206E-2"/>
          <c:y val="0.83210200914666688"/>
          <c:w val="0.91670378702662192"/>
          <c:h val="0.14009124771812304"/>
        </c:manualLayout>
      </c:layout>
      <c:spPr>
        <a:noFill/>
        <a:ln>
          <a:noFill/>
        </a:ln>
        <a:effectLst/>
      </c:spPr>
      <c:txPr>
        <a:bodyPr rot="0" vert="horz"/>
        <a:lstStyle/>
        <a:p>
          <a:pPr>
            <a:defRPr sz="1100"/>
          </a:pPr>
          <a:endParaRPr lang="en-US"/>
        </a:p>
      </c:txPr>
    </c:legend>
    <c:plotVisOnly val="1"/>
    <c:dispBlanksAs val="gap"/>
  </c:chart>
  <c:spPr>
    <a:solidFill>
      <a:schemeClr val="bg1"/>
    </a:solidFill>
    <a:ln w="9525" cap="flat" cmpd="sng" algn="ctr">
      <a:noFill/>
      <a:round/>
    </a:ln>
    <a:effectLst/>
  </c:spPr>
  <c:txPr>
    <a:bodyPr/>
    <a:lstStyle/>
    <a:p>
      <a:pPr>
        <a:defRPr sz="1200">
          <a:latin typeface="Times New Roman"/>
          <a:cs typeface="Times New Roman"/>
        </a:defRPr>
      </a:pPr>
      <a:endParaRPr lang="en-US"/>
    </a:p>
  </c:txPr>
  <c:externalData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A7C6BD-8410-3742-9D85-1F26FBAE5B46}" type="doc">
      <dgm:prSet loTypeId="urn:microsoft.com/office/officeart/2005/8/layout/radial4" loCatId="relationship" qsTypeId="urn:microsoft.com/office/officeart/2005/8/quickstyle/simple4" qsCatId="simple" csTypeId="urn:microsoft.com/office/officeart/2005/8/colors/accent1_2" csCatId="accent1" phldr="1"/>
      <dgm:spPr/>
      <dgm:t>
        <a:bodyPr/>
        <a:lstStyle/>
        <a:p>
          <a:endParaRPr lang="en-US"/>
        </a:p>
      </dgm:t>
    </dgm:pt>
    <dgm:pt modelId="{2D736564-7401-7946-BC90-042EDB79F508}">
      <dgm:prSet phldrT="[Text]">
        <dgm:style>
          <a:lnRef idx="1">
            <a:schemeClr val="accent1"/>
          </a:lnRef>
          <a:fillRef idx="3">
            <a:schemeClr val="accent1"/>
          </a:fillRef>
          <a:effectRef idx="2">
            <a:schemeClr val="accent1"/>
          </a:effectRef>
          <a:fontRef idx="minor">
            <a:schemeClr val="lt1"/>
          </a:fontRef>
        </dgm:style>
      </dgm:prSet>
      <dgm:spPr>
        <a:solidFill>
          <a:srgbClr val="2C95AD"/>
        </a:solidFill>
        <a:ln>
          <a:solidFill>
            <a:srgbClr val="2C95AD"/>
          </a:solidFill>
        </a:ln>
      </dgm:spPr>
      <dgm:t>
        <a:bodyPr/>
        <a:lstStyle/>
        <a:p>
          <a:r>
            <a:rPr lang="en-US" dirty="0" smtClean="0"/>
            <a:t>Symptom</a:t>
          </a:r>
        </a:p>
        <a:p>
          <a:r>
            <a:rPr lang="en-US" dirty="0" smtClean="0"/>
            <a:t>Expression</a:t>
          </a:r>
          <a:endParaRPr lang="en-US" dirty="0"/>
        </a:p>
      </dgm:t>
    </dgm:pt>
    <dgm:pt modelId="{4ECA185E-243D-144A-882A-7627D647B83E}" type="parTrans" cxnId="{B28EA1C5-8AB1-FB4A-A6E1-12CC222DDB90}">
      <dgm:prSet/>
      <dgm:spPr/>
      <dgm:t>
        <a:bodyPr/>
        <a:lstStyle/>
        <a:p>
          <a:endParaRPr lang="en-US"/>
        </a:p>
      </dgm:t>
    </dgm:pt>
    <dgm:pt modelId="{CD05DAA4-D8B8-E644-A0EA-8D0003EA38B9}" type="sibTrans" cxnId="{B28EA1C5-8AB1-FB4A-A6E1-12CC222DDB90}">
      <dgm:prSet/>
      <dgm:spPr/>
      <dgm:t>
        <a:bodyPr/>
        <a:lstStyle/>
        <a:p>
          <a:endParaRPr lang="en-US"/>
        </a:p>
      </dgm:t>
    </dgm:pt>
    <dgm:pt modelId="{930761BD-34A4-5D4C-ADD2-A52A4D798710}">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en-US" sz="3200" dirty="0" smtClean="0"/>
            <a:t>Negative </a:t>
          </a:r>
          <a:r>
            <a:rPr lang="en-US" sz="2800" dirty="0" smtClean="0"/>
            <a:t>Reactivity</a:t>
          </a:r>
        </a:p>
        <a:p>
          <a:r>
            <a:rPr lang="en-US" sz="2000" dirty="0" smtClean="0"/>
            <a:t>(fear/frustration)</a:t>
          </a:r>
          <a:endParaRPr lang="en-US" sz="2000" dirty="0"/>
        </a:p>
      </dgm:t>
    </dgm:pt>
    <dgm:pt modelId="{E08D0131-77EB-6B47-B325-D825E0F498A6}" type="parTrans" cxnId="{766F5B09-B447-CF4D-B8C4-DE950F0C339E}">
      <dgm:prSet/>
      <dgm:spPr/>
      <dgm:t>
        <a:bodyPr/>
        <a:lstStyle/>
        <a:p>
          <a:endParaRPr lang="en-US"/>
        </a:p>
      </dgm:t>
    </dgm:pt>
    <dgm:pt modelId="{3907660D-3D91-954B-B7CA-CF15DA749375}" type="sibTrans" cxnId="{766F5B09-B447-CF4D-B8C4-DE950F0C339E}">
      <dgm:prSet/>
      <dgm:spPr/>
      <dgm:t>
        <a:bodyPr/>
        <a:lstStyle/>
        <a:p>
          <a:endParaRPr lang="en-US"/>
        </a:p>
      </dgm:t>
    </dgm:pt>
    <dgm:pt modelId="{9A3E1108-B64B-BB45-B607-56761C9060B2}">
      <dgm:prSet phldrT="[Text]">
        <dgm:style>
          <a:lnRef idx="1">
            <a:schemeClr val="accent1"/>
          </a:lnRef>
          <a:fillRef idx="3">
            <a:schemeClr val="accent1"/>
          </a:fillRef>
          <a:effectRef idx="2">
            <a:schemeClr val="accent1"/>
          </a:effectRef>
          <a:fontRef idx="minor">
            <a:schemeClr val="lt1"/>
          </a:fontRef>
        </dgm:style>
      </dgm:prSet>
      <dgm:spPr>
        <a:ln/>
      </dgm:spPr>
      <dgm:t>
        <a:bodyPr/>
        <a:lstStyle/>
        <a:p>
          <a:r>
            <a:rPr lang="en-US" dirty="0" smtClean="0"/>
            <a:t>Interaction</a:t>
          </a:r>
          <a:endParaRPr lang="en-US" dirty="0"/>
        </a:p>
      </dgm:t>
    </dgm:pt>
    <dgm:pt modelId="{6B2393AA-F77F-4346-A166-9E64255A6D3D}" type="parTrans" cxnId="{15A60F14-A237-CF4C-9058-B9E9B4B8DB4C}">
      <dgm:prSet/>
      <dgm:spPr/>
      <dgm:t>
        <a:bodyPr/>
        <a:lstStyle/>
        <a:p>
          <a:endParaRPr lang="en-US"/>
        </a:p>
      </dgm:t>
    </dgm:pt>
    <dgm:pt modelId="{4997D570-A09F-7849-AA3E-E3555131C016}" type="sibTrans" cxnId="{15A60F14-A237-CF4C-9058-B9E9B4B8DB4C}">
      <dgm:prSet/>
      <dgm:spPr/>
      <dgm:t>
        <a:bodyPr/>
        <a:lstStyle/>
        <a:p>
          <a:endParaRPr lang="en-US"/>
        </a:p>
      </dgm:t>
    </dgm:pt>
    <dgm:pt modelId="{41082DEF-ADEA-7349-BC7B-D6D5138027A5}">
      <dgm:prSet phldrT="[Text]" custT="1">
        <dgm:style>
          <a:lnRef idx="1">
            <a:schemeClr val="accent3"/>
          </a:lnRef>
          <a:fillRef idx="3">
            <a:schemeClr val="accent3"/>
          </a:fillRef>
          <a:effectRef idx="2">
            <a:schemeClr val="accent3"/>
          </a:effectRef>
          <a:fontRef idx="minor">
            <a:schemeClr val="lt1"/>
          </a:fontRef>
        </dgm:style>
      </dgm:prSet>
      <dgm:spPr>
        <a:solidFill>
          <a:srgbClr val="2DADD8"/>
        </a:solidFill>
        <a:ln>
          <a:solidFill>
            <a:srgbClr val="2DADD8"/>
          </a:solidFill>
        </a:ln>
      </dgm:spPr>
      <dgm:t>
        <a:bodyPr/>
        <a:lstStyle/>
        <a:p>
          <a:r>
            <a:rPr lang="en-US" sz="3200" dirty="0" smtClean="0"/>
            <a:t>Effortful Control</a:t>
          </a:r>
          <a:endParaRPr lang="en-US" sz="2800" dirty="0"/>
        </a:p>
      </dgm:t>
    </dgm:pt>
    <dgm:pt modelId="{F74652CC-F127-3742-A84F-35165A9CAF89}" type="parTrans" cxnId="{AA315D8E-8AC4-554E-BA91-01D6A255DE67}">
      <dgm:prSet/>
      <dgm:spPr/>
      <dgm:t>
        <a:bodyPr/>
        <a:lstStyle/>
        <a:p>
          <a:endParaRPr lang="en-US"/>
        </a:p>
      </dgm:t>
    </dgm:pt>
    <dgm:pt modelId="{72B2BCD3-1E71-F44C-8B80-04C559805596}" type="sibTrans" cxnId="{AA315D8E-8AC4-554E-BA91-01D6A255DE67}">
      <dgm:prSet/>
      <dgm:spPr/>
      <dgm:t>
        <a:bodyPr/>
        <a:lstStyle/>
        <a:p>
          <a:endParaRPr lang="en-US"/>
        </a:p>
      </dgm:t>
    </dgm:pt>
    <dgm:pt modelId="{85B92F8C-08D2-D042-8C89-A2801DF3C3E8}" type="pres">
      <dgm:prSet presAssocID="{38A7C6BD-8410-3742-9D85-1F26FBAE5B46}" presName="cycle" presStyleCnt="0">
        <dgm:presLayoutVars>
          <dgm:chMax val="1"/>
          <dgm:dir/>
          <dgm:animLvl val="ctr"/>
          <dgm:resizeHandles val="exact"/>
        </dgm:presLayoutVars>
      </dgm:prSet>
      <dgm:spPr/>
      <dgm:t>
        <a:bodyPr/>
        <a:lstStyle/>
        <a:p>
          <a:endParaRPr lang="en-US"/>
        </a:p>
      </dgm:t>
    </dgm:pt>
    <dgm:pt modelId="{6C7029EF-1192-DF40-93B6-4ABBAD177CF4}" type="pres">
      <dgm:prSet presAssocID="{2D736564-7401-7946-BC90-042EDB79F508}" presName="centerShape" presStyleLbl="node0" presStyleIdx="0" presStyleCnt="1"/>
      <dgm:spPr/>
      <dgm:t>
        <a:bodyPr/>
        <a:lstStyle/>
        <a:p>
          <a:endParaRPr lang="en-US"/>
        </a:p>
      </dgm:t>
    </dgm:pt>
    <dgm:pt modelId="{9C40E429-9493-D54D-ACAF-098DB392C84E}" type="pres">
      <dgm:prSet presAssocID="{E08D0131-77EB-6B47-B325-D825E0F498A6}" presName="parTrans" presStyleLbl="bgSibTrans2D1" presStyleIdx="0" presStyleCnt="3"/>
      <dgm:spPr/>
      <dgm:t>
        <a:bodyPr/>
        <a:lstStyle/>
        <a:p>
          <a:endParaRPr lang="en-US"/>
        </a:p>
      </dgm:t>
    </dgm:pt>
    <dgm:pt modelId="{49CB239A-217B-6E43-BB2C-57A7CA066497}" type="pres">
      <dgm:prSet presAssocID="{930761BD-34A4-5D4C-ADD2-A52A4D798710}" presName="node" presStyleLbl="node1" presStyleIdx="0" presStyleCnt="3">
        <dgm:presLayoutVars>
          <dgm:bulletEnabled val="1"/>
        </dgm:presLayoutVars>
      </dgm:prSet>
      <dgm:spPr/>
      <dgm:t>
        <a:bodyPr/>
        <a:lstStyle/>
        <a:p>
          <a:endParaRPr lang="en-US"/>
        </a:p>
      </dgm:t>
    </dgm:pt>
    <dgm:pt modelId="{C500283C-4A59-9940-8811-693E26BB54D4}" type="pres">
      <dgm:prSet presAssocID="{6B2393AA-F77F-4346-A166-9E64255A6D3D}" presName="parTrans" presStyleLbl="bgSibTrans2D1" presStyleIdx="1" presStyleCnt="3"/>
      <dgm:spPr/>
      <dgm:t>
        <a:bodyPr/>
        <a:lstStyle/>
        <a:p>
          <a:endParaRPr lang="en-US"/>
        </a:p>
      </dgm:t>
    </dgm:pt>
    <dgm:pt modelId="{660C19A1-9021-D148-9528-30CA7FA0AAB8}" type="pres">
      <dgm:prSet presAssocID="{9A3E1108-B64B-BB45-B607-56761C9060B2}" presName="node" presStyleLbl="node1" presStyleIdx="1" presStyleCnt="3">
        <dgm:presLayoutVars>
          <dgm:bulletEnabled val="1"/>
        </dgm:presLayoutVars>
      </dgm:prSet>
      <dgm:spPr/>
      <dgm:t>
        <a:bodyPr/>
        <a:lstStyle/>
        <a:p>
          <a:endParaRPr lang="en-US"/>
        </a:p>
      </dgm:t>
    </dgm:pt>
    <dgm:pt modelId="{52D149A7-A108-8645-8F57-B2543D07ABF1}" type="pres">
      <dgm:prSet presAssocID="{F74652CC-F127-3742-A84F-35165A9CAF89}" presName="parTrans" presStyleLbl="bgSibTrans2D1" presStyleIdx="2" presStyleCnt="3"/>
      <dgm:spPr/>
      <dgm:t>
        <a:bodyPr/>
        <a:lstStyle/>
        <a:p>
          <a:endParaRPr lang="en-US"/>
        </a:p>
      </dgm:t>
    </dgm:pt>
    <dgm:pt modelId="{5B93B43B-A3A5-6145-97DD-9AA4E6D54870}" type="pres">
      <dgm:prSet presAssocID="{41082DEF-ADEA-7349-BC7B-D6D5138027A5}" presName="node" presStyleLbl="node1" presStyleIdx="2" presStyleCnt="3">
        <dgm:presLayoutVars>
          <dgm:bulletEnabled val="1"/>
        </dgm:presLayoutVars>
      </dgm:prSet>
      <dgm:spPr/>
      <dgm:t>
        <a:bodyPr/>
        <a:lstStyle/>
        <a:p>
          <a:endParaRPr lang="en-US"/>
        </a:p>
      </dgm:t>
    </dgm:pt>
  </dgm:ptLst>
  <dgm:cxnLst>
    <dgm:cxn modelId="{AA315D8E-8AC4-554E-BA91-01D6A255DE67}" srcId="{2D736564-7401-7946-BC90-042EDB79F508}" destId="{41082DEF-ADEA-7349-BC7B-D6D5138027A5}" srcOrd="2" destOrd="0" parTransId="{F74652CC-F127-3742-A84F-35165A9CAF89}" sibTransId="{72B2BCD3-1E71-F44C-8B80-04C559805596}"/>
    <dgm:cxn modelId="{B28EA1C5-8AB1-FB4A-A6E1-12CC222DDB90}" srcId="{38A7C6BD-8410-3742-9D85-1F26FBAE5B46}" destId="{2D736564-7401-7946-BC90-042EDB79F508}" srcOrd="0" destOrd="0" parTransId="{4ECA185E-243D-144A-882A-7627D647B83E}" sibTransId="{CD05DAA4-D8B8-E644-A0EA-8D0003EA38B9}"/>
    <dgm:cxn modelId="{8F7F1445-43FA-6446-A7EE-A9650ABCD182}" type="presOf" srcId="{6B2393AA-F77F-4346-A166-9E64255A6D3D}" destId="{C500283C-4A59-9940-8811-693E26BB54D4}" srcOrd="0" destOrd="0" presId="urn:microsoft.com/office/officeart/2005/8/layout/radial4"/>
    <dgm:cxn modelId="{2F7B8A70-1006-8E46-8DCD-4B478A97B454}" type="presOf" srcId="{930761BD-34A4-5D4C-ADD2-A52A4D798710}" destId="{49CB239A-217B-6E43-BB2C-57A7CA066497}" srcOrd="0" destOrd="0" presId="urn:microsoft.com/office/officeart/2005/8/layout/radial4"/>
    <dgm:cxn modelId="{766F5B09-B447-CF4D-B8C4-DE950F0C339E}" srcId="{2D736564-7401-7946-BC90-042EDB79F508}" destId="{930761BD-34A4-5D4C-ADD2-A52A4D798710}" srcOrd="0" destOrd="0" parTransId="{E08D0131-77EB-6B47-B325-D825E0F498A6}" sibTransId="{3907660D-3D91-954B-B7CA-CF15DA749375}"/>
    <dgm:cxn modelId="{7B8FEDA2-7929-7048-BA2E-0F78016ABC09}" type="presOf" srcId="{41082DEF-ADEA-7349-BC7B-D6D5138027A5}" destId="{5B93B43B-A3A5-6145-97DD-9AA4E6D54870}" srcOrd="0" destOrd="0" presId="urn:microsoft.com/office/officeart/2005/8/layout/radial4"/>
    <dgm:cxn modelId="{5F4084B0-75F5-7045-85BC-CA7276E7266D}" type="presOf" srcId="{E08D0131-77EB-6B47-B325-D825E0F498A6}" destId="{9C40E429-9493-D54D-ACAF-098DB392C84E}" srcOrd="0" destOrd="0" presId="urn:microsoft.com/office/officeart/2005/8/layout/radial4"/>
    <dgm:cxn modelId="{15A60F14-A237-CF4C-9058-B9E9B4B8DB4C}" srcId="{2D736564-7401-7946-BC90-042EDB79F508}" destId="{9A3E1108-B64B-BB45-B607-56761C9060B2}" srcOrd="1" destOrd="0" parTransId="{6B2393AA-F77F-4346-A166-9E64255A6D3D}" sibTransId="{4997D570-A09F-7849-AA3E-E3555131C016}"/>
    <dgm:cxn modelId="{7CBDB19F-4FF3-6B4B-891A-B4A60766E584}" type="presOf" srcId="{9A3E1108-B64B-BB45-B607-56761C9060B2}" destId="{660C19A1-9021-D148-9528-30CA7FA0AAB8}" srcOrd="0" destOrd="0" presId="urn:microsoft.com/office/officeart/2005/8/layout/radial4"/>
    <dgm:cxn modelId="{806EE792-95A2-644F-9982-52979BE27A4D}" type="presOf" srcId="{2D736564-7401-7946-BC90-042EDB79F508}" destId="{6C7029EF-1192-DF40-93B6-4ABBAD177CF4}" srcOrd="0" destOrd="0" presId="urn:microsoft.com/office/officeart/2005/8/layout/radial4"/>
    <dgm:cxn modelId="{A9C52609-2C8C-2649-89A9-D14755B7B27E}" type="presOf" srcId="{F74652CC-F127-3742-A84F-35165A9CAF89}" destId="{52D149A7-A108-8645-8F57-B2543D07ABF1}" srcOrd="0" destOrd="0" presId="urn:microsoft.com/office/officeart/2005/8/layout/radial4"/>
    <dgm:cxn modelId="{FA3B46A5-C6A8-614A-83DA-384B57C87AA3}" type="presOf" srcId="{38A7C6BD-8410-3742-9D85-1F26FBAE5B46}" destId="{85B92F8C-08D2-D042-8C89-A2801DF3C3E8}" srcOrd="0" destOrd="0" presId="urn:microsoft.com/office/officeart/2005/8/layout/radial4"/>
    <dgm:cxn modelId="{CCB25BAE-1E1B-5F4E-9863-53B59C9C22B8}" type="presParOf" srcId="{85B92F8C-08D2-D042-8C89-A2801DF3C3E8}" destId="{6C7029EF-1192-DF40-93B6-4ABBAD177CF4}" srcOrd="0" destOrd="0" presId="urn:microsoft.com/office/officeart/2005/8/layout/radial4"/>
    <dgm:cxn modelId="{90E1DAFD-AC4F-3E4D-AD7D-BD0EAA098858}" type="presParOf" srcId="{85B92F8C-08D2-D042-8C89-A2801DF3C3E8}" destId="{9C40E429-9493-D54D-ACAF-098DB392C84E}" srcOrd="1" destOrd="0" presId="urn:microsoft.com/office/officeart/2005/8/layout/radial4"/>
    <dgm:cxn modelId="{ADDFF918-A07D-C044-83E5-B2A425653181}" type="presParOf" srcId="{85B92F8C-08D2-D042-8C89-A2801DF3C3E8}" destId="{49CB239A-217B-6E43-BB2C-57A7CA066497}" srcOrd="2" destOrd="0" presId="urn:microsoft.com/office/officeart/2005/8/layout/radial4"/>
    <dgm:cxn modelId="{7062085F-A72C-5440-833D-AB02BA02CA8B}" type="presParOf" srcId="{85B92F8C-08D2-D042-8C89-A2801DF3C3E8}" destId="{C500283C-4A59-9940-8811-693E26BB54D4}" srcOrd="3" destOrd="0" presId="urn:microsoft.com/office/officeart/2005/8/layout/radial4"/>
    <dgm:cxn modelId="{23C75D44-7FA2-4141-A91D-870BD992B1BA}" type="presParOf" srcId="{85B92F8C-08D2-D042-8C89-A2801DF3C3E8}" destId="{660C19A1-9021-D148-9528-30CA7FA0AAB8}" srcOrd="4" destOrd="0" presId="urn:microsoft.com/office/officeart/2005/8/layout/radial4"/>
    <dgm:cxn modelId="{4BFD2008-225C-D240-82C3-4BDE6E8C99F1}" type="presParOf" srcId="{85B92F8C-08D2-D042-8C89-A2801DF3C3E8}" destId="{52D149A7-A108-8645-8F57-B2543D07ABF1}" srcOrd="5" destOrd="0" presId="urn:microsoft.com/office/officeart/2005/8/layout/radial4"/>
    <dgm:cxn modelId="{5E9D4722-FFA7-9D4D-B21A-9C8F614720DD}" type="presParOf" srcId="{85B92F8C-08D2-D042-8C89-A2801DF3C3E8}" destId="{5B93B43B-A3A5-6145-97DD-9AA4E6D54870}" srcOrd="6" destOrd="0" presId="urn:microsoft.com/office/officeart/2005/8/layout/radial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C7029EF-1192-DF40-93B6-4ABBAD177CF4}">
      <dsp:nvSpPr>
        <dsp:cNvPr id="0" name=""/>
        <dsp:cNvSpPr/>
      </dsp:nvSpPr>
      <dsp:spPr>
        <a:xfrm>
          <a:off x="2453171" y="2855438"/>
          <a:ext cx="2262743" cy="2262743"/>
        </a:xfrm>
        <a:prstGeom prst="ellipse">
          <a:avLst/>
        </a:prstGeom>
        <a:solidFill>
          <a:srgbClr val="2C95AD"/>
        </a:solidFill>
        <a:ln w="9525" cap="flat" cmpd="sng" algn="ctr">
          <a:solidFill>
            <a:srgbClr val="2C95AD"/>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Symptom</a:t>
          </a:r>
        </a:p>
        <a:p>
          <a:pPr lvl="0" algn="ctr" defTabSz="1066800">
            <a:lnSpc>
              <a:spcPct val="90000"/>
            </a:lnSpc>
            <a:spcBef>
              <a:spcPct val="0"/>
            </a:spcBef>
            <a:spcAft>
              <a:spcPct val="35000"/>
            </a:spcAft>
          </a:pPr>
          <a:r>
            <a:rPr lang="en-US" sz="2400" kern="1200" dirty="0" smtClean="0"/>
            <a:t>Expression</a:t>
          </a:r>
          <a:endParaRPr lang="en-US" sz="2400" kern="1200" dirty="0"/>
        </a:p>
      </dsp:txBody>
      <dsp:txXfrm>
        <a:off x="2453171" y="2855438"/>
        <a:ext cx="2262743" cy="2262743"/>
      </dsp:txXfrm>
    </dsp:sp>
    <dsp:sp modelId="{9C40E429-9493-D54D-ACAF-098DB392C84E}">
      <dsp:nvSpPr>
        <dsp:cNvPr id="0" name=""/>
        <dsp:cNvSpPr/>
      </dsp:nvSpPr>
      <dsp:spPr>
        <a:xfrm rot="12900000">
          <a:off x="909924" y="2430838"/>
          <a:ext cx="1825907" cy="644881"/>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9CB239A-217B-6E43-BB2C-57A7CA066497}">
      <dsp:nvSpPr>
        <dsp:cNvPr id="0" name=""/>
        <dsp:cNvSpPr/>
      </dsp:nvSpPr>
      <dsp:spPr>
        <a:xfrm>
          <a:off x="227" y="1369788"/>
          <a:ext cx="2149605" cy="1719684"/>
        </a:xfrm>
        <a:prstGeom prst="roundRect">
          <a:avLst>
            <a:gd name="adj" fmla="val 10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en-US" sz="3200" kern="1200" dirty="0" smtClean="0"/>
            <a:t>Negative </a:t>
          </a:r>
          <a:r>
            <a:rPr lang="en-US" sz="2800" kern="1200" dirty="0" smtClean="0"/>
            <a:t>Reactivity</a:t>
          </a:r>
        </a:p>
        <a:p>
          <a:pPr lvl="0" algn="ctr" defTabSz="1422400">
            <a:lnSpc>
              <a:spcPct val="90000"/>
            </a:lnSpc>
            <a:spcBef>
              <a:spcPct val="0"/>
            </a:spcBef>
            <a:spcAft>
              <a:spcPct val="35000"/>
            </a:spcAft>
          </a:pPr>
          <a:r>
            <a:rPr lang="en-US" sz="2000" kern="1200" dirty="0" smtClean="0"/>
            <a:t>(fear/frustration)</a:t>
          </a:r>
          <a:endParaRPr lang="en-US" sz="2000" kern="1200" dirty="0"/>
        </a:p>
      </dsp:txBody>
      <dsp:txXfrm>
        <a:off x="227" y="1369788"/>
        <a:ext cx="2149605" cy="1719684"/>
      </dsp:txXfrm>
    </dsp:sp>
    <dsp:sp modelId="{C500283C-4A59-9940-8811-693E26BB54D4}">
      <dsp:nvSpPr>
        <dsp:cNvPr id="0" name=""/>
        <dsp:cNvSpPr/>
      </dsp:nvSpPr>
      <dsp:spPr>
        <a:xfrm rot="16200000">
          <a:off x="2671589" y="1513773"/>
          <a:ext cx="1825907" cy="644881"/>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60C19A1-9021-D148-9528-30CA7FA0AAB8}">
      <dsp:nvSpPr>
        <dsp:cNvPr id="0" name=""/>
        <dsp:cNvSpPr/>
      </dsp:nvSpPr>
      <dsp:spPr>
        <a:xfrm>
          <a:off x="2509740" y="63418"/>
          <a:ext cx="2149605" cy="1719684"/>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en-US" sz="3200" kern="1200" dirty="0" smtClean="0"/>
            <a:t>Interaction</a:t>
          </a:r>
          <a:endParaRPr lang="en-US" sz="3200" kern="1200" dirty="0"/>
        </a:p>
      </dsp:txBody>
      <dsp:txXfrm>
        <a:off x="2509740" y="63418"/>
        <a:ext cx="2149605" cy="1719684"/>
      </dsp:txXfrm>
    </dsp:sp>
    <dsp:sp modelId="{52D149A7-A108-8645-8F57-B2543D07ABF1}">
      <dsp:nvSpPr>
        <dsp:cNvPr id="0" name=""/>
        <dsp:cNvSpPr/>
      </dsp:nvSpPr>
      <dsp:spPr>
        <a:xfrm rot="19500000">
          <a:off x="4433254" y="2430838"/>
          <a:ext cx="1825907" cy="644881"/>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B93B43B-A3A5-6145-97DD-9AA4E6D54870}">
      <dsp:nvSpPr>
        <dsp:cNvPr id="0" name=""/>
        <dsp:cNvSpPr/>
      </dsp:nvSpPr>
      <dsp:spPr>
        <a:xfrm>
          <a:off x="5019253" y="1369788"/>
          <a:ext cx="2149605" cy="1719684"/>
        </a:xfrm>
        <a:prstGeom prst="roundRect">
          <a:avLst>
            <a:gd name="adj" fmla="val 10000"/>
          </a:avLst>
        </a:prstGeom>
        <a:solidFill>
          <a:srgbClr val="2DADD8"/>
        </a:solidFill>
        <a:ln w="9525" cap="flat" cmpd="sng" algn="ctr">
          <a:solidFill>
            <a:srgbClr val="2DADD8"/>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en-US" sz="3200" kern="1200" dirty="0" smtClean="0"/>
            <a:t>Effortful Control</a:t>
          </a:r>
          <a:endParaRPr lang="en-US" sz="2800" kern="1200" dirty="0"/>
        </a:p>
      </dsp:txBody>
      <dsp:txXfrm>
        <a:off x="5019253" y="1369788"/>
        <a:ext cx="2149605" cy="1719684"/>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BAD6E21-C6B3-744E-BFD2-9BB2CC3D295D}" type="datetimeFigureOut">
              <a:rPr lang="en-US" smtClean="0"/>
              <a:pPr/>
              <a:t>11/16/2016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D2D1B8A-7B45-2345-824E-ED10CAC33363}" type="slidenum">
              <a:rPr lang="en-US" smtClean="0"/>
              <a:pPr/>
              <a:t>‹#›</a:t>
            </a:fld>
            <a:endParaRPr lang="en-US"/>
          </a:p>
        </p:txBody>
      </p:sp>
    </p:spTree>
    <p:extLst>
      <p:ext uri="{BB962C8B-B14F-4D97-AF65-F5344CB8AC3E}">
        <p14:creationId xmlns:p14="http://schemas.microsoft.com/office/powerpoint/2010/main" xmlns="" val="18173925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484867-4B39-CA4F-8827-AF12898A1451}" type="datetimeFigureOut">
              <a:rPr lang="en-US" smtClean="0"/>
              <a:pPr/>
              <a:t>11/16/2016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799FBA-22F4-0D44-8529-6332E8A8BAEC}" type="slidenum">
              <a:rPr lang="en-US" smtClean="0"/>
              <a:pPr/>
              <a:t>‹#›</a:t>
            </a:fld>
            <a:endParaRPr lang="en-US"/>
          </a:p>
        </p:txBody>
      </p:sp>
    </p:spTree>
    <p:extLst>
      <p:ext uri="{BB962C8B-B14F-4D97-AF65-F5344CB8AC3E}">
        <p14:creationId xmlns:p14="http://schemas.microsoft.com/office/powerpoint/2010/main" xmlns="" val="355354400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I’m going to be talking today about relations between</a:t>
            </a:r>
            <a:r>
              <a:rPr lang="en-US" baseline="0" dirty="0" smtClean="0"/>
              <a:t> children’s negative emotion reactivity and symptoms of psychopathology over time and specifically how the emergence and growth of regulatory systems like effortful control may moderate these relations during the preschool years </a:t>
            </a:r>
            <a:r>
              <a:rPr lang="is-IS" baseline="0" dirty="0" smtClean="0"/>
              <a:t>…</a:t>
            </a:r>
            <a:endParaRPr lang="en-US" dirty="0"/>
          </a:p>
        </p:txBody>
      </p:sp>
      <p:sp>
        <p:nvSpPr>
          <p:cNvPr id="4" name="Slide Number Placeholder 3"/>
          <p:cNvSpPr>
            <a:spLocks noGrp="1"/>
          </p:cNvSpPr>
          <p:nvPr>
            <p:ph type="sldNum" sz="quarter" idx="10"/>
          </p:nvPr>
        </p:nvSpPr>
        <p:spPr/>
        <p:txBody>
          <a:bodyPr/>
          <a:lstStyle/>
          <a:p>
            <a:fld id="{00799FBA-22F4-0D44-8529-6332E8A8BAEC}" type="slidenum">
              <a:rPr lang="en-US" smtClean="0"/>
              <a:pPr/>
              <a:t>1</a:t>
            </a:fld>
            <a:endParaRPr lang="en-US"/>
          </a:p>
        </p:txBody>
      </p:sp>
    </p:spTree>
    <p:extLst>
      <p:ext uri="{BB962C8B-B14F-4D97-AF65-F5344CB8AC3E}">
        <p14:creationId xmlns:p14="http://schemas.microsoft.com/office/powerpoint/2010/main" xmlns="" val="1052266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5538"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latin typeface="Calibri"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799FBA-22F4-0D44-8529-6332E8A8BAEC}" type="slidenum">
              <a:rPr lang="en-US" smtClean="0"/>
              <a:pPr/>
              <a:t>12</a:t>
            </a:fld>
            <a:endParaRPr lang="en-US"/>
          </a:p>
        </p:txBody>
      </p:sp>
    </p:spTree>
    <p:extLst>
      <p:ext uri="{BB962C8B-B14F-4D97-AF65-F5344CB8AC3E}">
        <p14:creationId xmlns:p14="http://schemas.microsoft.com/office/powerpoint/2010/main" xmlns="" val="1557261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Intercept defined at T1, with growth as linear rate</a:t>
            </a:r>
            <a:r>
              <a:rPr lang="en-US" baseline="0" dirty="0" smtClean="0"/>
              <a:t> of change across 18mo in equal 9 </a:t>
            </a:r>
            <a:r>
              <a:rPr lang="en-US" baseline="0" dirty="0" err="1" smtClean="0"/>
              <a:t>mo</a:t>
            </a:r>
            <a:r>
              <a:rPr lang="en-US" baseline="0" dirty="0" smtClean="0"/>
              <a:t> intervals</a:t>
            </a:r>
            <a:endParaRPr lang="en-US" dirty="0"/>
          </a:p>
        </p:txBody>
      </p:sp>
      <p:sp>
        <p:nvSpPr>
          <p:cNvPr id="4" name="Slide Number Placeholder 3"/>
          <p:cNvSpPr>
            <a:spLocks noGrp="1"/>
          </p:cNvSpPr>
          <p:nvPr>
            <p:ph type="sldNum" sz="quarter" idx="10"/>
          </p:nvPr>
        </p:nvSpPr>
        <p:spPr/>
        <p:txBody>
          <a:bodyPr/>
          <a:lstStyle/>
          <a:p>
            <a:fld id="{00799FBA-22F4-0D44-8529-6332E8A8BAEC}" type="slidenum">
              <a:rPr lang="en-US" smtClean="0"/>
              <a:pPr/>
              <a:t>13</a:t>
            </a:fld>
            <a:endParaRPr lang="en-US"/>
          </a:p>
        </p:txBody>
      </p:sp>
    </p:spTree>
    <p:extLst>
      <p:ext uri="{BB962C8B-B14F-4D97-AF65-F5344CB8AC3E}">
        <p14:creationId xmlns:p14="http://schemas.microsoft.com/office/powerpoint/2010/main" xmlns="" val="4000373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Intercept defined at </a:t>
            </a:r>
            <a:r>
              <a:rPr lang="en-US" b="1" dirty="0" smtClean="0"/>
              <a:t>T4</a:t>
            </a:r>
            <a:r>
              <a:rPr lang="en-US" dirty="0" smtClean="0"/>
              <a:t>, with growth as linear rate</a:t>
            </a:r>
            <a:r>
              <a:rPr lang="en-US" baseline="0" dirty="0" smtClean="0"/>
              <a:t> of change across 27mo in equal 9 </a:t>
            </a:r>
            <a:r>
              <a:rPr lang="en-US" baseline="0" dirty="0" err="1" smtClean="0"/>
              <a:t>mo</a:t>
            </a:r>
            <a:r>
              <a:rPr lang="en-US" baseline="0" dirty="0" smtClean="0"/>
              <a:t> intervals</a:t>
            </a:r>
            <a:endParaRPr lang="en-US" dirty="0" smtClean="0"/>
          </a:p>
        </p:txBody>
      </p:sp>
      <p:sp>
        <p:nvSpPr>
          <p:cNvPr id="4" name="Slide Number Placeholder 3"/>
          <p:cNvSpPr>
            <a:spLocks noGrp="1"/>
          </p:cNvSpPr>
          <p:nvPr>
            <p:ph type="sldNum" sz="quarter" idx="10"/>
          </p:nvPr>
        </p:nvSpPr>
        <p:spPr/>
        <p:txBody>
          <a:bodyPr/>
          <a:lstStyle/>
          <a:p>
            <a:fld id="{00799FBA-22F4-0D44-8529-6332E8A8BAEC}" type="slidenum">
              <a:rPr lang="en-US" smtClean="0"/>
              <a:pPr/>
              <a:t>14</a:t>
            </a:fld>
            <a:endParaRPr lang="en-US"/>
          </a:p>
        </p:txBody>
      </p:sp>
    </p:spTree>
    <p:extLst>
      <p:ext uri="{BB962C8B-B14F-4D97-AF65-F5344CB8AC3E}">
        <p14:creationId xmlns:p14="http://schemas.microsoft.com/office/powerpoint/2010/main" xmlns="" val="3446381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EXPLAIN</a:t>
            </a:r>
            <a:r>
              <a:rPr lang="en-US" sz="1200" i="1" kern="1200" baseline="0" dirty="0" smtClean="0">
                <a:solidFill>
                  <a:schemeClr val="tx1"/>
                </a:solidFill>
                <a:effectLst/>
                <a:latin typeface="+mn-lt"/>
                <a:ea typeface="+mn-ea"/>
                <a:cs typeface="+mn-cs"/>
              </a:rPr>
              <a:t> GROWTH CURVE OUTPUT</a:t>
            </a:r>
            <a:endParaRPr lang="en-US" sz="1200" i="1"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FEAR: on average at Time 1 children’s </a:t>
            </a:r>
            <a:r>
              <a:rPr lang="en-US" sz="1200" kern="1200" dirty="0" err="1" smtClean="0">
                <a:solidFill>
                  <a:schemeClr val="tx1"/>
                </a:solidFill>
                <a:effectLst/>
                <a:latin typeface="+mn-lt"/>
                <a:ea typeface="+mn-ea"/>
                <a:cs typeface="+mn-cs"/>
              </a:rPr>
              <a:t>electrodermal</a:t>
            </a:r>
            <a:r>
              <a:rPr lang="en-US" sz="1200" kern="1200" dirty="0" smtClean="0">
                <a:solidFill>
                  <a:schemeClr val="tx1"/>
                </a:solidFill>
                <a:effectLst/>
                <a:latin typeface="+mn-lt"/>
                <a:ea typeface="+mn-ea"/>
                <a:cs typeface="+mn-cs"/>
              </a:rPr>
              <a:t> activity was stronger during the fear eliciting task (</a:t>
            </a:r>
            <a:r>
              <a:rPr lang="en-US" sz="1200" i="1" kern="1200" dirty="0" smtClean="0">
                <a:solidFill>
                  <a:schemeClr val="tx1"/>
                </a:solidFill>
                <a:effectLst/>
                <a:latin typeface="+mn-lt"/>
                <a:ea typeface="+mn-ea"/>
                <a:cs typeface="+mn-cs"/>
              </a:rPr>
              <a:t>M</a:t>
            </a:r>
            <a:r>
              <a:rPr lang="en-US" sz="1200" kern="1200" dirty="0" smtClean="0">
                <a:solidFill>
                  <a:schemeClr val="tx1"/>
                </a:solidFill>
                <a:effectLst/>
                <a:latin typeface="+mn-lt"/>
                <a:ea typeface="+mn-ea"/>
                <a:cs typeface="+mn-cs"/>
              </a:rPr>
              <a:t> = 6.01 </a:t>
            </a:r>
            <a:r>
              <a:rPr lang="en-US" sz="1200" kern="1200" dirty="0" err="1" smtClean="0">
                <a:solidFill>
                  <a:schemeClr val="tx1"/>
                </a:solidFill>
                <a:effectLst/>
                <a:latin typeface="+mn-lt"/>
                <a:ea typeface="+mn-ea"/>
                <a:cs typeface="+mn-cs"/>
              </a:rPr>
              <a:t>uMho</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SD</a:t>
            </a:r>
            <a:r>
              <a:rPr lang="en-US" sz="1200" kern="1200" dirty="0" smtClean="0">
                <a:solidFill>
                  <a:schemeClr val="tx1"/>
                </a:solidFill>
                <a:effectLst/>
                <a:latin typeface="+mn-lt"/>
                <a:ea typeface="+mn-ea"/>
                <a:cs typeface="+mn-cs"/>
              </a:rPr>
              <a:t> = 6.31) compared to baseline (</a:t>
            </a:r>
            <a:r>
              <a:rPr lang="en-US" sz="1200" i="1" kern="1200" dirty="0" smtClean="0">
                <a:solidFill>
                  <a:schemeClr val="tx1"/>
                </a:solidFill>
                <a:effectLst/>
                <a:latin typeface="+mn-lt"/>
                <a:ea typeface="+mn-ea"/>
                <a:cs typeface="+mn-cs"/>
              </a:rPr>
              <a:t>M</a:t>
            </a:r>
            <a:r>
              <a:rPr lang="en-US" sz="1200" kern="1200" dirty="0" smtClean="0">
                <a:solidFill>
                  <a:schemeClr val="tx1"/>
                </a:solidFill>
                <a:effectLst/>
                <a:latin typeface="+mn-lt"/>
                <a:ea typeface="+mn-ea"/>
                <a:cs typeface="+mn-cs"/>
              </a:rPr>
              <a:t> = 3.86 </a:t>
            </a:r>
            <a:r>
              <a:rPr lang="en-US" sz="1200" kern="1200" dirty="0" err="1" smtClean="0">
                <a:solidFill>
                  <a:schemeClr val="tx1"/>
                </a:solidFill>
                <a:effectLst/>
                <a:latin typeface="+mn-lt"/>
                <a:ea typeface="+mn-ea"/>
                <a:cs typeface="+mn-cs"/>
              </a:rPr>
              <a:t>uMho</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SD</a:t>
            </a:r>
            <a:r>
              <a:rPr lang="en-US" sz="1200" kern="1200" dirty="0" smtClean="0">
                <a:solidFill>
                  <a:schemeClr val="tx1"/>
                </a:solidFill>
                <a:effectLst/>
                <a:latin typeface="+mn-lt"/>
                <a:ea typeface="+mn-ea"/>
                <a:cs typeface="+mn-cs"/>
              </a:rPr>
              <a:t> = 4.44) and that this difference increased by about 17% over time.</a:t>
            </a:r>
            <a:r>
              <a:rPr lang="en-US" dirty="0" smtClean="0">
                <a:effectLst/>
              </a:rPr>
              <a:t> </a:t>
            </a:r>
          </a:p>
          <a:p>
            <a:endParaRPr lang="en-US" dirty="0" smtClean="0">
              <a:effectLst/>
            </a:endParaRPr>
          </a:p>
          <a:p>
            <a:r>
              <a:rPr lang="en-US" dirty="0" smtClean="0"/>
              <a:t>FRUST: </a:t>
            </a:r>
            <a:r>
              <a:rPr lang="en-US" sz="1200" kern="1200" dirty="0" smtClean="0">
                <a:solidFill>
                  <a:schemeClr val="tx1"/>
                </a:solidFill>
                <a:effectLst/>
                <a:latin typeface="+mn-lt"/>
                <a:ea typeface="+mn-ea"/>
                <a:cs typeface="+mn-cs"/>
              </a:rPr>
              <a:t>at Time 1 children on average demonstrated higher heart rate during the frustration eliciting task (</a:t>
            </a:r>
            <a:r>
              <a:rPr lang="en-US" sz="1200" i="1" kern="1200" dirty="0" smtClean="0">
                <a:solidFill>
                  <a:schemeClr val="tx1"/>
                </a:solidFill>
                <a:effectLst/>
                <a:latin typeface="+mn-lt"/>
                <a:ea typeface="+mn-ea"/>
                <a:cs typeface="+mn-cs"/>
              </a:rPr>
              <a:t>M</a:t>
            </a:r>
            <a:r>
              <a:rPr lang="en-US" sz="1200" kern="1200" dirty="0" smtClean="0">
                <a:solidFill>
                  <a:schemeClr val="tx1"/>
                </a:solidFill>
                <a:effectLst/>
                <a:latin typeface="+mn-lt"/>
                <a:ea typeface="+mn-ea"/>
                <a:cs typeface="+mn-cs"/>
              </a:rPr>
              <a:t> = 109.97 </a:t>
            </a:r>
            <a:r>
              <a:rPr lang="en-US" sz="1200" kern="1200" dirty="0" err="1" smtClean="0">
                <a:solidFill>
                  <a:schemeClr val="tx1"/>
                </a:solidFill>
                <a:effectLst/>
                <a:latin typeface="+mn-lt"/>
                <a:ea typeface="+mn-ea"/>
                <a:cs typeface="+mn-cs"/>
              </a:rPr>
              <a:t>bpm</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SD</a:t>
            </a:r>
            <a:r>
              <a:rPr lang="en-US" sz="1200" kern="1200" dirty="0" smtClean="0">
                <a:solidFill>
                  <a:schemeClr val="tx1"/>
                </a:solidFill>
                <a:effectLst/>
                <a:latin typeface="+mn-lt"/>
                <a:ea typeface="+mn-ea"/>
                <a:cs typeface="+mn-cs"/>
              </a:rPr>
              <a:t> = 7.29) compared to baseline (</a:t>
            </a:r>
            <a:r>
              <a:rPr lang="en-US" sz="1200" i="1" kern="1200" dirty="0" smtClean="0">
                <a:solidFill>
                  <a:schemeClr val="tx1"/>
                </a:solidFill>
                <a:effectLst/>
                <a:latin typeface="+mn-lt"/>
                <a:ea typeface="+mn-ea"/>
                <a:cs typeface="+mn-cs"/>
              </a:rPr>
              <a:t>M </a:t>
            </a:r>
            <a:r>
              <a:rPr lang="en-US" sz="1200" kern="1200" dirty="0" smtClean="0">
                <a:solidFill>
                  <a:schemeClr val="tx1"/>
                </a:solidFill>
                <a:effectLst/>
                <a:latin typeface="+mn-lt"/>
                <a:ea typeface="+mn-ea"/>
                <a:cs typeface="+mn-cs"/>
              </a:rPr>
              <a:t>= 105.47 </a:t>
            </a:r>
            <a:r>
              <a:rPr lang="en-US" sz="1200" kern="1200" dirty="0" err="1" smtClean="0">
                <a:solidFill>
                  <a:schemeClr val="tx1"/>
                </a:solidFill>
                <a:effectLst/>
                <a:latin typeface="+mn-lt"/>
                <a:ea typeface="+mn-ea"/>
                <a:cs typeface="+mn-cs"/>
              </a:rPr>
              <a:t>bpm</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SD</a:t>
            </a:r>
            <a:r>
              <a:rPr lang="en-US" sz="1200" kern="1200" dirty="0" smtClean="0">
                <a:solidFill>
                  <a:schemeClr val="tx1"/>
                </a:solidFill>
                <a:effectLst/>
                <a:latin typeface="+mn-lt"/>
                <a:ea typeface="+mn-ea"/>
                <a:cs typeface="+mn-cs"/>
              </a:rPr>
              <a:t> = 7.73) and differences between baseline heart rate and heart rate during the emotion eliciting task increased by about 25% at each time point.</a:t>
            </a:r>
            <a:r>
              <a:rPr lang="en-US" dirty="0" smtClean="0">
                <a:effectLst/>
              </a:rPr>
              <a:t> </a:t>
            </a:r>
          </a:p>
        </p:txBody>
      </p:sp>
      <p:sp>
        <p:nvSpPr>
          <p:cNvPr id="4" name="Slide Number Placeholder 3"/>
          <p:cNvSpPr>
            <a:spLocks noGrp="1"/>
          </p:cNvSpPr>
          <p:nvPr>
            <p:ph type="sldNum" sz="quarter" idx="10"/>
          </p:nvPr>
        </p:nvSpPr>
        <p:spPr/>
        <p:txBody>
          <a:bodyPr/>
          <a:lstStyle/>
          <a:p>
            <a:fld id="{00799FBA-22F4-0D44-8529-6332E8A8BAEC}" type="slidenum">
              <a:rPr lang="en-US" smtClean="0"/>
              <a:pPr/>
              <a:t>15</a:t>
            </a:fld>
            <a:endParaRPr lang="en-US"/>
          </a:p>
        </p:txBody>
      </p:sp>
    </p:spTree>
    <p:extLst>
      <p:ext uri="{BB962C8B-B14F-4D97-AF65-F5344CB8AC3E}">
        <p14:creationId xmlns:p14="http://schemas.microsoft.com/office/powerpoint/2010/main" xmlns="" val="3809198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Decided to average across T1-T3 for</a:t>
            </a:r>
            <a:r>
              <a:rPr lang="en-US" baseline="0" dirty="0" smtClean="0"/>
              <a:t> </a:t>
            </a:r>
            <a:r>
              <a:rPr lang="en-US" baseline="0" dirty="0" err="1" smtClean="0"/>
              <a:t>physio</a:t>
            </a:r>
            <a:r>
              <a:rPr lang="en-US" baseline="0" dirty="0" smtClean="0"/>
              <a:t>. Look a little more closely at the data, so split by +/-1 SD and .5SD around mean.</a:t>
            </a:r>
            <a:endParaRPr lang="is-IS" baseline="0" dirty="0" smtClean="0"/>
          </a:p>
          <a:p>
            <a:endParaRPr lang="is-IS" baseline="0" dirty="0" smtClean="0"/>
          </a:p>
          <a:p>
            <a:r>
              <a:rPr lang="is-IS" baseline="0" dirty="0" smtClean="0"/>
              <a:t>Fear – straight forward, blunted </a:t>
            </a:r>
            <a:r>
              <a:rPr lang="is-IS" i="1" baseline="0" dirty="0" smtClean="0"/>
              <a:t>sympathetic</a:t>
            </a:r>
            <a:r>
              <a:rPr lang="is-IS" baseline="0" dirty="0" smtClean="0"/>
              <a:t> response vs. </a:t>
            </a:r>
            <a:r>
              <a:rPr lang="en-US" baseline="0" dirty="0" smtClean="0"/>
              <a:t>e</a:t>
            </a:r>
            <a:r>
              <a:rPr lang="is-IS" baseline="0" dirty="0" smtClean="0"/>
              <a:t>xaggerated or </a:t>
            </a:r>
            <a:r>
              <a:rPr lang="en-US" baseline="0" dirty="0" smtClean="0"/>
              <a:t>over active</a:t>
            </a:r>
            <a:r>
              <a:rPr lang="is-IS" baseline="0" dirty="0" smtClean="0"/>
              <a:t> sympathetic response</a:t>
            </a:r>
          </a:p>
          <a:p>
            <a:endParaRPr lang="is-IS" baseline="0" dirty="0" smtClean="0"/>
          </a:p>
          <a:p>
            <a:r>
              <a:rPr lang="is-IS" baseline="0" dirty="0" smtClean="0"/>
              <a:t>Frustration – more complicated, </a:t>
            </a:r>
            <a:r>
              <a:rPr lang="is-IS" i="1" baseline="0" dirty="0" smtClean="0"/>
              <a:t>READ SLIDE</a:t>
            </a:r>
            <a:endParaRPr lang="en-US" baseline="0" dirty="0" smtClean="0"/>
          </a:p>
          <a:p>
            <a:r>
              <a:rPr lang="is-IS" baseline="0" dirty="0" smtClean="0"/>
              <a:t>Low = potentially not engaging or rallying an appropriate autonomic response to the emotion task – may reflect low activation of the BAS</a:t>
            </a:r>
          </a:p>
          <a:p>
            <a:r>
              <a:rPr lang="is-IS" baseline="0" dirty="0" smtClean="0"/>
              <a:t>High = reduced response to baseline (attention?), w/ exaggerated response to emotion task (movement? </a:t>
            </a:r>
            <a:r>
              <a:rPr lang="en-US" baseline="0" dirty="0" smtClean="0"/>
              <a:t>p</a:t>
            </a:r>
            <a:r>
              <a:rPr lang="is-IS" baseline="0" dirty="0" smtClean="0"/>
              <a:t>ersistence/motivation?) ...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Because HR is a non-specific indicator of autonomic activation, difficult to say </a:t>
            </a:r>
            <a:r>
              <a:rPr lang="is-IS" baseline="0" dirty="0" smtClean="0"/>
              <a:t>what the pattern specifically reflects, HR may relate to frustration reactivity/attention/movement/motivation.</a:t>
            </a:r>
          </a:p>
          <a:p>
            <a:endParaRPr lang="is-IS" baseline="0" dirty="0" smtClean="0"/>
          </a:p>
          <a:p>
            <a:r>
              <a:rPr lang="is-IS" baseline="0" dirty="0" smtClean="0"/>
              <a:t>uMho &amp; Beats/min</a:t>
            </a:r>
            <a:endParaRPr lang="is-IS" i="1" baseline="0" dirty="0" smtClean="0"/>
          </a:p>
          <a:p>
            <a:endParaRPr lang="is-IS" i="1" baseline="0" dirty="0" smtClean="0"/>
          </a:p>
          <a:p>
            <a:r>
              <a:rPr lang="is-IS" i="1" baseline="0" dirty="0" smtClean="0"/>
              <a:t>Developmental patterns of HR and EDR:</a:t>
            </a:r>
          </a:p>
          <a:p>
            <a:r>
              <a:rPr lang="is-IS" i="1" baseline="0" dirty="0" smtClean="0"/>
              <a:t>HR: T1-3 generally reducing, although reactivity score increases over time; HR reduces across development</a:t>
            </a:r>
          </a:p>
          <a:p>
            <a:r>
              <a:rPr lang="is-IS" i="1" baseline="0" dirty="0" smtClean="0"/>
              <a:t>EDR: Somewhat more consistent; v small increase @ base, small increase @ emotion; some evidence of jump/increase @ puberty</a:t>
            </a:r>
          </a:p>
        </p:txBody>
      </p:sp>
      <p:sp>
        <p:nvSpPr>
          <p:cNvPr id="4" name="Slide Number Placeholder 3"/>
          <p:cNvSpPr>
            <a:spLocks noGrp="1"/>
          </p:cNvSpPr>
          <p:nvPr>
            <p:ph type="sldNum" sz="quarter" idx="10"/>
          </p:nvPr>
        </p:nvSpPr>
        <p:spPr/>
        <p:txBody>
          <a:bodyPr/>
          <a:lstStyle/>
          <a:p>
            <a:fld id="{00799FBA-22F4-0D44-8529-6332E8A8BAEC}" type="slidenum">
              <a:rPr lang="en-US" smtClean="0"/>
              <a:pPr/>
              <a:t>16</a:t>
            </a:fld>
            <a:endParaRPr lang="en-US"/>
          </a:p>
        </p:txBody>
      </p:sp>
    </p:spTree>
    <p:extLst>
      <p:ext uri="{BB962C8B-B14F-4D97-AF65-F5344CB8AC3E}">
        <p14:creationId xmlns:p14="http://schemas.microsoft.com/office/powerpoint/2010/main" xmlns="" val="2231593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Max</a:t>
            </a:r>
            <a:r>
              <a:rPr lang="en-US" baseline="0" dirty="0" smtClean="0"/>
              <a:t> range is 0-1</a:t>
            </a:r>
          </a:p>
          <a:p>
            <a:r>
              <a:rPr lang="en-US" baseline="0" dirty="0" smtClean="0"/>
              <a:t>Variance around mean and growth</a:t>
            </a:r>
          </a:p>
          <a:p>
            <a:r>
              <a:rPr lang="en-US" baseline="0" dirty="0" smtClean="0"/>
              <a:t>Plotted @ 1SD above and below intercept &amp; slope mean, accounting for covariance (r = -.21)</a:t>
            </a:r>
            <a:endParaRPr lang="en-US" dirty="0"/>
          </a:p>
        </p:txBody>
      </p:sp>
      <p:sp>
        <p:nvSpPr>
          <p:cNvPr id="4" name="Slide Number Placeholder 3"/>
          <p:cNvSpPr>
            <a:spLocks noGrp="1"/>
          </p:cNvSpPr>
          <p:nvPr>
            <p:ph type="sldNum" sz="quarter" idx="10"/>
          </p:nvPr>
        </p:nvSpPr>
        <p:spPr/>
        <p:txBody>
          <a:bodyPr/>
          <a:lstStyle/>
          <a:p>
            <a:fld id="{00799FBA-22F4-0D44-8529-6332E8A8BAEC}" type="slidenum">
              <a:rPr lang="en-US" smtClean="0"/>
              <a:pPr/>
              <a:t>17</a:t>
            </a:fld>
            <a:endParaRPr lang="en-US"/>
          </a:p>
        </p:txBody>
      </p:sp>
    </p:spTree>
    <p:extLst>
      <p:ext uri="{BB962C8B-B14F-4D97-AF65-F5344CB8AC3E}">
        <p14:creationId xmlns:p14="http://schemas.microsoft.com/office/powerpoint/2010/main" xmlns="" val="3809198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Max</a:t>
            </a:r>
            <a:r>
              <a:rPr lang="en-US" baseline="0" dirty="0" smtClean="0"/>
              <a:t> range is 0-48</a:t>
            </a:r>
          </a:p>
          <a:p>
            <a:r>
              <a:rPr lang="en-US" baseline="0" dirty="0" err="1" smtClean="0"/>
              <a:t>Nonsignificant</a:t>
            </a:r>
            <a:r>
              <a:rPr lang="en-US" baseline="0" dirty="0" smtClean="0"/>
              <a:t> mean slopes = growth on average is not different from 0 BUT significant variance around this average</a:t>
            </a:r>
          </a:p>
          <a:p>
            <a:r>
              <a:rPr lang="en-US" baseline="0" dirty="0" smtClean="0"/>
              <a:t>Plotted @ 1SD above and below intercept &amp; both slope means, accounting for covariance (</a:t>
            </a:r>
            <a:r>
              <a:rPr lang="en-US" baseline="0" dirty="0" err="1" smtClean="0"/>
              <a:t>rLin</a:t>
            </a:r>
            <a:r>
              <a:rPr lang="en-US" baseline="0" dirty="0" smtClean="0"/>
              <a:t> = .55, </a:t>
            </a:r>
            <a:r>
              <a:rPr lang="en-US" baseline="0" dirty="0" err="1" smtClean="0"/>
              <a:t>rQuad</a:t>
            </a:r>
            <a:r>
              <a:rPr lang="en-US" baseline="0" dirty="0" smtClean="0"/>
              <a:t> = .40)</a:t>
            </a:r>
          </a:p>
          <a:p>
            <a:r>
              <a:rPr lang="en-US" baseline="0" dirty="0" err="1" smtClean="0"/>
              <a:t>covariation</a:t>
            </a:r>
            <a:r>
              <a:rPr lang="en-US" baseline="0" dirty="0" smtClean="0"/>
              <a:t> btw linear &amp; quad components fixed at estimated level in conditional models (2.66)</a:t>
            </a:r>
          </a:p>
          <a:p>
            <a:endParaRPr lang="en-US" i="1" baseline="0" dirty="0" smtClean="0"/>
          </a:p>
          <a:p>
            <a:r>
              <a:rPr lang="en-US" i="1" baseline="0" dirty="0" smtClean="0"/>
              <a:t>Only linear slope factor was used as this suggests nearly perfect </a:t>
            </a:r>
            <a:r>
              <a:rPr lang="en-US" i="1" baseline="0" dirty="0" err="1" smtClean="0"/>
              <a:t>collinearity</a:t>
            </a:r>
            <a:endParaRPr lang="en-US" i="1" dirty="0" smtClean="0"/>
          </a:p>
          <a:p>
            <a:endParaRPr lang="en-US" i="1" dirty="0"/>
          </a:p>
        </p:txBody>
      </p:sp>
      <p:sp>
        <p:nvSpPr>
          <p:cNvPr id="4" name="Slide Number Placeholder 3"/>
          <p:cNvSpPr>
            <a:spLocks noGrp="1"/>
          </p:cNvSpPr>
          <p:nvPr>
            <p:ph type="sldNum" sz="quarter" idx="10"/>
          </p:nvPr>
        </p:nvSpPr>
        <p:spPr/>
        <p:txBody>
          <a:bodyPr/>
          <a:lstStyle/>
          <a:p>
            <a:fld id="{00799FBA-22F4-0D44-8529-6332E8A8BAEC}" type="slidenum">
              <a:rPr lang="en-US" smtClean="0"/>
              <a:pPr/>
              <a:t>18</a:t>
            </a:fld>
            <a:endParaRPr lang="en-US"/>
          </a:p>
        </p:txBody>
      </p:sp>
    </p:spTree>
    <p:extLst>
      <p:ext uri="{BB962C8B-B14F-4D97-AF65-F5344CB8AC3E}">
        <p14:creationId xmlns:p14="http://schemas.microsoft.com/office/powerpoint/2010/main" xmlns="" val="38091987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Max</a:t>
            </a:r>
            <a:r>
              <a:rPr lang="en-US" baseline="0" dirty="0" smtClean="0"/>
              <a:t> range is 0-42</a:t>
            </a:r>
          </a:p>
          <a:p>
            <a:r>
              <a:rPr lang="en-US" baseline="0" dirty="0" smtClean="0"/>
              <a:t>Plotted @ 1SD above and below intercept &amp; slope means, accounting for covariance (r = ?)</a:t>
            </a:r>
          </a:p>
          <a:p>
            <a:r>
              <a:rPr lang="en-US" dirty="0" smtClean="0"/>
              <a:t>Looking</a:t>
            </a:r>
            <a:r>
              <a:rPr lang="en-US" baseline="0" dirty="0" smtClean="0"/>
              <a:t> at variance in slope suggests some kids worsen (about 1/3 of SD above mean show + slope)</a:t>
            </a:r>
            <a:endParaRPr lang="en-US" dirty="0"/>
          </a:p>
        </p:txBody>
      </p:sp>
      <p:sp>
        <p:nvSpPr>
          <p:cNvPr id="4" name="Slide Number Placeholder 3"/>
          <p:cNvSpPr>
            <a:spLocks noGrp="1"/>
          </p:cNvSpPr>
          <p:nvPr>
            <p:ph type="sldNum" sz="quarter" idx="10"/>
          </p:nvPr>
        </p:nvSpPr>
        <p:spPr/>
        <p:txBody>
          <a:bodyPr/>
          <a:lstStyle/>
          <a:p>
            <a:fld id="{00799FBA-22F4-0D44-8529-6332E8A8BAEC}" type="slidenum">
              <a:rPr lang="en-US" smtClean="0"/>
              <a:pPr/>
              <a:t>19</a:t>
            </a:fld>
            <a:endParaRPr lang="en-US"/>
          </a:p>
        </p:txBody>
      </p:sp>
    </p:spTree>
    <p:extLst>
      <p:ext uri="{BB962C8B-B14F-4D97-AF65-F5344CB8AC3E}">
        <p14:creationId xmlns:p14="http://schemas.microsoft.com/office/powerpoint/2010/main" xmlns="" val="3809198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Reminder of the model</a:t>
            </a:r>
            <a:r>
              <a:rPr lang="en-US" baseline="0" dirty="0" smtClean="0"/>
              <a:t> being tested </a:t>
            </a:r>
            <a:r>
              <a:rPr lang="is-IS" baseline="0" dirty="0" smtClean="0"/>
              <a:t>… 2 models per outcome = 4 models total</a:t>
            </a:r>
            <a:endParaRPr lang="en-US" dirty="0" smtClean="0"/>
          </a:p>
        </p:txBody>
      </p:sp>
      <p:sp>
        <p:nvSpPr>
          <p:cNvPr id="4" name="Slide Number Placeholder 3"/>
          <p:cNvSpPr>
            <a:spLocks noGrp="1"/>
          </p:cNvSpPr>
          <p:nvPr>
            <p:ph type="sldNum" sz="quarter" idx="10"/>
          </p:nvPr>
        </p:nvSpPr>
        <p:spPr/>
        <p:txBody>
          <a:bodyPr/>
          <a:lstStyle/>
          <a:p>
            <a:fld id="{00799FBA-22F4-0D44-8529-6332E8A8BAEC}" type="slidenum">
              <a:rPr lang="en-US" smtClean="0"/>
              <a:pPr/>
              <a:t>20</a:t>
            </a:fld>
            <a:endParaRPr lang="en-US"/>
          </a:p>
        </p:txBody>
      </p:sp>
    </p:spTree>
    <p:extLst>
      <p:ext uri="{BB962C8B-B14F-4D97-AF65-F5344CB8AC3E}">
        <p14:creationId xmlns:p14="http://schemas.microsoft.com/office/powerpoint/2010/main" xmlns="" val="3446381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dirty="0" smtClean="0"/>
              <a:t>This study was framed</a:t>
            </a:r>
            <a:r>
              <a:rPr lang="en-US" baseline="0" dirty="0" smtClean="0"/>
              <a:t> using </a:t>
            </a:r>
            <a:r>
              <a:rPr lang="en-US" baseline="0" dirty="0" err="1" smtClean="0"/>
              <a:t>Rothbart’s</a:t>
            </a:r>
            <a:r>
              <a:rPr lang="en-US" baseline="0" dirty="0" smtClean="0"/>
              <a:t> psychobiological approach to temperament</a:t>
            </a:r>
            <a:r>
              <a:rPr lang="en-US" sz="1200" kern="1200" dirty="0" smtClean="0">
                <a:solidFill>
                  <a:schemeClr val="tx1"/>
                </a:solidFill>
                <a:effectLst/>
                <a:latin typeface="+mn-lt"/>
                <a:ea typeface="+mn-ea"/>
                <a:cs typeface="+mn-cs"/>
              </a:rPr>
              <a:t>, which classifies temperament based on underlying neural systems that relate to motivation (reflecting the reactive component </a:t>
            </a:r>
            <a:r>
              <a:rPr lang="en-US" sz="1200" kern="1200" baseline="0" dirty="0" smtClean="0">
                <a:solidFill>
                  <a:schemeClr val="tx1"/>
                </a:solidFill>
                <a:effectLst/>
                <a:latin typeface="+mn-lt"/>
                <a:ea typeface="+mn-ea"/>
                <a:cs typeface="+mn-cs"/>
              </a:rPr>
              <a:t>of temperament)</a:t>
            </a:r>
            <a:r>
              <a:rPr lang="en-US" sz="1200" kern="1200" dirty="0" smtClean="0">
                <a:solidFill>
                  <a:schemeClr val="tx1"/>
                </a:solidFill>
                <a:effectLst/>
                <a:latin typeface="+mn-lt"/>
                <a:ea typeface="+mn-ea"/>
                <a:cs typeface="+mn-cs"/>
              </a:rPr>
              <a:t> and attention (reflecting the regulatory</a:t>
            </a:r>
            <a:r>
              <a:rPr lang="en-US" sz="1200" kern="1200" baseline="0" dirty="0" smtClean="0">
                <a:solidFill>
                  <a:schemeClr val="tx1"/>
                </a:solidFill>
                <a:effectLst/>
                <a:latin typeface="+mn-lt"/>
                <a:ea typeface="+mn-ea"/>
                <a:cs typeface="+mn-cs"/>
              </a:rPr>
              <a:t> component)</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this study, I focused</a:t>
            </a:r>
            <a:r>
              <a:rPr lang="en-US" sz="1200" kern="1200" baseline="0" dirty="0" smtClean="0">
                <a:solidFill>
                  <a:schemeClr val="tx1"/>
                </a:solidFill>
                <a:effectLst/>
                <a:latin typeface="+mn-lt"/>
                <a:ea typeface="+mn-ea"/>
                <a:cs typeface="+mn-cs"/>
              </a:rPr>
              <a:t> on motivational systems related to negative emotions, fear and frustration, which reflect sensitivity of the </a:t>
            </a:r>
            <a:r>
              <a:rPr lang="en-US" sz="1200" kern="1200" dirty="0" smtClean="0">
                <a:solidFill>
                  <a:schemeClr val="tx1"/>
                </a:solidFill>
                <a:effectLst/>
                <a:latin typeface="+mn-lt"/>
                <a:ea typeface="+mn-ea"/>
                <a:cs typeface="+mn-cs"/>
              </a:rPr>
              <a:t>behavioral inhibition system (BIS), behavioral activation system (BAS), and the fight/flight system (F/FLS) and examined how effortful control, reflecting the executive attention system, </a:t>
            </a:r>
            <a:r>
              <a:rPr lang="is-IS" sz="1200" kern="1200" dirty="0" smtClean="0">
                <a:solidFill>
                  <a:schemeClr val="tx1"/>
                </a:solidFill>
                <a:effectLst/>
                <a:latin typeface="+mn-lt"/>
                <a:ea typeface="+mn-ea"/>
                <a:cs typeface="+mn-cs"/>
              </a:rPr>
              <a:t>…</a:t>
            </a: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0799FBA-22F4-0D44-8529-6332E8A8BAEC}" type="slidenum">
              <a:rPr lang="en-US" smtClean="0"/>
              <a:pPr/>
              <a:t>2</a:t>
            </a:fld>
            <a:endParaRPr lang="en-US"/>
          </a:p>
        </p:txBody>
      </p:sp>
    </p:spTree>
    <p:extLst>
      <p:ext uri="{BB962C8B-B14F-4D97-AF65-F5344CB8AC3E}">
        <p14:creationId xmlns:p14="http://schemas.microsoft.com/office/powerpoint/2010/main" xmlns="" val="4408689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First, consistent effect of income</a:t>
            </a:r>
            <a:r>
              <a:rPr lang="en-US" baseline="0" dirty="0" smtClean="0"/>
              <a:t> on both status and slope of internalizing – lower income related to higher </a:t>
            </a:r>
            <a:r>
              <a:rPr lang="en-US" baseline="0" dirty="0" err="1" smtClean="0"/>
              <a:t>sx</a:t>
            </a:r>
            <a:r>
              <a:rPr lang="en-US" baseline="0" dirty="0" smtClean="0"/>
              <a:t> @ T4 &amp; </a:t>
            </a:r>
            <a:r>
              <a:rPr lang="en-US" baseline="0" dirty="0" err="1" smtClean="0"/>
              <a:t>neg</a:t>
            </a:r>
            <a:r>
              <a:rPr lang="en-US" baseline="0" dirty="0" smtClean="0"/>
              <a:t> effect on a </a:t>
            </a:r>
            <a:r>
              <a:rPr lang="en-US" baseline="0" dirty="0" err="1" smtClean="0"/>
              <a:t>pos</a:t>
            </a:r>
            <a:r>
              <a:rPr lang="en-US" baseline="0" dirty="0" smtClean="0"/>
              <a:t> slope suggests low income related to larger increases in </a:t>
            </a:r>
            <a:r>
              <a:rPr lang="en-US" baseline="0" dirty="0" err="1" smtClean="0"/>
              <a:t>sx</a:t>
            </a:r>
            <a:endParaRPr lang="en-US" baseline="0" dirty="0" smtClean="0"/>
          </a:p>
          <a:p>
            <a:endParaRPr lang="en-US" baseline="0" dirty="0" smtClean="0"/>
          </a:p>
          <a:p>
            <a:r>
              <a:rPr lang="en-US" baseline="0" dirty="0" smtClean="0"/>
              <a:t>No direct effects emerged and no FEAR</a:t>
            </a:r>
          </a:p>
          <a:p>
            <a:r>
              <a:rPr lang="en-US" baseline="0" dirty="0" smtClean="0"/>
              <a:t>But 1 interaction: frustration &amp; EC intercept predicting SLOPE</a:t>
            </a:r>
            <a:endParaRPr lang="en-US" dirty="0"/>
          </a:p>
        </p:txBody>
      </p:sp>
      <p:sp>
        <p:nvSpPr>
          <p:cNvPr id="4" name="Slide Number Placeholder 3"/>
          <p:cNvSpPr>
            <a:spLocks noGrp="1"/>
          </p:cNvSpPr>
          <p:nvPr>
            <p:ph type="sldNum" sz="quarter" idx="10"/>
          </p:nvPr>
        </p:nvSpPr>
        <p:spPr/>
        <p:txBody>
          <a:bodyPr/>
          <a:lstStyle/>
          <a:p>
            <a:fld id="{00799FBA-22F4-0D44-8529-6332E8A8BAEC}" type="slidenum">
              <a:rPr lang="en-US" smtClean="0"/>
              <a:pPr/>
              <a:t>21</a:t>
            </a:fld>
            <a:endParaRPr lang="en-US"/>
          </a:p>
        </p:txBody>
      </p:sp>
    </p:spTree>
    <p:extLst>
      <p:ext uri="{BB962C8B-B14F-4D97-AF65-F5344CB8AC3E}">
        <p14:creationId xmlns:p14="http://schemas.microsoft.com/office/powerpoint/2010/main" xmlns="" val="43887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smtClean="0"/>
          </a:p>
          <a:p>
            <a:endParaRPr lang="en-US" i="1" dirty="0" smtClean="0"/>
          </a:p>
          <a:p>
            <a:r>
              <a:rPr lang="en-US" i="1" dirty="0" smtClean="0"/>
              <a:t>Probing interaction, plot of the outcome</a:t>
            </a:r>
            <a:r>
              <a:rPr lang="en-US" i="1" baseline="0" dirty="0" smtClean="0"/>
              <a:t> – SLOPE &amp; INTERCEPT</a:t>
            </a:r>
          </a:p>
          <a:p>
            <a:endParaRPr lang="en-US" baseline="0" dirty="0" smtClean="0"/>
          </a:p>
          <a:p>
            <a:r>
              <a:rPr lang="en-US" sz="1200" kern="1200" dirty="0" smtClean="0">
                <a:solidFill>
                  <a:schemeClr val="tx1"/>
                </a:solidFill>
                <a:effectLst/>
                <a:latin typeface="+mn-lt"/>
                <a:ea typeface="+mn-ea"/>
                <a:cs typeface="+mn-cs"/>
              </a:rPr>
              <a:t>Low </a:t>
            </a:r>
            <a:r>
              <a:rPr lang="en-US" sz="1200" kern="1200" dirty="0" err="1" smtClean="0">
                <a:solidFill>
                  <a:schemeClr val="tx1"/>
                </a:solidFill>
                <a:effectLst/>
                <a:latin typeface="+mn-lt"/>
                <a:ea typeface="+mn-ea"/>
                <a:cs typeface="+mn-cs"/>
              </a:rPr>
              <a:t>frust</a:t>
            </a:r>
            <a:r>
              <a:rPr lang="en-US" sz="1200" kern="1200" dirty="0" smtClean="0">
                <a:solidFill>
                  <a:schemeClr val="tx1"/>
                </a:solidFill>
                <a:effectLst/>
                <a:latin typeface="+mn-lt"/>
                <a:ea typeface="+mn-ea"/>
                <a:cs typeface="+mn-cs"/>
              </a:rPr>
              <a:t> **small/</a:t>
            </a:r>
            <a:r>
              <a:rPr lang="en-US" sz="1200" kern="1200" dirty="0" err="1" smtClean="0">
                <a:solidFill>
                  <a:schemeClr val="tx1"/>
                </a:solidFill>
                <a:effectLst/>
                <a:latin typeface="+mn-lt"/>
                <a:ea typeface="+mn-ea"/>
                <a:cs typeface="+mn-cs"/>
              </a:rPr>
              <a:t>neg</a:t>
            </a:r>
            <a:r>
              <a:rPr lang="en-US" sz="1200" kern="1200" dirty="0" smtClean="0">
                <a:solidFill>
                  <a:schemeClr val="tx1"/>
                </a:solidFill>
                <a:effectLst/>
                <a:latin typeface="+mn-lt"/>
                <a:ea typeface="+mn-ea"/>
                <a:cs typeface="+mn-cs"/>
              </a:rPr>
              <a:t> difference</a:t>
            </a:r>
            <a:r>
              <a:rPr lang="en-US" sz="1200" kern="1200" baseline="0" dirty="0" smtClean="0">
                <a:solidFill>
                  <a:schemeClr val="tx1"/>
                </a:solidFill>
                <a:effectLst/>
                <a:latin typeface="+mn-lt"/>
                <a:ea typeface="+mn-ea"/>
                <a:cs typeface="+mn-cs"/>
              </a:rPr>
              <a:t> in HR**</a:t>
            </a:r>
            <a:r>
              <a:rPr lang="en-US" sz="1200" kern="1200" dirty="0" smtClean="0">
                <a:solidFill>
                  <a:schemeClr val="tx1"/>
                </a:solidFill>
                <a:effectLst/>
                <a:latin typeface="+mn-lt"/>
                <a:ea typeface="+mn-ea"/>
                <a:cs typeface="+mn-cs"/>
              </a:rPr>
              <a:t>, high INITIAL effortful control is related to the largest slope or increasing internalizing symptoms (</a:t>
            </a:r>
            <a:r>
              <a:rPr lang="en-US" sz="1200" i="1" kern="1200" dirty="0" smtClean="0">
                <a:solidFill>
                  <a:schemeClr val="tx1"/>
                </a:solidFill>
                <a:effectLst/>
                <a:latin typeface="+mn-lt"/>
                <a:ea typeface="+mn-ea"/>
                <a:cs typeface="+mn-cs"/>
              </a:rPr>
              <a:t>m</a:t>
            </a:r>
            <a:r>
              <a:rPr lang="en-US" sz="1200" kern="1200" dirty="0" smtClean="0">
                <a:solidFill>
                  <a:schemeClr val="tx1"/>
                </a:solidFill>
                <a:effectLst/>
                <a:latin typeface="+mn-lt"/>
                <a:ea typeface="+mn-ea"/>
                <a:cs typeface="+mn-cs"/>
              </a:rPr>
              <a:t> = .50)</a:t>
            </a:r>
          </a:p>
          <a:p>
            <a:r>
              <a:rPr lang="en-US" sz="1200" kern="1200" dirty="0" smtClean="0">
                <a:solidFill>
                  <a:schemeClr val="tx1"/>
                </a:solidFill>
                <a:effectLst/>
                <a:latin typeface="+mn-lt"/>
                <a:ea typeface="+mn-ea"/>
                <a:cs typeface="+mn-cs"/>
              </a:rPr>
              <a:t>Low initial effortful control related to a negative, or decreasing, slope (</a:t>
            </a:r>
            <a:r>
              <a:rPr lang="en-US" sz="1200" i="1" kern="1200" dirty="0" smtClean="0">
                <a:solidFill>
                  <a:schemeClr val="tx1"/>
                </a:solidFill>
                <a:effectLst/>
                <a:latin typeface="+mn-lt"/>
                <a:ea typeface="+mn-ea"/>
                <a:cs typeface="+mn-cs"/>
              </a:rPr>
              <a:t>m</a:t>
            </a:r>
            <a:r>
              <a:rPr lang="en-US" sz="1200" kern="1200" dirty="0" smtClean="0">
                <a:solidFill>
                  <a:schemeClr val="tx1"/>
                </a:solidFill>
                <a:effectLst/>
                <a:latin typeface="+mn-lt"/>
                <a:ea typeface="+mn-ea"/>
                <a:cs typeface="+mn-cs"/>
              </a:rPr>
              <a:t> = -.38).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Relation between high effortful control and increasing symptoms in the context of low frustration is unexpected, but pattern is reversed for high reactivity although the differentiation is smaller. (.30 - -.14).</a:t>
            </a:r>
            <a:r>
              <a:rPr lang="en-US" sz="1200" kern="1200" baseline="0" dirty="0" smtClean="0">
                <a:solidFill>
                  <a:schemeClr val="tx1"/>
                </a:solidFill>
                <a:effectLst/>
                <a:latin typeface="+mn-lt"/>
                <a:ea typeface="+mn-ea"/>
                <a:cs typeface="+mn-cs"/>
              </a:rPr>
              <a:t> Need to look at slopes in context </a:t>
            </a:r>
            <a:r>
              <a:rPr lang="is-IS" sz="1200" kern="1200" baseline="0" dirty="0" smtClean="0">
                <a:solidFill>
                  <a:schemeClr val="tx1"/>
                </a:solidFill>
                <a:effectLst/>
                <a:latin typeface="+mn-lt"/>
                <a:ea typeface="+mn-ea"/>
                <a:cs typeface="+mn-cs"/>
              </a:rPr>
              <a:t>…</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0799FBA-22F4-0D44-8529-6332E8A8BAEC}" type="slidenum">
              <a:rPr lang="en-US" smtClean="0"/>
              <a:pPr/>
              <a:t>23</a:t>
            </a:fld>
            <a:endParaRPr lang="en-US"/>
          </a:p>
        </p:txBody>
      </p:sp>
    </p:spTree>
    <p:extLst>
      <p:ext uri="{BB962C8B-B14F-4D97-AF65-F5344CB8AC3E}">
        <p14:creationId xmlns:p14="http://schemas.microsoft.com/office/powerpoint/2010/main" xmlns="" val="34422693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Explain graph </a:t>
            </a:r>
            <a:r>
              <a:rPr lang="is-IS" sz="1200" kern="1200" dirty="0" smtClean="0">
                <a:solidFill>
                  <a:schemeClr val="tx1"/>
                </a:solidFill>
                <a:effectLst/>
                <a:latin typeface="+mn-lt"/>
                <a:ea typeface="+mn-ea"/>
                <a:cs typeface="+mn-cs"/>
              </a:rPr>
              <a:t>… focus first on the kids with low frustration reactivity</a:t>
            </a:r>
            <a:r>
              <a:rPr lang="is-IS" sz="1200" kern="1200" baseline="0" dirty="0" smtClean="0">
                <a:solidFill>
                  <a:schemeClr val="tx1"/>
                </a:solidFill>
                <a:effectLst/>
                <a:latin typeface="+mn-lt"/>
                <a:ea typeface="+mn-ea"/>
                <a:cs typeface="+mn-cs"/>
              </a:rPr>
              <a:t>, blue lines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0799FBA-22F4-0D44-8529-6332E8A8BAEC}" type="slidenum">
              <a:rPr lang="en-US" smtClean="0"/>
              <a:pPr/>
              <a:t>24</a:t>
            </a:fld>
            <a:endParaRPr lang="en-US"/>
          </a:p>
        </p:txBody>
      </p:sp>
    </p:spTree>
    <p:extLst>
      <p:ext uri="{BB962C8B-B14F-4D97-AF65-F5344CB8AC3E}">
        <p14:creationId xmlns:p14="http://schemas.microsoft.com/office/powerpoint/2010/main" xmlns="" val="11969943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we </a:t>
            </a:r>
            <a:r>
              <a:rPr lang="en-US" sz="1200" i="1" kern="1200" dirty="0" smtClean="0">
                <a:solidFill>
                  <a:schemeClr val="tx1"/>
                </a:solidFill>
                <a:effectLst/>
                <a:latin typeface="+mn-lt"/>
                <a:ea typeface="+mn-ea"/>
                <a:cs typeface="+mn-cs"/>
              </a:rPr>
              <a:t>just</a:t>
            </a:r>
            <a:r>
              <a:rPr lang="en-US" sz="1200" i="1" kern="1200" baseline="0" dirty="0" smtClean="0">
                <a:solidFill>
                  <a:schemeClr val="tx1"/>
                </a:solidFill>
                <a:effectLst/>
                <a:latin typeface="+mn-lt"/>
                <a:ea typeface="+mn-ea"/>
                <a:cs typeface="+mn-cs"/>
              </a:rPr>
              <a:t> </a:t>
            </a:r>
            <a:r>
              <a:rPr lang="en-US" sz="1200" i="0" kern="1200" baseline="0" dirty="0" smtClean="0">
                <a:solidFill>
                  <a:schemeClr val="tx1"/>
                </a:solidFill>
                <a:effectLst/>
                <a:latin typeface="+mn-lt"/>
                <a:ea typeface="+mn-ea"/>
                <a:cs typeface="+mn-cs"/>
              </a:rPr>
              <a:t> probe the interaction without graphing these curves, the </a:t>
            </a:r>
            <a:r>
              <a:rPr lang="en-US" sz="1200" kern="1200" dirty="0" smtClean="0">
                <a:solidFill>
                  <a:schemeClr val="tx1"/>
                </a:solidFill>
                <a:effectLst/>
                <a:latin typeface="+mn-lt"/>
                <a:ea typeface="+mn-ea"/>
                <a:cs typeface="+mn-cs"/>
              </a:rPr>
              <a:t>kids with the largest</a:t>
            </a:r>
            <a:r>
              <a:rPr lang="en-US" sz="1200" kern="1200" baseline="0" dirty="0" smtClean="0">
                <a:solidFill>
                  <a:schemeClr val="tx1"/>
                </a:solidFill>
                <a:effectLst/>
                <a:latin typeface="+mn-lt"/>
                <a:ea typeface="+mn-ea"/>
                <a:cs typeface="+mn-cs"/>
              </a:rPr>
              <a:t> slope are L </a:t>
            </a:r>
            <a:r>
              <a:rPr lang="en-US" sz="1200" kern="1200" baseline="0" dirty="0" err="1" smtClean="0">
                <a:solidFill>
                  <a:schemeClr val="tx1"/>
                </a:solidFill>
                <a:effectLst/>
                <a:latin typeface="+mn-lt"/>
                <a:ea typeface="+mn-ea"/>
                <a:cs typeface="+mn-cs"/>
              </a:rPr>
              <a:t>Frust</a:t>
            </a:r>
            <a:r>
              <a:rPr lang="en-US" sz="1200" kern="1200" baseline="0" dirty="0" smtClean="0">
                <a:solidFill>
                  <a:schemeClr val="tx1"/>
                </a:solidFill>
                <a:effectLst/>
                <a:latin typeface="+mn-lt"/>
                <a:ea typeface="+mn-ea"/>
                <a:cs typeface="+mn-cs"/>
              </a:rPr>
              <a:t>/H EC [</a:t>
            </a:r>
            <a:r>
              <a:rPr lang="en-US" sz="1200" kern="1200" dirty="0" smtClean="0">
                <a:solidFill>
                  <a:schemeClr val="tx1"/>
                </a:solidFill>
                <a:effectLst/>
                <a:latin typeface="+mn-lt"/>
                <a:ea typeface="+mn-ea"/>
                <a:cs typeface="+mn-cs"/>
              </a:rPr>
              <a:t>B-S], but examining the</a:t>
            </a:r>
            <a:r>
              <a:rPr lang="en-US" sz="1200" kern="1200" baseline="0" dirty="0" smtClean="0">
                <a:solidFill>
                  <a:schemeClr val="tx1"/>
                </a:solidFill>
                <a:effectLst/>
                <a:latin typeface="+mn-lt"/>
                <a:ea typeface="+mn-ea"/>
                <a:cs typeface="+mn-cs"/>
              </a:rPr>
              <a:t> slope in the context of the growth curve, we see these kids </a:t>
            </a:r>
            <a:r>
              <a:rPr lang="en-US" sz="1200" kern="1200" dirty="0" smtClean="0">
                <a:solidFill>
                  <a:schemeClr val="tx1"/>
                </a:solidFill>
                <a:effectLst/>
                <a:latin typeface="+mn-lt"/>
                <a:ea typeface="+mn-ea"/>
                <a:cs typeface="+mn-cs"/>
              </a:rPr>
              <a:t>began with the lowest rates of symptoms and demonstrated growth up to about average symptom rates.</a:t>
            </a:r>
          </a:p>
          <a:p>
            <a:r>
              <a:rPr lang="en-US" sz="1200" kern="1200" dirty="0" smtClean="0">
                <a:solidFill>
                  <a:schemeClr val="tx1"/>
                </a:solidFill>
                <a:effectLst/>
                <a:latin typeface="+mn-lt"/>
                <a:ea typeface="+mn-ea"/>
                <a:cs typeface="+mn-cs"/>
              </a:rPr>
              <a:t>In contrast, L </a:t>
            </a:r>
            <a:r>
              <a:rPr lang="en-US" sz="1200" kern="1200" dirty="0" err="1" smtClean="0">
                <a:solidFill>
                  <a:schemeClr val="tx1"/>
                </a:solidFill>
                <a:effectLst/>
                <a:latin typeface="+mn-lt"/>
                <a:ea typeface="+mn-ea"/>
                <a:cs typeface="+mn-cs"/>
              </a:rPr>
              <a:t>Frust</a:t>
            </a:r>
            <a:r>
              <a:rPr lang="en-US" sz="1200" kern="1200" dirty="0" smtClean="0">
                <a:solidFill>
                  <a:schemeClr val="tx1"/>
                </a:solidFill>
                <a:effectLst/>
                <a:latin typeface="+mn-lt"/>
                <a:ea typeface="+mn-ea"/>
                <a:cs typeface="+mn-cs"/>
              </a:rPr>
              <a:t>/L EC [B-D] who have negative slopes actually began with the highest initial symptoms that remained relatively high. (Demos importance of the context)</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0799FBA-22F4-0D44-8529-6332E8A8BAEC}" type="slidenum">
              <a:rPr lang="en-US" smtClean="0"/>
              <a:pPr/>
              <a:t>25</a:t>
            </a:fld>
            <a:endParaRPr lang="en-US"/>
          </a:p>
        </p:txBody>
      </p:sp>
    </p:spTree>
    <p:extLst>
      <p:ext uri="{BB962C8B-B14F-4D97-AF65-F5344CB8AC3E}">
        <p14:creationId xmlns:p14="http://schemas.microsoft.com/office/powerpoint/2010/main" xmlns="" val="11969943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H </a:t>
            </a:r>
            <a:r>
              <a:rPr lang="en-US" sz="1200" kern="1200" dirty="0" err="1" smtClean="0">
                <a:solidFill>
                  <a:schemeClr val="tx1"/>
                </a:solidFill>
                <a:effectLst/>
                <a:latin typeface="+mn-lt"/>
                <a:ea typeface="+mn-ea"/>
                <a:cs typeface="+mn-cs"/>
              </a:rPr>
              <a:t>Frust</a:t>
            </a:r>
            <a:r>
              <a:rPr lang="en-US" sz="1200" kern="1200" dirty="0" smtClean="0">
                <a:solidFill>
                  <a:schemeClr val="tx1"/>
                </a:solidFill>
                <a:effectLst/>
                <a:latin typeface="+mn-lt"/>
                <a:ea typeface="+mn-ea"/>
                <a:cs typeface="+mn-cs"/>
              </a:rPr>
              <a:t>, however, </a:t>
            </a:r>
            <a:r>
              <a:rPr lang="is-IS" sz="1200" kern="1200" dirty="0" smtClean="0">
                <a:solidFill>
                  <a:schemeClr val="tx1"/>
                </a:solidFill>
                <a:effectLst/>
                <a:latin typeface="+mn-lt"/>
                <a:ea typeface="+mn-ea"/>
                <a:cs typeface="+mn-cs"/>
              </a:rPr>
              <a:t>… focusing</a:t>
            </a:r>
            <a:r>
              <a:rPr lang="is-IS" sz="1200" kern="1200" baseline="0" dirty="0" smtClean="0">
                <a:solidFill>
                  <a:schemeClr val="tx1"/>
                </a:solidFill>
                <a:effectLst/>
                <a:latin typeface="+mn-lt"/>
                <a:ea typeface="+mn-ea"/>
                <a:cs typeface="+mn-cs"/>
              </a:rPr>
              <a:t> now on orange lines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0799FBA-22F4-0D44-8529-6332E8A8BAEC}" type="slidenum">
              <a:rPr lang="en-US" smtClean="0"/>
              <a:pPr/>
              <a:t>26</a:t>
            </a:fld>
            <a:endParaRPr lang="en-US"/>
          </a:p>
        </p:txBody>
      </p:sp>
    </p:spTree>
    <p:extLst>
      <p:ext uri="{BB962C8B-B14F-4D97-AF65-F5344CB8AC3E}">
        <p14:creationId xmlns:p14="http://schemas.microsoft.com/office/powerpoint/2010/main" xmlns="" val="11969943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relation is reversed with high effortful control now relating to a small negative slope and low effortful control related to a positive slope. </a:t>
            </a:r>
          </a:p>
          <a:p>
            <a:r>
              <a:rPr lang="en-US" sz="1200" kern="1200" dirty="0" smtClean="0">
                <a:solidFill>
                  <a:schemeClr val="tx1"/>
                </a:solidFill>
                <a:effectLst/>
                <a:latin typeface="+mn-lt"/>
                <a:ea typeface="+mn-ea"/>
                <a:cs typeface="+mn-cs"/>
              </a:rPr>
              <a:t>When frustration reactivity is high (orange):</a:t>
            </a:r>
          </a:p>
          <a:p>
            <a:r>
              <a:rPr lang="en-US" sz="1200" kern="1200" dirty="0" smtClean="0">
                <a:solidFill>
                  <a:schemeClr val="tx1"/>
                </a:solidFill>
                <a:effectLst/>
                <a:latin typeface="+mn-lt"/>
                <a:ea typeface="+mn-ea"/>
                <a:cs typeface="+mn-cs"/>
              </a:rPr>
              <a:t>H EC [O-S] begin average and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then begin to mitigate;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whereas L EC, begin with somewhat fewer </a:t>
            </a:r>
            <a:r>
              <a:rPr lang="en-US" sz="1200" kern="1200" dirty="0" err="1" smtClean="0">
                <a:solidFill>
                  <a:schemeClr val="tx1"/>
                </a:solidFill>
                <a:effectLst/>
                <a:latin typeface="+mn-lt"/>
                <a:ea typeface="+mn-ea"/>
                <a:cs typeface="+mn-cs"/>
              </a:rPr>
              <a:t>sxs</a:t>
            </a:r>
            <a:r>
              <a:rPr lang="en-US" sz="1200" kern="1200" dirty="0" smtClean="0">
                <a:solidFill>
                  <a:schemeClr val="tx1"/>
                </a:solidFill>
                <a:effectLst/>
                <a:latin typeface="+mn-lt"/>
                <a:ea typeface="+mn-ea"/>
                <a:cs typeface="+mn-cs"/>
              </a:rPr>
              <a:t> that increase more steadily.</a:t>
            </a:r>
          </a:p>
        </p:txBody>
      </p:sp>
      <p:sp>
        <p:nvSpPr>
          <p:cNvPr id="4" name="Slide Number Placeholder 3"/>
          <p:cNvSpPr>
            <a:spLocks noGrp="1"/>
          </p:cNvSpPr>
          <p:nvPr>
            <p:ph type="sldNum" sz="quarter" idx="10"/>
          </p:nvPr>
        </p:nvSpPr>
        <p:spPr/>
        <p:txBody>
          <a:bodyPr/>
          <a:lstStyle/>
          <a:p>
            <a:fld id="{00799FBA-22F4-0D44-8529-6332E8A8BAEC}" type="slidenum">
              <a:rPr lang="en-US" smtClean="0"/>
              <a:pPr/>
              <a:t>27</a:t>
            </a:fld>
            <a:endParaRPr lang="en-US"/>
          </a:p>
        </p:txBody>
      </p:sp>
    </p:spTree>
    <p:extLst>
      <p:ext uri="{BB962C8B-B14F-4D97-AF65-F5344CB8AC3E}">
        <p14:creationId xmlns:p14="http://schemas.microsoft.com/office/powerpoint/2010/main" xmlns="" val="11969943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Putting it all</a:t>
            </a:r>
            <a:r>
              <a:rPr lang="en-US" sz="1200" kern="1200" baseline="0" dirty="0" smtClean="0">
                <a:solidFill>
                  <a:schemeClr val="tx1"/>
                </a:solidFill>
                <a:effectLst/>
                <a:latin typeface="+mn-lt"/>
                <a:ea typeface="+mn-ea"/>
                <a:cs typeface="+mn-cs"/>
              </a:rPr>
              <a:t> together </a:t>
            </a:r>
            <a:r>
              <a:rPr lang="is-I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0799FBA-22F4-0D44-8529-6332E8A8BAEC}" type="slidenum">
              <a:rPr lang="en-US" smtClean="0"/>
              <a:pPr/>
              <a:t>28</a:t>
            </a:fld>
            <a:endParaRPr lang="en-US"/>
          </a:p>
        </p:txBody>
      </p:sp>
    </p:spTree>
    <p:extLst>
      <p:ext uri="{BB962C8B-B14F-4D97-AF65-F5344CB8AC3E}">
        <p14:creationId xmlns:p14="http://schemas.microsoft.com/office/powerpoint/2010/main" xmlns="" val="11969943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seems that low frustration, particularly in combination with low effortful control puts children at risk for internalizing symptoms.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And comparing within reactivity levels</a:t>
            </a:r>
            <a:r>
              <a:rPr lang="en-US" sz="1200" kern="1200" baseline="0" dirty="0" smtClean="0">
                <a:solidFill>
                  <a:schemeClr val="tx1"/>
                </a:solidFill>
                <a:effectLst/>
                <a:latin typeface="+mn-lt"/>
                <a:ea typeface="+mn-ea"/>
                <a:cs typeface="+mn-cs"/>
              </a:rPr>
              <a:t>, having higher EC demonstrated more positive trajectories than kids with low EC</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0799FBA-22F4-0D44-8529-6332E8A8BAEC}" type="slidenum">
              <a:rPr lang="en-US" smtClean="0"/>
              <a:pPr/>
              <a:t>29</a:t>
            </a:fld>
            <a:endParaRPr lang="en-US"/>
          </a:p>
        </p:txBody>
      </p:sp>
    </p:spTree>
    <p:extLst>
      <p:ext uri="{BB962C8B-B14F-4D97-AF65-F5344CB8AC3E}">
        <p14:creationId xmlns:p14="http://schemas.microsoft.com/office/powerpoint/2010/main" xmlns="" val="8935330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Again,</a:t>
            </a:r>
            <a:r>
              <a:rPr lang="en-US" baseline="0" dirty="0" smtClean="0"/>
              <a:t> income – low income, higher levels and less decreases in symptoms</a:t>
            </a:r>
          </a:p>
          <a:p>
            <a:r>
              <a:rPr lang="en-US" baseline="0" dirty="0" smtClean="0"/>
              <a:t>Gender – boys have higher levels, not unexpected</a:t>
            </a:r>
          </a:p>
          <a:p>
            <a:r>
              <a:rPr lang="en-US" baseline="0" dirty="0" smtClean="0"/>
              <a:t>3 interaction effects, 1 with frustration and 2 with fear</a:t>
            </a:r>
          </a:p>
          <a:p>
            <a:r>
              <a:rPr lang="en-US" baseline="0" dirty="0" smtClean="0"/>
              <a:t>Start with frustration</a:t>
            </a:r>
            <a:endParaRPr lang="en-US" dirty="0"/>
          </a:p>
        </p:txBody>
      </p:sp>
      <p:sp>
        <p:nvSpPr>
          <p:cNvPr id="4" name="Slide Number Placeholder 3"/>
          <p:cNvSpPr>
            <a:spLocks noGrp="1"/>
          </p:cNvSpPr>
          <p:nvPr>
            <p:ph type="sldNum" sz="quarter" idx="10"/>
          </p:nvPr>
        </p:nvSpPr>
        <p:spPr/>
        <p:txBody>
          <a:bodyPr/>
          <a:lstStyle/>
          <a:p>
            <a:fld id="{00799FBA-22F4-0D44-8529-6332E8A8BAEC}" type="slidenum">
              <a:rPr lang="en-US" smtClean="0"/>
              <a:pPr/>
              <a:t>30</a:t>
            </a:fld>
            <a:endParaRPr lang="en-US"/>
          </a:p>
        </p:txBody>
      </p:sp>
    </p:spTree>
    <p:extLst>
      <p:ext uri="{BB962C8B-B14F-4D97-AF65-F5344CB8AC3E}">
        <p14:creationId xmlns:p14="http://schemas.microsoft.com/office/powerpoint/2010/main" xmlns="" val="17445814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i="1" kern="1200" dirty="0" smtClean="0">
              <a:solidFill>
                <a:schemeClr val="tx1"/>
              </a:solidFill>
              <a:effectLst/>
              <a:latin typeface="+mn-lt"/>
              <a:ea typeface="+mn-ea"/>
              <a:cs typeface="+mn-cs"/>
            </a:endParaRPr>
          </a:p>
          <a:p>
            <a:endParaRPr lang="en-US" sz="1200" i="1"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Highlight SLOPE and INTERCEPT</a:t>
            </a:r>
            <a:r>
              <a:rPr lang="en-US" sz="1200" i="1" kern="1200" baseline="0" dirty="0" smtClean="0">
                <a:solidFill>
                  <a:schemeClr val="tx1"/>
                </a:solidFill>
                <a:effectLst/>
                <a:latin typeface="+mn-lt"/>
                <a:ea typeface="+mn-ea"/>
                <a:cs typeface="+mn-cs"/>
              </a:rPr>
              <a:t> again</a:t>
            </a:r>
            <a:endParaRPr lang="en-US" sz="1200" i="1"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Compared to H </a:t>
            </a:r>
            <a:r>
              <a:rPr lang="en-US" sz="1200" kern="1200" dirty="0" err="1" smtClean="0">
                <a:solidFill>
                  <a:schemeClr val="tx1"/>
                </a:solidFill>
                <a:effectLst/>
                <a:latin typeface="+mn-lt"/>
                <a:ea typeface="+mn-ea"/>
                <a:cs typeface="+mn-cs"/>
              </a:rPr>
              <a:t>Frust</a:t>
            </a:r>
            <a:r>
              <a:rPr lang="en-US" sz="1200" kern="1200" dirty="0" smtClean="0">
                <a:solidFill>
                  <a:schemeClr val="tx1"/>
                </a:solidFill>
                <a:effectLst/>
                <a:latin typeface="+mn-lt"/>
                <a:ea typeface="+mn-ea"/>
                <a:cs typeface="+mn-cs"/>
              </a:rPr>
              <a:t>, L </a:t>
            </a:r>
            <a:r>
              <a:rPr lang="en-US" sz="1200" kern="1200" dirty="0" err="1" smtClean="0">
                <a:solidFill>
                  <a:schemeClr val="tx1"/>
                </a:solidFill>
                <a:effectLst/>
                <a:latin typeface="+mn-lt"/>
                <a:ea typeface="+mn-ea"/>
                <a:cs typeface="+mn-cs"/>
              </a:rPr>
              <a:t>Frust</a:t>
            </a:r>
            <a:r>
              <a:rPr lang="en-US" sz="1200" kern="1200" dirty="0" smtClean="0">
                <a:solidFill>
                  <a:schemeClr val="tx1"/>
                </a:solidFill>
                <a:effectLst/>
                <a:latin typeface="+mn-lt"/>
                <a:ea typeface="+mn-ea"/>
                <a:cs typeface="+mn-cs"/>
              </a:rPr>
              <a:t> demonstrate very different patterns of growth in externalizing symptoms depending on initial EC. </a:t>
            </a:r>
          </a:p>
          <a:p>
            <a:r>
              <a:rPr lang="en-US" sz="1200" kern="1200" dirty="0" smtClean="0">
                <a:solidFill>
                  <a:schemeClr val="tx1"/>
                </a:solidFill>
                <a:effectLst/>
                <a:latin typeface="+mn-lt"/>
                <a:ea typeface="+mn-ea"/>
                <a:cs typeface="+mn-cs"/>
              </a:rPr>
              <a:t>Specifically, L </a:t>
            </a:r>
            <a:r>
              <a:rPr lang="en-US" sz="1200" kern="1200" dirty="0" err="1" smtClean="0">
                <a:solidFill>
                  <a:schemeClr val="tx1"/>
                </a:solidFill>
                <a:effectLst/>
                <a:latin typeface="+mn-lt"/>
                <a:ea typeface="+mn-ea"/>
                <a:cs typeface="+mn-cs"/>
              </a:rPr>
              <a:t>Frust</a:t>
            </a:r>
            <a:r>
              <a:rPr lang="en-US" sz="1200" kern="1200" dirty="0" smtClean="0">
                <a:solidFill>
                  <a:schemeClr val="tx1"/>
                </a:solidFill>
                <a:effectLst/>
                <a:latin typeface="+mn-lt"/>
                <a:ea typeface="+mn-ea"/>
                <a:cs typeface="+mn-cs"/>
              </a:rPr>
              <a:t> + H EC = large positive slope whereas + L EC</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small negative (almost 0) slope. </a:t>
            </a:r>
            <a:endParaRPr lang="en-US" dirty="0"/>
          </a:p>
        </p:txBody>
      </p:sp>
      <p:sp>
        <p:nvSpPr>
          <p:cNvPr id="4" name="Slide Number Placeholder 3"/>
          <p:cNvSpPr>
            <a:spLocks noGrp="1"/>
          </p:cNvSpPr>
          <p:nvPr>
            <p:ph type="sldNum" sz="quarter" idx="10"/>
          </p:nvPr>
        </p:nvSpPr>
        <p:spPr/>
        <p:txBody>
          <a:bodyPr/>
          <a:lstStyle/>
          <a:p>
            <a:fld id="{00799FBA-22F4-0D44-8529-6332E8A8BAEC}" type="slidenum">
              <a:rPr lang="en-US" smtClean="0"/>
              <a:pPr/>
              <a:t>31</a:t>
            </a:fld>
            <a:endParaRPr lang="en-US"/>
          </a:p>
        </p:txBody>
      </p:sp>
    </p:spTree>
    <p:extLst>
      <p:ext uri="{BB962C8B-B14F-4D97-AF65-F5344CB8AC3E}">
        <p14:creationId xmlns:p14="http://schemas.microsoft.com/office/powerpoint/2010/main" xmlns="" val="2903302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sz="1200" kern="1200" dirty="0" smtClean="0">
                <a:solidFill>
                  <a:schemeClr val="tx1"/>
                </a:solidFill>
                <a:effectLst/>
                <a:latin typeface="+mn-lt"/>
                <a:ea typeface="+mn-ea"/>
                <a:cs typeface="+mn-cs"/>
              </a:rPr>
              <a:t>may interact</a:t>
            </a:r>
            <a:r>
              <a:rPr lang="en-US" sz="1200" kern="1200" baseline="0" dirty="0" smtClean="0">
                <a:solidFill>
                  <a:schemeClr val="tx1"/>
                </a:solidFill>
                <a:effectLst/>
                <a:latin typeface="+mn-lt"/>
                <a:ea typeface="+mn-ea"/>
                <a:cs typeface="+mn-cs"/>
              </a:rPr>
              <a:t> with reactivity to predict children’s behavior and symptoms of psychopathology.</a:t>
            </a:r>
            <a:r>
              <a:rPr lang="en-US" sz="1200" kern="1200" dirty="0" smtClean="0">
                <a:solidFill>
                  <a:schemeClr val="tx1"/>
                </a:solidFill>
                <a:effectLst/>
                <a:latin typeface="+mn-lt"/>
                <a:ea typeface="+mn-ea"/>
                <a:cs typeface="+mn-cs"/>
              </a:rPr>
              <a:t> So here</a:t>
            </a:r>
            <a:r>
              <a:rPr lang="en-US" sz="1200" kern="1200" baseline="0" dirty="0" smtClean="0">
                <a:solidFill>
                  <a:schemeClr val="tx1"/>
                </a:solidFill>
                <a:effectLst/>
                <a:latin typeface="+mn-lt"/>
                <a:ea typeface="+mn-ea"/>
                <a:cs typeface="+mn-cs"/>
              </a:rPr>
              <a:t> we’re viewing b</a:t>
            </a:r>
            <a:r>
              <a:rPr lang="en-US" sz="1200" kern="1200" dirty="0" smtClean="0">
                <a:solidFill>
                  <a:schemeClr val="tx1"/>
                </a:solidFill>
                <a:effectLst/>
                <a:latin typeface="+mn-lt"/>
                <a:ea typeface="+mn-ea"/>
                <a:cs typeface="+mn-cs"/>
              </a:rPr>
              <a:t>ehavior as resulting from interactions between the strength/sensitivity of motivational systems (i.e., reactivity) and the regulatory potency of attention,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which suggests that the effect a particular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temperament trait has on children’s adjustment may depend on other components of temperament in the child’s profile. Interactions between the intensity of emotional reactivity and the ability to regulate this reactivity seems particularly relevant for children’s adjustment</a:t>
            </a:r>
            <a:r>
              <a:rPr lang="en-US" sz="1200" kern="1200" baseline="0" dirty="0" smtClean="0">
                <a:solidFill>
                  <a:schemeClr val="tx1"/>
                </a:solidFill>
                <a:effectLst/>
                <a:latin typeface="+mn-lt"/>
                <a:ea typeface="+mn-ea"/>
                <a:cs typeface="+mn-cs"/>
              </a:rPr>
              <a:t> and we expected that</a:t>
            </a:r>
            <a:r>
              <a:rPr lang="is-IS" baseline="0" dirty="0" smtClean="0"/>
              <a:t> effortful control would be especially important for kids with high negative emotionality and serve as a protective factor particularly for these highly reactive kids.</a:t>
            </a:r>
            <a:endParaRPr lang="en-US" i="0" dirty="0" smtClean="0"/>
          </a:p>
          <a:p>
            <a:endParaRPr lang="en-US" baseline="0" dirty="0" smtClean="0"/>
          </a:p>
        </p:txBody>
      </p:sp>
      <p:sp>
        <p:nvSpPr>
          <p:cNvPr id="4" name="Slide Number Placeholder 3"/>
          <p:cNvSpPr>
            <a:spLocks noGrp="1"/>
          </p:cNvSpPr>
          <p:nvPr>
            <p:ph type="sldNum" sz="quarter" idx="10"/>
          </p:nvPr>
        </p:nvSpPr>
        <p:spPr/>
        <p:txBody>
          <a:bodyPr/>
          <a:lstStyle/>
          <a:p>
            <a:fld id="{00799FBA-22F4-0D44-8529-6332E8A8BAEC}" type="slidenum">
              <a:rPr lang="en-US" smtClean="0"/>
              <a:pPr/>
              <a:t>3</a:t>
            </a:fld>
            <a:endParaRPr lang="en-US"/>
          </a:p>
        </p:txBody>
      </p:sp>
    </p:spTree>
    <p:extLst>
      <p:ext uri="{BB962C8B-B14F-4D97-AF65-F5344CB8AC3E}">
        <p14:creationId xmlns:p14="http://schemas.microsoft.com/office/powerpoint/2010/main" xmlns="" val="38341807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We’ll again start by focusing on the low frustration</a:t>
            </a:r>
            <a:r>
              <a:rPr lang="en-US" sz="1200" kern="1200" baseline="0" dirty="0" smtClean="0">
                <a:solidFill>
                  <a:schemeClr val="tx1"/>
                </a:solidFill>
                <a:effectLst/>
                <a:latin typeface="+mn-lt"/>
                <a:ea typeface="+mn-ea"/>
                <a:cs typeface="+mn-cs"/>
              </a:rPr>
              <a:t> kids </a:t>
            </a:r>
            <a:r>
              <a:rPr lang="is-IS" sz="1200" kern="1200" baseline="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00799FBA-22F4-0D44-8529-6332E8A8BAEC}" type="slidenum">
              <a:rPr lang="en-US" smtClean="0"/>
              <a:pPr/>
              <a:t>32</a:t>
            </a:fld>
            <a:endParaRPr lang="en-US"/>
          </a:p>
        </p:txBody>
      </p:sp>
    </p:spTree>
    <p:extLst>
      <p:ext uri="{BB962C8B-B14F-4D97-AF65-F5344CB8AC3E}">
        <p14:creationId xmlns:p14="http://schemas.microsoft.com/office/powerpoint/2010/main" xmlns="" val="33358752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 </a:t>
            </a:r>
            <a:r>
              <a:rPr lang="en-US" sz="1200" kern="1200" dirty="0" err="1" smtClean="0">
                <a:solidFill>
                  <a:schemeClr val="tx1"/>
                </a:solidFill>
                <a:effectLst/>
                <a:latin typeface="+mn-lt"/>
                <a:ea typeface="+mn-ea"/>
                <a:cs typeface="+mn-cs"/>
              </a:rPr>
              <a:t>Frust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H EC [B-S] begin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average,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increase across the study. </a:t>
            </a:r>
          </a:p>
          <a:p>
            <a:r>
              <a:rPr lang="en-US" sz="1200" kern="1200" dirty="0" smtClean="0">
                <a:solidFill>
                  <a:schemeClr val="tx1"/>
                </a:solidFill>
                <a:effectLst/>
                <a:latin typeface="+mn-lt"/>
                <a:ea typeface="+mn-ea"/>
                <a:cs typeface="+mn-cs"/>
              </a:rPr>
              <a:t>L </a:t>
            </a:r>
            <a:r>
              <a:rPr lang="en-US" sz="1200" kern="1200" dirty="0" err="1" smtClean="0">
                <a:solidFill>
                  <a:schemeClr val="tx1"/>
                </a:solidFill>
                <a:effectLst/>
                <a:latin typeface="+mn-lt"/>
                <a:ea typeface="+mn-ea"/>
                <a:cs typeface="+mn-cs"/>
              </a:rPr>
              <a:t>Frust</a:t>
            </a:r>
            <a:r>
              <a:rPr lang="en-US" sz="1200" kern="1200" dirty="0" smtClean="0">
                <a:solidFill>
                  <a:schemeClr val="tx1"/>
                </a:solidFill>
                <a:effectLst/>
                <a:latin typeface="+mn-lt"/>
                <a:ea typeface="+mn-ea"/>
                <a:cs typeface="+mn-cs"/>
              </a:rPr>
              <a:t> and L EC [B-D] begin elevated,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reduce to just below average. </a:t>
            </a:r>
          </a:p>
          <a:p>
            <a:r>
              <a:rPr lang="en-US" sz="1200" kern="1200" dirty="0" smtClean="0">
                <a:solidFill>
                  <a:schemeClr val="tx1"/>
                </a:solidFill>
                <a:effectLst/>
                <a:latin typeface="+mn-lt"/>
                <a:ea typeface="+mn-ea"/>
                <a:cs typeface="+mn-cs"/>
              </a:rPr>
              <a:t>Contradictory to the hypothesized protective effect of effortful control, in which high levels of effortful control would have been expected to relate to reductions, not increases, in symptoms. </a:t>
            </a:r>
          </a:p>
        </p:txBody>
      </p:sp>
      <p:sp>
        <p:nvSpPr>
          <p:cNvPr id="4" name="Slide Number Placeholder 3"/>
          <p:cNvSpPr>
            <a:spLocks noGrp="1"/>
          </p:cNvSpPr>
          <p:nvPr>
            <p:ph type="sldNum" sz="quarter" idx="10"/>
          </p:nvPr>
        </p:nvSpPr>
        <p:spPr/>
        <p:txBody>
          <a:bodyPr/>
          <a:lstStyle/>
          <a:p>
            <a:fld id="{00799FBA-22F4-0D44-8529-6332E8A8BAEC}" type="slidenum">
              <a:rPr lang="en-US" smtClean="0"/>
              <a:pPr/>
              <a:t>33</a:t>
            </a:fld>
            <a:endParaRPr lang="en-US"/>
          </a:p>
        </p:txBody>
      </p:sp>
    </p:spTree>
    <p:extLst>
      <p:ext uri="{BB962C8B-B14F-4D97-AF65-F5344CB8AC3E}">
        <p14:creationId xmlns:p14="http://schemas.microsoft.com/office/powerpoint/2010/main" xmlns="" val="33358752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Switching to the high frustration</a:t>
            </a:r>
            <a:r>
              <a:rPr lang="en-US" sz="1200" kern="1200" baseline="0" dirty="0" smtClean="0">
                <a:solidFill>
                  <a:schemeClr val="tx1"/>
                </a:solidFill>
                <a:effectLst/>
                <a:latin typeface="+mn-lt"/>
                <a:ea typeface="+mn-ea"/>
                <a:cs typeface="+mn-cs"/>
              </a:rPr>
              <a:t> kids </a:t>
            </a:r>
            <a:r>
              <a:rPr lang="is-IS" sz="1200" kern="1200" baseline="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00799FBA-22F4-0D44-8529-6332E8A8BAEC}" type="slidenum">
              <a:rPr lang="en-US" smtClean="0"/>
              <a:pPr/>
              <a:t>34</a:t>
            </a:fld>
            <a:endParaRPr lang="en-US"/>
          </a:p>
        </p:txBody>
      </p:sp>
    </p:spTree>
    <p:extLst>
      <p:ext uri="{BB962C8B-B14F-4D97-AF65-F5344CB8AC3E}">
        <p14:creationId xmlns:p14="http://schemas.microsoft.com/office/powerpoint/2010/main" xmlns="" val="33358752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slopes</a:t>
            </a:r>
            <a:r>
              <a:rPr lang="en-US" sz="1200" kern="1200" baseline="0" dirty="0" smtClean="0">
                <a:solidFill>
                  <a:schemeClr val="tx1"/>
                </a:solidFill>
                <a:effectLst/>
                <a:latin typeface="+mn-lt"/>
                <a:ea typeface="+mn-ea"/>
                <a:cs typeface="+mn-cs"/>
              </a:rPr>
              <a:t> weren’t very diff – s</a:t>
            </a:r>
            <a:r>
              <a:rPr lang="en-US" sz="1200" kern="1200" dirty="0" smtClean="0">
                <a:solidFill>
                  <a:schemeClr val="tx1"/>
                </a:solidFill>
                <a:effectLst/>
                <a:latin typeface="+mn-lt"/>
                <a:ea typeface="+mn-ea"/>
                <a:cs typeface="+mn-cs"/>
              </a:rPr>
              <a:t>ymptom growth was very similar for H </a:t>
            </a:r>
            <a:r>
              <a:rPr lang="en-US" sz="1200" kern="1200" dirty="0" err="1" smtClean="0">
                <a:solidFill>
                  <a:schemeClr val="tx1"/>
                </a:solidFill>
                <a:effectLst/>
                <a:latin typeface="+mn-lt"/>
                <a:ea typeface="+mn-ea"/>
                <a:cs typeface="+mn-cs"/>
              </a:rPr>
              <a:t>Frust</a:t>
            </a:r>
            <a:r>
              <a:rPr lang="en-US" sz="1200" kern="1200" dirty="0" smtClean="0">
                <a:solidFill>
                  <a:schemeClr val="tx1"/>
                </a:solidFill>
                <a:effectLst/>
                <a:latin typeface="+mn-lt"/>
                <a:ea typeface="+mn-ea"/>
                <a:cs typeface="+mn-cs"/>
              </a:rPr>
              <a:t> regardless of</a:t>
            </a:r>
            <a:r>
              <a:rPr lang="en-US" sz="1200" kern="1200" baseline="0" dirty="0" smtClean="0">
                <a:solidFill>
                  <a:schemeClr val="tx1"/>
                </a:solidFill>
                <a:effectLst/>
                <a:latin typeface="+mn-lt"/>
                <a:ea typeface="+mn-ea"/>
                <a:cs typeface="+mn-cs"/>
              </a:rPr>
              <a:t> EC (parallel lines)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However, initial levels were higher for L EC resulting in consistently elevated symptoms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compared to H EC.</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0799FBA-22F4-0D44-8529-6332E8A8BAEC}" type="slidenum">
              <a:rPr lang="en-US" smtClean="0"/>
              <a:pPr/>
              <a:t>35</a:t>
            </a:fld>
            <a:endParaRPr lang="en-US"/>
          </a:p>
        </p:txBody>
      </p:sp>
    </p:spTree>
    <p:extLst>
      <p:ext uri="{BB962C8B-B14F-4D97-AF65-F5344CB8AC3E}">
        <p14:creationId xmlns:p14="http://schemas.microsoft.com/office/powerpoint/2010/main" xmlns="" val="33358752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Looking</a:t>
            </a:r>
            <a:r>
              <a:rPr lang="en-US" sz="1200" kern="1200" baseline="0" dirty="0" smtClean="0">
                <a:solidFill>
                  <a:schemeClr val="tx1"/>
                </a:solidFill>
                <a:effectLst/>
                <a:latin typeface="+mn-lt"/>
                <a:ea typeface="+mn-ea"/>
                <a:cs typeface="+mn-cs"/>
              </a:rPr>
              <a:t> at the whole pattern</a:t>
            </a:r>
            <a:r>
              <a:rPr lang="en-US" sz="1200" kern="1200" dirty="0" smtClean="0">
                <a:solidFill>
                  <a:schemeClr val="tx1"/>
                </a:solidFill>
                <a:effectLst/>
                <a:latin typeface="+mn-lt"/>
                <a:ea typeface="+mn-ea"/>
                <a:cs typeface="+mn-cs"/>
              </a:rPr>
              <a:t>, EC</a:t>
            </a:r>
            <a:r>
              <a:rPr lang="en-US" sz="1200" kern="1200" baseline="0" dirty="0" smtClean="0">
                <a:solidFill>
                  <a:schemeClr val="tx1"/>
                </a:solidFill>
                <a:effectLst/>
                <a:latin typeface="+mn-lt"/>
                <a:ea typeface="+mn-ea"/>
                <a:cs typeface="+mn-cs"/>
              </a:rPr>
              <a:t> protective against externalizing for high but not low </a:t>
            </a:r>
            <a:r>
              <a:rPr lang="en-US" sz="1200" kern="1200" baseline="0" dirty="0" err="1" smtClean="0">
                <a:solidFill>
                  <a:schemeClr val="tx1"/>
                </a:solidFill>
                <a:effectLst/>
                <a:latin typeface="+mn-lt"/>
                <a:ea typeface="+mn-ea"/>
                <a:cs typeface="+mn-cs"/>
              </a:rPr>
              <a:t>frust</a:t>
            </a:r>
            <a:r>
              <a:rPr lang="en-US" sz="1200" kern="1200" baseline="0" dirty="0" smtClean="0">
                <a:solidFill>
                  <a:schemeClr val="tx1"/>
                </a:solidFill>
                <a:effectLst/>
                <a:latin typeface="+mn-lt"/>
                <a:ea typeface="+mn-ea"/>
                <a:cs typeface="+mn-cs"/>
              </a:rPr>
              <a:t> kids, so EC buffered exaggerated autonomic responding, but was not protective for kids with the blunted responses.</a:t>
            </a:r>
            <a:endParaRPr lang="en-US" dirty="0"/>
          </a:p>
        </p:txBody>
      </p:sp>
      <p:sp>
        <p:nvSpPr>
          <p:cNvPr id="4" name="Slide Number Placeholder 3"/>
          <p:cNvSpPr>
            <a:spLocks noGrp="1"/>
          </p:cNvSpPr>
          <p:nvPr>
            <p:ph type="sldNum" sz="quarter" idx="10"/>
          </p:nvPr>
        </p:nvSpPr>
        <p:spPr/>
        <p:txBody>
          <a:bodyPr/>
          <a:lstStyle/>
          <a:p>
            <a:fld id="{00799FBA-22F4-0D44-8529-6332E8A8BAEC}" type="slidenum">
              <a:rPr lang="en-US" smtClean="0"/>
              <a:pPr/>
              <a:t>36</a:t>
            </a:fld>
            <a:endParaRPr lang="en-US"/>
          </a:p>
        </p:txBody>
      </p:sp>
    </p:spTree>
    <p:extLst>
      <p:ext uri="{BB962C8B-B14F-4D97-AF65-F5344CB8AC3E}">
        <p14:creationId xmlns:p14="http://schemas.microsoft.com/office/powerpoint/2010/main" xmlns="" val="33358752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2 interactions with fear</a:t>
            </a:r>
            <a:r>
              <a:rPr lang="en-US" baseline="0" dirty="0" smtClean="0"/>
              <a:t> – intercept of EC predicting slope &amp; slope of EC predicting status</a:t>
            </a:r>
            <a:endParaRPr lang="en-US" dirty="0"/>
          </a:p>
        </p:txBody>
      </p:sp>
      <p:sp>
        <p:nvSpPr>
          <p:cNvPr id="4" name="Slide Number Placeholder 3"/>
          <p:cNvSpPr>
            <a:spLocks noGrp="1"/>
          </p:cNvSpPr>
          <p:nvPr>
            <p:ph type="sldNum" sz="quarter" idx="10"/>
          </p:nvPr>
        </p:nvSpPr>
        <p:spPr/>
        <p:txBody>
          <a:bodyPr/>
          <a:lstStyle/>
          <a:p>
            <a:fld id="{00799FBA-22F4-0D44-8529-6332E8A8BAEC}" type="slidenum">
              <a:rPr lang="en-US" smtClean="0"/>
              <a:pPr/>
              <a:t>37</a:t>
            </a:fld>
            <a:endParaRPr lang="en-US"/>
          </a:p>
        </p:txBody>
      </p:sp>
    </p:spTree>
    <p:extLst>
      <p:ext uri="{BB962C8B-B14F-4D97-AF65-F5344CB8AC3E}">
        <p14:creationId xmlns:p14="http://schemas.microsoft.com/office/powerpoint/2010/main" xmlns="" val="29762847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 Fear, initial EC relate only to small discrepancies in externalizing slope. </a:t>
            </a:r>
          </a:p>
          <a:p>
            <a:r>
              <a:rPr lang="en-US" sz="1200" kern="1200" dirty="0" smtClean="0">
                <a:solidFill>
                  <a:schemeClr val="tx1"/>
                </a:solidFill>
                <a:effectLst/>
                <a:latin typeface="+mn-lt"/>
                <a:ea typeface="+mn-ea"/>
                <a:cs typeface="+mn-cs"/>
              </a:rPr>
              <a:t>H Fear reflected more dramatic differences – Combo of H Fear + H EC = small positive slope or relatively consistent symptom expression. </a:t>
            </a:r>
          </a:p>
          <a:p>
            <a:r>
              <a:rPr lang="en-US" sz="1200" kern="1200" dirty="0" smtClean="0">
                <a:solidFill>
                  <a:schemeClr val="tx1"/>
                </a:solidFill>
                <a:effectLst/>
                <a:latin typeface="+mn-lt"/>
                <a:ea typeface="+mn-ea"/>
                <a:cs typeface="+mn-cs"/>
              </a:rPr>
              <a:t>H Fear in combo with initial L EC, related to a relatively large negative slope or decreases in symptoms across time. Again, unexpected pattern!</a:t>
            </a:r>
          </a:p>
          <a:p>
            <a:endParaRPr lang="en-US" sz="1200" kern="1200" dirty="0" smtClean="0">
              <a:solidFill>
                <a:schemeClr val="tx1"/>
              </a:solidFill>
              <a:effectLst/>
              <a:latin typeface="+mn-lt"/>
              <a:ea typeface="+mn-ea"/>
              <a:cs typeface="+mn-cs"/>
            </a:endParaRPr>
          </a:p>
          <a:p>
            <a:r>
              <a:rPr lang="en-US" i="1" dirty="0" smtClean="0"/>
              <a:t>HIGHLIGHT</a:t>
            </a:r>
            <a:r>
              <a:rPr lang="en-US" i="1" baseline="0" dirty="0" smtClean="0"/>
              <a:t> – LEVEL SX &amp; SLOPE EC</a:t>
            </a:r>
          </a:p>
          <a:p>
            <a:r>
              <a:rPr lang="en-US" sz="1200" kern="1200" dirty="0" smtClean="0">
                <a:solidFill>
                  <a:schemeClr val="tx1"/>
                </a:solidFill>
                <a:effectLst/>
                <a:latin typeface="+mn-lt"/>
                <a:ea typeface="+mn-ea"/>
                <a:cs typeface="+mn-cs"/>
              </a:rPr>
              <a:t>Large</a:t>
            </a:r>
            <a:r>
              <a:rPr lang="en-US" sz="1200" kern="1200" baseline="0" dirty="0" smtClean="0">
                <a:solidFill>
                  <a:schemeClr val="tx1"/>
                </a:solidFill>
                <a:effectLst/>
                <a:latin typeface="+mn-lt"/>
                <a:ea typeface="+mn-ea"/>
                <a:cs typeface="+mn-cs"/>
              </a:rPr>
              <a:t> growth in EC</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minimal differences between final symptoms for L vs.</a:t>
            </a:r>
            <a:r>
              <a:rPr lang="en-US" sz="1200" kern="1200" baseline="0" dirty="0" smtClean="0">
                <a:solidFill>
                  <a:schemeClr val="tx1"/>
                </a:solidFill>
                <a:effectLst/>
                <a:latin typeface="+mn-lt"/>
                <a:ea typeface="+mn-ea"/>
                <a:cs typeface="+mn-cs"/>
              </a:rPr>
              <a:t> H reactivity </a:t>
            </a:r>
            <a:r>
              <a:rPr lang="is-IS" sz="1200" kern="1200" baseline="0" dirty="0" smtClean="0">
                <a:solidFill>
                  <a:schemeClr val="tx1"/>
                </a:solidFill>
                <a:effectLst/>
                <a:latin typeface="+mn-lt"/>
                <a:ea typeface="+mn-ea"/>
                <a:cs typeface="+mn-cs"/>
              </a:rPr>
              <a:t>… EC that is developing rapidly across preschool relates to similar ending levels of symptoms regardless of reactivity</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contrast, small growth in EC showed greater differences in the final symptoms for L vs. H Fear,</a:t>
            </a:r>
            <a:r>
              <a:rPr lang="en-US" sz="1200" kern="1200" baseline="0" dirty="0" smtClean="0">
                <a:solidFill>
                  <a:schemeClr val="tx1"/>
                </a:solidFill>
                <a:effectLst/>
                <a:latin typeface="+mn-lt"/>
                <a:ea typeface="+mn-ea"/>
                <a:cs typeface="+mn-cs"/>
              </a:rPr>
              <a:t> with smaller growth relating to lower </a:t>
            </a:r>
            <a:r>
              <a:rPr lang="en-US" sz="1200" kern="1200" baseline="0" dirty="0" err="1" smtClean="0">
                <a:solidFill>
                  <a:schemeClr val="tx1"/>
                </a:solidFill>
                <a:effectLst/>
                <a:latin typeface="+mn-lt"/>
                <a:ea typeface="+mn-ea"/>
                <a:cs typeface="+mn-cs"/>
              </a:rPr>
              <a:t>sx</a:t>
            </a:r>
            <a:r>
              <a:rPr lang="en-US" sz="1200" kern="1200" baseline="0" dirty="0" smtClean="0">
                <a:solidFill>
                  <a:schemeClr val="tx1"/>
                </a:solidFill>
                <a:effectLst/>
                <a:latin typeface="+mn-lt"/>
                <a:ea typeface="+mn-ea"/>
                <a:cs typeface="+mn-cs"/>
              </a:rPr>
              <a:t> levels for highly reactive kids and higher </a:t>
            </a:r>
            <a:r>
              <a:rPr lang="en-US" sz="1200" kern="1200" baseline="0" dirty="0" err="1" smtClean="0">
                <a:solidFill>
                  <a:schemeClr val="tx1"/>
                </a:solidFill>
                <a:effectLst/>
                <a:latin typeface="+mn-lt"/>
                <a:ea typeface="+mn-ea"/>
                <a:cs typeface="+mn-cs"/>
              </a:rPr>
              <a:t>sx</a:t>
            </a:r>
            <a:r>
              <a:rPr lang="en-US" sz="1200" kern="1200" baseline="0" dirty="0" smtClean="0">
                <a:solidFill>
                  <a:schemeClr val="tx1"/>
                </a:solidFill>
                <a:effectLst/>
                <a:latin typeface="+mn-lt"/>
                <a:ea typeface="+mn-ea"/>
                <a:cs typeface="+mn-cs"/>
              </a:rPr>
              <a:t> levels for low reactive kids</a:t>
            </a:r>
            <a:r>
              <a:rPr lang="en-US" sz="1200" kern="1200" dirty="0" smtClean="0">
                <a:solidFill>
                  <a:schemeClr val="tx1"/>
                </a:solidFill>
                <a:effectLst/>
                <a:latin typeface="+mn-lt"/>
                <a:ea typeface="+mn-ea"/>
                <a:cs typeface="+mn-cs"/>
              </a:rPr>
              <a:t>. Negative</a:t>
            </a:r>
            <a:r>
              <a:rPr lang="en-US" sz="1200" kern="1200" baseline="0" dirty="0" smtClean="0">
                <a:solidFill>
                  <a:schemeClr val="tx1"/>
                </a:solidFill>
                <a:effectLst/>
                <a:latin typeface="+mn-lt"/>
                <a:ea typeface="+mn-ea"/>
                <a:cs typeface="+mn-cs"/>
              </a:rPr>
              <a:t> correlation btw initial and slope EC suggests small growth may be more likely to have somewhat higher initial levels that stay more constant, so this may suggest that higher consistent regulation is protective in combination with higher fear reactivity. And that </a:t>
            </a:r>
            <a:r>
              <a:rPr lang="en-US" sz="1200" kern="1200" dirty="0" smtClean="0">
                <a:solidFill>
                  <a:schemeClr val="tx1"/>
                </a:solidFill>
                <a:effectLst/>
                <a:latin typeface="+mn-lt"/>
                <a:ea typeface="+mn-ea"/>
                <a:cs typeface="+mn-cs"/>
              </a:rPr>
              <a:t>higher risk for externalizing symptoms is conferred with the combination of L Fear &amp;</a:t>
            </a:r>
            <a:r>
              <a:rPr lang="en-US" sz="1200" kern="1200" baseline="0" dirty="0" smtClean="0">
                <a:solidFill>
                  <a:schemeClr val="tx1"/>
                </a:solidFill>
                <a:effectLst/>
                <a:latin typeface="+mn-lt"/>
                <a:ea typeface="+mn-ea"/>
                <a:cs typeface="+mn-cs"/>
              </a:rPr>
              <a:t> less growth in EC, possibly reflecting higher initial, but stable EC</a:t>
            </a:r>
            <a:endParaRPr lang="en-US" i="0" dirty="0"/>
          </a:p>
        </p:txBody>
      </p:sp>
      <p:sp>
        <p:nvSpPr>
          <p:cNvPr id="4" name="Slide Number Placeholder 3"/>
          <p:cNvSpPr>
            <a:spLocks noGrp="1"/>
          </p:cNvSpPr>
          <p:nvPr>
            <p:ph type="sldNum" sz="quarter" idx="10"/>
          </p:nvPr>
        </p:nvSpPr>
        <p:spPr/>
        <p:txBody>
          <a:bodyPr/>
          <a:lstStyle/>
          <a:p>
            <a:fld id="{00799FBA-22F4-0D44-8529-6332E8A8BAEC}" type="slidenum">
              <a:rPr lang="en-US" smtClean="0"/>
              <a:pPr/>
              <a:t>38</a:t>
            </a:fld>
            <a:endParaRPr lang="en-US"/>
          </a:p>
        </p:txBody>
      </p:sp>
    </p:spTree>
    <p:extLst>
      <p:ext uri="{BB962C8B-B14F-4D97-AF65-F5344CB8AC3E}">
        <p14:creationId xmlns:p14="http://schemas.microsoft.com/office/powerpoint/2010/main" xmlns="" val="14369044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Intercept</a:t>
            </a:r>
            <a:r>
              <a:rPr lang="en-US" sz="1200" kern="1200" baseline="0" dirty="0" smtClean="0">
                <a:solidFill>
                  <a:schemeClr val="tx1"/>
                </a:solidFill>
                <a:effectLst/>
                <a:latin typeface="+mn-lt"/>
                <a:ea typeface="+mn-ea"/>
                <a:cs typeface="+mn-cs"/>
              </a:rPr>
              <a:t> &amp; Slope EC were correlated</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r</a:t>
            </a:r>
            <a:r>
              <a:rPr lang="en-US" sz="1200" kern="1200" dirty="0" smtClean="0">
                <a:solidFill>
                  <a:schemeClr val="tx1"/>
                </a:solidFill>
                <a:effectLst/>
                <a:latin typeface="+mn-lt"/>
                <a:ea typeface="+mn-ea"/>
                <a:cs typeface="+mn-cs"/>
              </a:rPr>
              <a:t> = -.21):</a:t>
            </a:r>
            <a:r>
              <a:rPr lang="en-US" sz="1200" kern="1200" baseline="0" dirty="0" smtClean="0">
                <a:solidFill>
                  <a:schemeClr val="tx1"/>
                </a:solidFill>
                <a:effectLst/>
                <a:latin typeface="+mn-lt"/>
                <a:ea typeface="+mn-ea"/>
                <a:cs typeface="+mn-cs"/>
              </a:rPr>
              <a:t> meaning </a:t>
            </a:r>
            <a:r>
              <a:rPr lang="en-US" sz="1200" kern="1200" dirty="0" smtClean="0">
                <a:solidFill>
                  <a:schemeClr val="tx1"/>
                </a:solidFill>
                <a:effectLst/>
                <a:latin typeface="+mn-lt"/>
                <a:ea typeface="+mn-ea"/>
                <a:cs typeface="+mn-cs"/>
              </a:rPr>
              <a:t>H Intercept = L Slope.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understand the full context of the interactions between fear and effortful control, LGC modeled both interactions;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plotted at +/- 1 SD from the mean of Fear and </a:t>
            </a:r>
            <a:r>
              <a:rPr lang="en-US" sz="1200" kern="1200" dirty="0" err="1" smtClean="0">
                <a:solidFill>
                  <a:schemeClr val="tx1"/>
                </a:solidFill>
                <a:effectLst/>
                <a:latin typeface="+mn-lt"/>
                <a:ea typeface="+mn-ea"/>
                <a:cs typeface="+mn-cs"/>
              </a:rPr>
              <a:t>iEC</a:t>
            </a:r>
            <a:r>
              <a:rPr lang="en-US" sz="1200" kern="1200" dirty="0" smtClean="0">
                <a:solidFill>
                  <a:schemeClr val="tx1"/>
                </a:solidFill>
                <a:effectLst/>
                <a:latin typeface="+mn-lt"/>
                <a:ea typeface="+mn-ea"/>
                <a:cs typeface="+mn-cs"/>
              </a:rPr>
              <a:t> while accounting for correlation. Regression equations: direct effects of fear, intercept, and slope of effortful control on the status and slope of externalizing symptoms, interaction effect between fear and slope of EC on externalizing status and the interaction between Fear and the </a:t>
            </a:r>
            <a:r>
              <a:rPr lang="en-US" sz="1200" kern="1200" dirty="0" err="1" smtClean="0">
                <a:solidFill>
                  <a:schemeClr val="tx1"/>
                </a:solidFill>
                <a:effectLst/>
                <a:latin typeface="+mn-lt"/>
                <a:ea typeface="+mn-ea"/>
                <a:cs typeface="+mn-cs"/>
              </a:rPr>
              <a:t>iEC</a:t>
            </a:r>
            <a:r>
              <a:rPr lang="en-US" sz="1200" kern="1200" dirty="0" smtClean="0">
                <a:solidFill>
                  <a:schemeClr val="tx1"/>
                </a:solidFill>
                <a:effectLst/>
                <a:latin typeface="+mn-lt"/>
                <a:ea typeface="+mn-ea"/>
                <a:cs typeface="+mn-cs"/>
              </a:rPr>
              <a:t> on the slope.</a:t>
            </a:r>
            <a:endParaRPr lang="en-US" dirty="0" smtClean="0"/>
          </a:p>
          <a:p>
            <a:endParaRPr lang="en-US" dirty="0"/>
          </a:p>
        </p:txBody>
      </p:sp>
      <p:sp>
        <p:nvSpPr>
          <p:cNvPr id="4" name="Slide Number Placeholder 3"/>
          <p:cNvSpPr>
            <a:spLocks noGrp="1"/>
          </p:cNvSpPr>
          <p:nvPr>
            <p:ph type="sldNum" sz="quarter" idx="10"/>
          </p:nvPr>
        </p:nvSpPr>
        <p:spPr/>
        <p:txBody>
          <a:bodyPr/>
          <a:lstStyle/>
          <a:p>
            <a:fld id="{00799FBA-22F4-0D44-8529-6332E8A8BAEC}" type="slidenum">
              <a:rPr lang="en-US" smtClean="0"/>
              <a:pPr/>
              <a:t>39</a:t>
            </a:fld>
            <a:endParaRPr lang="en-US"/>
          </a:p>
        </p:txBody>
      </p:sp>
    </p:spTree>
    <p:extLst>
      <p:ext uri="{BB962C8B-B14F-4D97-AF65-F5344CB8AC3E}">
        <p14:creationId xmlns:p14="http://schemas.microsoft.com/office/powerpoint/2010/main" xmlns="" val="24760042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Start by focusing on LOW fear (BLUE). </a:t>
            </a:r>
            <a:endParaRPr lang="en-US" dirty="0"/>
          </a:p>
        </p:txBody>
      </p:sp>
      <p:sp>
        <p:nvSpPr>
          <p:cNvPr id="4" name="Slide Number Placeholder 3"/>
          <p:cNvSpPr>
            <a:spLocks noGrp="1"/>
          </p:cNvSpPr>
          <p:nvPr>
            <p:ph type="sldNum" sz="quarter" idx="10"/>
          </p:nvPr>
        </p:nvSpPr>
        <p:spPr/>
        <p:txBody>
          <a:bodyPr/>
          <a:lstStyle/>
          <a:p>
            <a:fld id="{00799FBA-22F4-0D44-8529-6332E8A8BAEC}" type="slidenum">
              <a:rPr lang="en-US" smtClean="0"/>
              <a:pPr/>
              <a:t>40</a:t>
            </a:fld>
            <a:endParaRPr lang="en-US"/>
          </a:p>
        </p:txBody>
      </p:sp>
    </p:spTree>
    <p:extLst>
      <p:ext uri="{BB962C8B-B14F-4D97-AF65-F5344CB8AC3E}">
        <p14:creationId xmlns:p14="http://schemas.microsoft.com/office/powerpoint/2010/main" xmlns="" val="14413194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are similar slopes for L Fear regardless of </a:t>
            </a:r>
            <a:r>
              <a:rPr lang="en-US" sz="1200" kern="1200" dirty="0" err="1" smtClean="0">
                <a:solidFill>
                  <a:schemeClr val="tx1"/>
                </a:solidFill>
                <a:effectLst/>
                <a:latin typeface="+mn-lt"/>
                <a:ea typeface="+mn-ea"/>
                <a:cs typeface="+mn-cs"/>
              </a:rPr>
              <a:t>iEC</a:t>
            </a:r>
            <a:r>
              <a:rPr lang="en-US" sz="1200" kern="1200" dirty="0" smtClean="0">
                <a:solidFill>
                  <a:schemeClr val="tx1"/>
                </a:solidFill>
                <a:effectLst/>
                <a:latin typeface="+mn-lt"/>
                <a:ea typeface="+mn-ea"/>
                <a:cs typeface="+mn-cs"/>
              </a:rPr>
              <a:t> = parallel blue lines. *This</a:t>
            </a:r>
            <a:r>
              <a:rPr lang="en-US" sz="1200" kern="1200" baseline="0" dirty="0" smtClean="0">
                <a:solidFill>
                  <a:schemeClr val="tx1"/>
                </a:solidFill>
                <a:effectLst/>
                <a:latin typeface="+mn-lt"/>
                <a:ea typeface="+mn-ea"/>
                <a:cs typeface="+mn-cs"/>
              </a:rPr>
              <a:t> is why its i</a:t>
            </a:r>
            <a:r>
              <a:rPr lang="en-US" sz="1200" kern="1200" dirty="0" smtClean="0">
                <a:solidFill>
                  <a:schemeClr val="tx1"/>
                </a:solidFill>
                <a:effectLst/>
                <a:latin typeface="+mn-lt"/>
                <a:ea typeface="+mn-ea"/>
                <a:cs typeface="+mn-cs"/>
              </a:rPr>
              <a:t>mportant to take into account interactions predicting the status and the slope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of </a:t>
            </a:r>
            <a:r>
              <a:rPr lang="en-US" sz="1200" kern="1200" dirty="0" err="1" smtClean="0">
                <a:solidFill>
                  <a:schemeClr val="tx1"/>
                </a:solidFill>
                <a:effectLst/>
                <a:latin typeface="+mn-lt"/>
                <a:ea typeface="+mn-ea"/>
                <a:cs typeface="+mn-cs"/>
              </a:rPr>
              <a:t>ext</a:t>
            </a:r>
            <a:r>
              <a:rPr lang="en-US" sz="1200" kern="1200" dirty="0" smtClean="0">
                <a:solidFill>
                  <a:schemeClr val="tx1"/>
                </a:solidFill>
                <a:effectLst/>
                <a:latin typeface="+mn-lt"/>
                <a:ea typeface="+mn-ea"/>
                <a:cs typeface="+mn-cs"/>
              </a:rPr>
              <a:t> at the same time. Although same slope, interaction</a:t>
            </a:r>
            <a:r>
              <a:rPr lang="en-US" sz="1200" kern="1200" baseline="0" dirty="0" smtClean="0">
                <a:solidFill>
                  <a:schemeClr val="tx1"/>
                </a:solidFill>
                <a:effectLst/>
                <a:latin typeface="+mn-lt"/>
                <a:ea typeface="+mn-ea"/>
                <a:cs typeface="+mn-cs"/>
              </a:rPr>
              <a:t> predicting status suggested different final levels. Combining the effects of both interactions, you see this unexpected effect of effortful control in combination with low fear (or blunted reactivity) with high effortful control relating to the most at risk trajectory. Low effortful control shows that similar slope, but begins the study with lower initial levels resulting in final levels at about the average rate.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0799FBA-22F4-0D44-8529-6332E8A8BAEC}" type="slidenum">
              <a:rPr lang="en-US" smtClean="0"/>
              <a:pPr/>
              <a:t>41</a:t>
            </a:fld>
            <a:endParaRPr lang="en-US"/>
          </a:p>
        </p:txBody>
      </p:sp>
    </p:spTree>
    <p:extLst>
      <p:ext uri="{BB962C8B-B14F-4D97-AF65-F5344CB8AC3E}">
        <p14:creationId xmlns:p14="http://schemas.microsoft.com/office/powerpoint/2010/main" xmlns="" val="1441319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This is a very blunt summary of </a:t>
            </a:r>
            <a:r>
              <a:rPr lang="en-US" baseline="0" dirty="0" smtClean="0"/>
              <a:t>prior research examining interactions between reactive and regulatory dimensions on children’s adjustment. Starting with fear reactivity on the left, fear seems particularly important for conferring risk to internalizing problems with evidence of attention regulation in particular buffering the impact of high fear on internalizing symptoms. For externalizing symptoms, there seems to be a curvilinear effect of fear with both high and low reactivity relating to more problems and effortful control serving again to buffer this risk. </a:t>
            </a:r>
          </a:p>
          <a:p>
            <a:endParaRPr lang="en-US" baseline="0" dirty="0" smtClean="0"/>
          </a:p>
          <a:p>
            <a:r>
              <a:rPr lang="en-US" baseline="0" dirty="0" smtClean="0"/>
              <a:t>Frustration reactivity shows a similar interaction effect for externalizing problems with effortful control moderating the effect, but seems to more generally relate to both internalizing and externalizing symptoms though only contributes an independent direct effect on internalizing problems in children.</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 will say, there were exceedingly few longitudinal studies examining these interactions as they unfold which limits our understanding of the impact of development on these relations.</a:t>
            </a:r>
            <a:endParaRPr lang="en-US" dirty="0" smtClean="0"/>
          </a:p>
          <a:p>
            <a:endParaRPr lang="en-US" baseline="0" dirty="0" smtClean="0"/>
          </a:p>
          <a:p>
            <a:endParaRPr lang="en-US" baseline="0" dirty="0" smtClean="0"/>
          </a:p>
          <a:p>
            <a:r>
              <a:rPr lang="en-US" i="1" dirty="0" smtClean="0"/>
              <a:t>Fear – only 1 study suggests</a:t>
            </a:r>
            <a:r>
              <a:rPr lang="en-US" i="1" baseline="0" dirty="0" smtClean="0"/>
              <a:t> high EC confers risk of internalizing in combination with high fear</a:t>
            </a:r>
          </a:p>
          <a:p>
            <a:endParaRPr lang="en-US" baseline="0" dirty="0" smtClean="0"/>
          </a:p>
        </p:txBody>
      </p:sp>
      <p:sp>
        <p:nvSpPr>
          <p:cNvPr id="4" name="Slide Number Placeholder 3"/>
          <p:cNvSpPr>
            <a:spLocks noGrp="1"/>
          </p:cNvSpPr>
          <p:nvPr>
            <p:ph type="sldNum" sz="quarter" idx="10"/>
          </p:nvPr>
        </p:nvSpPr>
        <p:spPr/>
        <p:txBody>
          <a:bodyPr/>
          <a:lstStyle/>
          <a:p>
            <a:fld id="{00799FBA-22F4-0D44-8529-6332E8A8BAEC}" type="slidenum">
              <a:rPr lang="en-US" smtClean="0"/>
              <a:pPr/>
              <a:t>4</a:t>
            </a:fld>
            <a:endParaRPr lang="en-US"/>
          </a:p>
        </p:txBody>
      </p:sp>
    </p:spTree>
    <p:extLst>
      <p:ext uri="{BB962C8B-B14F-4D97-AF65-F5344CB8AC3E}">
        <p14:creationId xmlns:p14="http://schemas.microsoft.com/office/powerpoint/2010/main" xmlns="" val="26629725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Shift attention to the orange lines, or H</a:t>
            </a:r>
            <a:r>
              <a:rPr lang="en-US" sz="1200" kern="1200" baseline="0" dirty="0" smtClean="0">
                <a:solidFill>
                  <a:schemeClr val="tx1"/>
                </a:solidFill>
                <a:effectLst/>
                <a:latin typeface="+mn-lt"/>
                <a:ea typeface="+mn-ea"/>
                <a:cs typeface="+mn-cs"/>
              </a:rPr>
              <a:t> Fear </a:t>
            </a:r>
            <a:r>
              <a:rPr lang="is-IS" sz="1200" kern="1200" baseline="0" dirty="0" smtClean="0">
                <a:solidFill>
                  <a:schemeClr val="tx1"/>
                </a:solidFill>
                <a:effectLst/>
                <a:latin typeface="+mn-lt"/>
                <a:ea typeface="+mn-ea"/>
                <a:cs typeface="+mn-cs"/>
              </a:rPr>
              <a:t>there is a totally different pattern ...</a:t>
            </a:r>
            <a:endParaRPr lang="en-US" dirty="0"/>
          </a:p>
        </p:txBody>
      </p:sp>
      <p:sp>
        <p:nvSpPr>
          <p:cNvPr id="4" name="Slide Number Placeholder 3"/>
          <p:cNvSpPr>
            <a:spLocks noGrp="1"/>
          </p:cNvSpPr>
          <p:nvPr>
            <p:ph type="sldNum" sz="quarter" idx="10"/>
          </p:nvPr>
        </p:nvSpPr>
        <p:spPr/>
        <p:txBody>
          <a:bodyPr/>
          <a:lstStyle/>
          <a:p>
            <a:fld id="{00799FBA-22F4-0D44-8529-6332E8A8BAEC}" type="slidenum">
              <a:rPr lang="en-US" smtClean="0"/>
              <a:pPr/>
              <a:t>42</a:t>
            </a:fld>
            <a:endParaRPr lang="en-US"/>
          </a:p>
        </p:txBody>
      </p:sp>
    </p:spTree>
    <p:extLst>
      <p:ext uri="{BB962C8B-B14F-4D97-AF65-F5344CB8AC3E}">
        <p14:creationId xmlns:p14="http://schemas.microsoft.com/office/powerpoint/2010/main" xmlns="" val="14413194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 the symptom </a:t>
            </a:r>
            <a:r>
              <a:rPr lang="en-US" sz="1200" kern="1200" baseline="0" dirty="0" smtClean="0">
                <a:solidFill>
                  <a:schemeClr val="tx1"/>
                </a:solidFill>
                <a:effectLst/>
                <a:latin typeface="+mn-lt"/>
                <a:ea typeface="+mn-ea"/>
                <a:cs typeface="+mn-cs"/>
              </a:rPr>
              <a:t>slopes associated with </a:t>
            </a:r>
            <a:r>
              <a:rPr lang="en-US" sz="1200" kern="1200" dirty="0" smtClean="0">
                <a:solidFill>
                  <a:schemeClr val="tx1"/>
                </a:solidFill>
                <a:effectLst/>
                <a:latin typeface="+mn-lt"/>
                <a:ea typeface="+mn-ea"/>
                <a:cs typeface="+mn-cs"/>
              </a:rPr>
              <a:t>H Fear, in contrast, vary across levels of EC with H EC = fairly flat slopes [O-S] or maintenance of </a:t>
            </a:r>
            <a:r>
              <a:rPr lang="en-US" sz="1200" kern="1200" dirty="0" err="1" smtClean="0">
                <a:solidFill>
                  <a:schemeClr val="tx1"/>
                </a:solidFill>
                <a:effectLst/>
                <a:latin typeface="+mn-lt"/>
                <a:ea typeface="+mn-ea"/>
                <a:cs typeface="+mn-cs"/>
              </a:rPr>
              <a:t>sxs</a:t>
            </a:r>
            <a:r>
              <a:rPr lang="en-US" sz="1200" kern="1200" dirty="0" smtClean="0">
                <a:solidFill>
                  <a:schemeClr val="tx1"/>
                </a:solidFill>
                <a:effectLst/>
                <a:latin typeface="+mn-lt"/>
                <a:ea typeface="+mn-ea"/>
                <a:cs typeface="+mn-cs"/>
              </a:rPr>
              <a:t> and L EC showed this counter-intuitive</a:t>
            </a:r>
            <a:r>
              <a:rPr lang="en-US" sz="1200" kern="1200" baseline="0" dirty="0" smtClean="0">
                <a:solidFill>
                  <a:schemeClr val="tx1"/>
                </a:solidFill>
                <a:effectLst/>
                <a:latin typeface="+mn-lt"/>
                <a:ea typeface="+mn-ea"/>
                <a:cs typeface="+mn-cs"/>
              </a:rPr>
              <a:t> negative slope or</a:t>
            </a:r>
            <a:r>
              <a:rPr lang="en-US" sz="1200" kern="1200" dirty="0" smtClean="0">
                <a:solidFill>
                  <a:schemeClr val="tx1"/>
                </a:solidFill>
                <a:effectLst/>
                <a:latin typeface="+mn-lt"/>
                <a:ea typeface="+mn-ea"/>
                <a:cs typeface="+mn-cs"/>
              </a:rPr>
              <a:t> improvement in </a:t>
            </a:r>
            <a:r>
              <a:rPr lang="en-US" sz="1200" kern="1200" dirty="0" err="1" smtClean="0">
                <a:solidFill>
                  <a:schemeClr val="tx1"/>
                </a:solidFill>
                <a:effectLst/>
                <a:latin typeface="+mn-lt"/>
                <a:ea typeface="+mn-ea"/>
                <a:cs typeface="+mn-cs"/>
              </a:rPr>
              <a:t>sxs</a:t>
            </a:r>
            <a:r>
              <a:rPr lang="en-US" sz="1200" kern="1200" dirty="0" smtClean="0">
                <a:solidFill>
                  <a:schemeClr val="tx1"/>
                </a:solidFill>
                <a:effectLst/>
                <a:latin typeface="+mn-lt"/>
                <a:ea typeface="+mn-ea"/>
                <a:cs typeface="+mn-cs"/>
              </a:rPr>
              <a:t> [O-D]. </a:t>
            </a:r>
            <a:r>
              <a:rPr lang="en-US" sz="1200" kern="1200" baseline="0" dirty="0" smtClean="0">
                <a:solidFill>
                  <a:schemeClr val="tx1"/>
                </a:solidFill>
                <a:effectLst/>
                <a:latin typeface="+mn-lt"/>
                <a:ea typeface="+mn-ea"/>
                <a:cs typeface="+mn-cs"/>
              </a:rPr>
              <a:t>But once we integrate the interactions, you see d</a:t>
            </a:r>
            <a:r>
              <a:rPr lang="en-US" sz="1200" kern="1200" dirty="0" smtClean="0">
                <a:solidFill>
                  <a:schemeClr val="tx1"/>
                </a:solidFill>
                <a:effectLst/>
                <a:latin typeface="+mn-lt"/>
                <a:ea typeface="+mn-ea"/>
                <a:cs typeface="+mn-cs"/>
              </a:rPr>
              <a:t>espite improvement in </a:t>
            </a:r>
            <a:r>
              <a:rPr lang="en-US" sz="1200" kern="1200" dirty="0" err="1" smtClean="0">
                <a:solidFill>
                  <a:schemeClr val="tx1"/>
                </a:solidFill>
                <a:effectLst/>
                <a:latin typeface="+mn-lt"/>
                <a:ea typeface="+mn-ea"/>
                <a:cs typeface="+mn-cs"/>
              </a:rPr>
              <a:t>sxs</a:t>
            </a:r>
            <a:r>
              <a:rPr lang="en-US" sz="1200" kern="1200" dirty="0" smtClean="0">
                <a:solidFill>
                  <a:schemeClr val="tx1"/>
                </a:solidFill>
                <a:effectLst/>
                <a:latin typeface="+mn-lt"/>
                <a:ea typeface="+mn-ea"/>
                <a:cs typeface="+mn-cs"/>
              </a:rPr>
              <a:t> [O-D], kids with high fear reactivity and L EC had much higher initial </a:t>
            </a:r>
            <a:r>
              <a:rPr lang="en-US" sz="1200" kern="1200" dirty="0" err="1" smtClean="0">
                <a:solidFill>
                  <a:schemeClr val="tx1"/>
                </a:solidFill>
                <a:effectLst/>
                <a:latin typeface="+mn-lt"/>
                <a:ea typeface="+mn-ea"/>
                <a:cs typeface="+mn-cs"/>
              </a:rPr>
              <a:t>sx</a:t>
            </a:r>
            <a:r>
              <a:rPr lang="en-US" sz="1200" kern="1200" dirty="0" smtClean="0">
                <a:solidFill>
                  <a:schemeClr val="tx1"/>
                </a:solidFill>
                <a:effectLst/>
                <a:latin typeface="+mn-lt"/>
                <a:ea typeface="+mn-ea"/>
                <a:cs typeface="+mn-cs"/>
              </a:rPr>
              <a:t> levels that reduce to about average.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0799FBA-22F4-0D44-8529-6332E8A8BAEC}" type="slidenum">
              <a:rPr lang="en-US" smtClean="0"/>
              <a:pPr/>
              <a:t>43</a:t>
            </a:fld>
            <a:endParaRPr lang="en-US"/>
          </a:p>
        </p:txBody>
      </p:sp>
    </p:spTree>
    <p:extLst>
      <p:ext uri="{BB962C8B-B14F-4D97-AF65-F5344CB8AC3E}">
        <p14:creationId xmlns:p14="http://schemas.microsoft.com/office/powerpoint/2010/main" xmlns="" val="14413194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reiterating</a:t>
            </a:r>
            <a:r>
              <a:rPr lang="en-US" sz="1200" kern="1200" baseline="0" dirty="0" smtClean="0">
                <a:solidFill>
                  <a:schemeClr val="tx1"/>
                </a:solidFill>
                <a:effectLst/>
                <a:latin typeface="+mn-lt"/>
                <a:ea typeface="+mn-ea"/>
                <a:cs typeface="+mn-cs"/>
              </a:rPr>
              <a:t> again, </a:t>
            </a:r>
            <a:r>
              <a:rPr lang="en-US" sz="1200" kern="1200" dirty="0" smtClean="0">
                <a:solidFill>
                  <a:schemeClr val="tx1"/>
                </a:solidFill>
                <a:effectLst/>
                <a:latin typeface="+mn-lt"/>
                <a:ea typeface="+mn-ea"/>
                <a:cs typeface="+mn-cs"/>
              </a:rPr>
              <a:t>two</a:t>
            </a:r>
            <a:r>
              <a:rPr lang="en-US" sz="1200" kern="1200" baseline="0" dirty="0" smtClean="0">
                <a:solidFill>
                  <a:schemeClr val="tx1"/>
                </a:solidFill>
                <a:effectLst/>
                <a:latin typeface="+mn-lt"/>
                <a:ea typeface="+mn-ea"/>
                <a:cs typeface="+mn-cs"/>
              </a:rPr>
              <a:t> very different patterns depending on reactivity.</a:t>
            </a:r>
            <a:endParaRPr lang="en-US" dirty="0"/>
          </a:p>
        </p:txBody>
      </p:sp>
      <p:sp>
        <p:nvSpPr>
          <p:cNvPr id="4" name="Slide Number Placeholder 3"/>
          <p:cNvSpPr>
            <a:spLocks noGrp="1"/>
          </p:cNvSpPr>
          <p:nvPr>
            <p:ph type="sldNum" sz="quarter" idx="10"/>
          </p:nvPr>
        </p:nvSpPr>
        <p:spPr/>
        <p:txBody>
          <a:bodyPr/>
          <a:lstStyle/>
          <a:p>
            <a:fld id="{00799FBA-22F4-0D44-8529-6332E8A8BAEC}" type="slidenum">
              <a:rPr lang="en-US" smtClean="0"/>
              <a:pPr/>
              <a:t>44</a:t>
            </a:fld>
            <a:endParaRPr lang="en-US"/>
          </a:p>
        </p:txBody>
      </p:sp>
    </p:spTree>
    <p:extLst>
      <p:ext uri="{BB962C8B-B14F-4D97-AF65-F5344CB8AC3E}">
        <p14:creationId xmlns:p14="http://schemas.microsoft.com/office/powerpoint/2010/main" xmlns="" val="14413194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Importantly, EC is not protective in</a:t>
            </a:r>
            <a:r>
              <a:rPr lang="en-US" sz="1200" kern="1200" baseline="0" dirty="0" smtClean="0">
                <a:solidFill>
                  <a:schemeClr val="tx1"/>
                </a:solidFill>
                <a:effectLst/>
                <a:latin typeface="+mn-lt"/>
                <a:ea typeface="+mn-ea"/>
                <a:cs typeface="+mn-cs"/>
              </a:rPr>
              <a:t> all cases. Particularly, EC seems to buffer the effect of high reactivity, but is not protective in combination with low reactivity. May even actually exacerbate low reactivity in relation to externalizing problems.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Interaction between high reactivity (either fear or frustration) and high EC related to consistently lower externalizing </a:t>
            </a:r>
            <a:r>
              <a:rPr lang="en-US" sz="1200" kern="1200" baseline="0" dirty="0" err="1" smtClean="0">
                <a:solidFill>
                  <a:schemeClr val="tx1"/>
                </a:solidFill>
                <a:effectLst/>
                <a:latin typeface="+mn-lt"/>
                <a:ea typeface="+mn-ea"/>
                <a:cs typeface="+mn-cs"/>
              </a:rPr>
              <a:t>sx</a:t>
            </a:r>
            <a:r>
              <a:rPr lang="en-US" sz="1200" kern="1200" baseline="0" dirty="0" smtClean="0">
                <a:solidFill>
                  <a:schemeClr val="tx1"/>
                </a:solidFill>
                <a:effectLst/>
                <a:latin typeface="+mn-lt"/>
                <a:ea typeface="+mn-ea"/>
                <a:cs typeface="+mn-cs"/>
              </a:rPr>
              <a:t> across study.</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0799FBA-22F4-0D44-8529-6332E8A8BAEC}" type="slidenum">
              <a:rPr lang="en-US" smtClean="0"/>
              <a:pPr/>
              <a:t>45</a:t>
            </a:fld>
            <a:endParaRPr lang="en-US"/>
          </a:p>
        </p:txBody>
      </p:sp>
    </p:spTree>
    <p:extLst>
      <p:ext uri="{BB962C8B-B14F-4D97-AF65-F5344CB8AC3E}">
        <p14:creationId xmlns:p14="http://schemas.microsoft.com/office/powerpoint/2010/main" xmlns="" val="8935330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H EC improves</a:t>
            </a:r>
            <a:r>
              <a:rPr lang="en-US" baseline="0" dirty="0" smtClean="0"/>
              <a:t> trajectories compared to matched L EC</a:t>
            </a:r>
            <a:endParaRPr lang="en-US" dirty="0"/>
          </a:p>
        </p:txBody>
      </p:sp>
      <p:sp>
        <p:nvSpPr>
          <p:cNvPr id="4" name="Slide Number Placeholder 3"/>
          <p:cNvSpPr>
            <a:spLocks noGrp="1"/>
          </p:cNvSpPr>
          <p:nvPr>
            <p:ph type="sldNum" sz="quarter" idx="10"/>
          </p:nvPr>
        </p:nvSpPr>
        <p:spPr/>
        <p:txBody>
          <a:bodyPr/>
          <a:lstStyle/>
          <a:p>
            <a:fld id="{00799FBA-22F4-0D44-8529-6332E8A8BAEC}" type="slidenum">
              <a:rPr lang="en-US" smtClean="0"/>
              <a:pPr/>
              <a:t>46</a:t>
            </a:fld>
            <a:endParaRPr lang="en-US"/>
          </a:p>
        </p:txBody>
      </p:sp>
    </p:spTree>
    <p:extLst>
      <p:ext uri="{BB962C8B-B14F-4D97-AF65-F5344CB8AC3E}">
        <p14:creationId xmlns:p14="http://schemas.microsoft.com/office/powerpoint/2010/main" xmlns="" val="23553072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Strengthening</a:t>
            </a:r>
            <a:r>
              <a:rPr lang="en-US" baseline="0" dirty="0" smtClean="0"/>
              <a:t> effortful control abilities may NOT provide resilience for all children and may actually exacerbate </a:t>
            </a:r>
            <a:r>
              <a:rPr lang="en-US" baseline="0" dirty="0" err="1" smtClean="0"/>
              <a:t>sxs</a:t>
            </a:r>
            <a:r>
              <a:rPr lang="en-US" baseline="0" dirty="0" smtClean="0"/>
              <a:t> for some.</a:t>
            </a:r>
            <a:endParaRPr lang="en-US" dirty="0"/>
          </a:p>
        </p:txBody>
      </p:sp>
      <p:sp>
        <p:nvSpPr>
          <p:cNvPr id="4" name="Slide Number Placeholder 3"/>
          <p:cNvSpPr>
            <a:spLocks noGrp="1"/>
          </p:cNvSpPr>
          <p:nvPr>
            <p:ph type="sldNum" sz="quarter" idx="10"/>
          </p:nvPr>
        </p:nvSpPr>
        <p:spPr/>
        <p:txBody>
          <a:bodyPr/>
          <a:lstStyle/>
          <a:p>
            <a:fld id="{00799FBA-22F4-0D44-8529-6332E8A8BAEC}" type="slidenum">
              <a:rPr lang="en-US" smtClean="0"/>
              <a:pPr/>
              <a:t>47</a:t>
            </a:fld>
            <a:endParaRPr lang="en-US"/>
          </a:p>
        </p:txBody>
      </p:sp>
    </p:spTree>
    <p:extLst>
      <p:ext uri="{BB962C8B-B14F-4D97-AF65-F5344CB8AC3E}">
        <p14:creationId xmlns:p14="http://schemas.microsoft.com/office/powerpoint/2010/main" xmlns="" val="131257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799FBA-22F4-0D44-8529-6332E8A8BAEC}" type="slidenum">
              <a:rPr lang="en-US" smtClean="0"/>
              <a:pPr/>
              <a:t>49</a:t>
            </a:fld>
            <a:endParaRPr lang="en-US"/>
          </a:p>
        </p:txBody>
      </p:sp>
    </p:spTree>
    <p:extLst>
      <p:ext uri="{BB962C8B-B14F-4D97-AF65-F5344CB8AC3E}">
        <p14:creationId xmlns:p14="http://schemas.microsoft.com/office/powerpoint/2010/main" xmlns="" val="4121735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Reactivity – despite being considered a relatively stable trait, may actually increase at this age (environment </a:t>
            </a:r>
            <a:r>
              <a:rPr lang="en-US" baseline="0" dirty="0" err="1" smtClean="0"/>
              <a:t>etc</a:t>
            </a:r>
            <a:r>
              <a:rPr lang="en-US" baseline="0" dirty="0" smtClean="0"/>
              <a:t>) and it would be relevant to know how much more risk is conferred not just by level but also increases in it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 was also interested in growth in self</a:t>
            </a:r>
            <a:r>
              <a:rPr lang="en-US" baseline="0" dirty="0" smtClean="0"/>
              <a:t> </a:t>
            </a:r>
            <a:r>
              <a:rPr lang="en-US" dirty="0" smtClean="0"/>
              <a:t>regulation, which takes</a:t>
            </a:r>
            <a:r>
              <a:rPr lang="en-US" baseline="0" dirty="0" smtClean="0"/>
              <a:t> into account levels when kids started the study at 3yo but also gains that are made across the study in a developmentally appropriate way and how both levels and these expected gains in ability relate to children’s risk and resilience.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Looking at both levels and growth of temperament factors, may also help us understand the timing of effects and subsequently when best to try to intervene. </a:t>
            </a:r>
          </a:p>
        </p:txBody>
      </p:sp>
      <p:sp>
        <p:nvSpPr>
          <p:cNvPr id="4" name="Slide Number Placeholder 3"/>
          <p:cNvSpPr>
            <a:spLocks noGrp="1"/>
          </p:cNvSpPr>
          <p:nvPr>
            <p:ph type="sldNum" sz="quarter" idx="10"/>
          </p:nvPr>
        </p:nvSpPr>
        <p:spPr/>
        <p:txBody>
          <a:bodyPr/>
          <a:lstStyle/>
          <a:p>
            <a:fld id="{00799FBA-22F4-0D44-8529-6332E8A8BAEC}" type="slidenum">
              <a:rPr lang="en-US" smtClean="0"/>
              <a:pPr/>
              <a:t>5</a:t>
            </a:fld>
            <a:endParaRPr lang="en-US"/>
          </a:p>
        </p:txBody>
      </p:sp>
    </p:spTree>
    <p:extLst>
      <p:ext uri="{BB962C8B-B14F-4D97-AF65-F5344CB8AC3E}">
        <p14:creationId xmlns:p14="http://schemas.microsoft.com/office/powerpoint/2010/main" xmlns="" val="4034134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My basic goals for this study</a:t>
            </a:r>
            <a:r>
              <a:rPr lang="en-US" baseline="0" dirty="0" smtClean="0"/>
              <a:t> were to test </a:t>
            </a:r>
            <a:r>
              <a:rPr lang="is-IS" baseline="0" dirty="0" smtClean="0"/>
              <a:t>…</a:t>
            </a:r>
            <a:endParaRPr lang="en-US" dirty="0"/>
          </a:p>
        </p:txBody>
      </p:sp>
      <p:sp>
        <p:nvSpPr>
          <p:cNvPr id="4" name="Slide Number Placeholder 3"/>
          <p:cNvSpPr>
            <a:spLocks noGrp="1"/>
          </p:cNvSpPr>
          <p:nvPr>
            <p:ph type="sldNum" sz="quarter" idx="10"/>
          </p:nvPr>
        </p:nvSpPr>
        <p:spPr/>
        <p:txBody>
          <a:bodyPr/>
          <a:lstStyle/>
          <a:p>
            <a:fld id="{00799FBA-22F4-0D44-8529-6332E8A8BAEC}" type="slidenum">
              <a:rPr lang="en-US" smtClean="0"/>
              <a:pPr/>
              <a:t>6</a:t>
            </a:fld>
            <a:endParaRPr lang="en-US"/>
          </a:p>
        </p:txBody>
      </p:sp>
    </p:spTree>
    <p:extLst>
      <p:ext uri="{BB962C8B-B14F-4D97-AF65-F5344CB8AC3E}">
        <p14:creationId xmlns:p14="http://schemas.microsoft.com/office/powerpoint/2010/main" xmlns="" val="189658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9394"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latin typeface="Calibri" charset="0"/>
                <a:ea typeface="ＭＳ Ｐゴシック" charset="0"/>
                <a:cs typeface="ＭＳ Ｐゴシック" charset="0"/>
              </a:rPr>
              <a:t>Multi-method approach</a:t>
            </a:r>
            <a:endParaRPr lang="en-US" dirty="0">
              <a:latin typeface="Calibri"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1442"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i="0" dirty="0" smtClean="0">
              <a:latin typeface="Calibri" charset="0"/>
              <a:ea typeface="ＭＳ Ｐゴシック" charset="0"/>
              <a:cs typeface="ＭＳ Ｐゴシック" charset="0"/>
            </a:endParaRPr>
          </a:p>
          <a:p>
            <a:pPr eaLnBrk="1" hangingPunct="1"/>
            <a:endParaRPr lang="en-US" i="0" dirty="0" smtClean="0">
              <a:latin typeface="Calibri" charset="0"/>
              <a:ea typeface="ＭＳ Ｐゴシック" charset="0"/>
              <a:cs typeface="ＭＳ Ｐゴシック" charset="0"/>
            </a:endParaRPr>
          </a:p>
          <a:p>
            <a:pPr eaLnBrk="1" hangingPunct="1"/>
            <a:r>
              <a:rPr lang="en-US" i="0" dirty="0" smtClean="0">
                <a:latin typeface="Calibri" charset="0"/>
                <a:ea typeface="ＭＳ Ｐゴシック" charset="0"/>
                <a:cs typeface="ＭＳ Ｐゴシック" charset="0"/>
              </a:rPr>
              <a:t>Unit</a:t>
            </a:r>
            <a:r>
              <a:rPr lang="en-US" i="0" baseline="0" dirty="0" smtClean="0">
                <a:latin typeface="Calibri" charset="0"/>
                <a:ea typeface="ＭＳ Ｐゴシック" charset="0"/>
                <a:cs typeface="ＭＳ Ｐゴシック" charset="0"/>
              </a:rPr>
              <a:t> of Measure:</a:t>
            </a:r>
          </a:p>
          <a:p>
            <a:pPr eaLnBrk="1" hangingPunct="1"/>
            <a:r>
              <a:rPr lang="en-US" i="0" baseline="0" dirty="0" smtClean="0">
                <a:latin typeface="Calibri" charset="0"/>
                <a:ea typeface="ＭＳ Ｐゴシック" charset="0"/>
                <a:cs typeface="ＭＳ Ｐゴシック" charset="0"/>
              </a:rPr>
              <a:t>Fear - </a:t>
            </a:r>
            <a:r>
              <a:rPr lang="en-US" sz="1200" kern="1200" dirty="0" err="1" smtClean="0">
                <a:solidFill>
                  <a:schemeClr val="tx1"/>
                </a:solidFill>
                <a:effectLst/>
                <a:latin typeface="+mn-lt"/>
                <a:ea typeface="+mn-ea"/>
                <a:cs typeface="+mn-cs"/>
              </a:rPr>
              <a:t>uMho</a:t>
            </a:r>
            <a:r>
              <a:rPr lang="en-US" dirty="0" smtClean="0">
                <a:effectLst/>
              </a:rPr>
              <a:t> </a:t>
            </a:r>
          </a:p>
          <a:p>
            <a:pPr eaLnBrk="1" hangingPunct="1"/>
            <a:r>
              <a:rPr lang="en-US" i="0" dirty="0" err="1" smtClean="0">
                <a:effectLst/>
                <a:latin typeface="Calibri" charset="0"/>
                <a:ea typeface="ＭＳ Ｐゴシック" charset="0"/>
                <a:cs typeface="ＭＳ Ｐゴシック" charset="0"/>
              </a:rPr>
              <a:t>Frust</a:t>
            </a:r>
            <a:r>
              <a:rPr lang="en-US" i="0" dirty="0" smtClean="0">
                <a:effectLst/>
                <a:latin typeface="Calibri" charset="0"/>
                <a:ea typeface="ＭＳ Ｐゴシック" charset="0"/>
                <a:cs typeface="ＭＳ Ｐゴシック" charset="0"/>
              </a:rPr>
              <a:t> – beat/min</a:t>
            </a:r>
            <a:endParaRPr lang="en-US" i="0" dirty="0">
              <a:latin typeface="Calibri"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3490"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i="0" dirty="0" smtClean="0">
              <a:latin typeface="Calibri" charset="0"/>
              <a:ea typeface="ＭＳ Ｐゴシック" charset="0"/>
              <a:cs typeface="ＭＳ Ｐゴシック" charset="0"/>
            </a:endParaRPr>
          </a:p>
          <a:p>
            <a:pPr eaLnBrk="1" hangingPunct="1"/>
            <a:endParaRPr lang="en-US" i="0" dirty="0" smtClean="0">
              <a:latin typeface="Calibri" charset="0"/>
              <a:ea typeface="ＭＳ Ｐゴシック" charset="0"/>
              <a:cs typeface="ＭＳ Ｐゴシック" charset="0"/>
            </a:endParaRPr>
          </a:p>
          <a:p>
            <a:pPr eaLnBrk="1" hangingPunct="1"/>
            <a:r>
              <a:rPr lang="en-US" i="0" dirty="0" smtClean="0">
                <a:latin typeface="Calibri" charset="0"/>
                <a:ea typeface="ＭＳ Ｐゴシック" charset="0"/>
                <a:cs typeface="ＭＳ Ｐゴシック" charset="0"/>
              </a:rPr>
              <a:t>Each task was converted to a proportion</a:t>
            </a:r>
            <a:r>
              <a:rPr lang="en-US" i="0" baseline="0" dirty="0" smtClean="0">
                <a:latin typeface="Calibri" charset="0"/>
                <a:ea typeface="ＭＳ Ｐゴシック" charset="0"/>
                <a:cs typeface="ＭＳ Ｐゴシック" charset="0"/>
              </a:rPr>
              <a:t> score, which was then averaged.</a:t>
            </a:r>
            <a:endParaRPr lang="en-US" i="0" dirty="0">
              <a:latin typeface="Calibri"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1934396-32FF-E24C-93F4-94C4ABFA2AE1}" type="datetime1">
              <a:rPr lang="en-US" smtClean="0"/>
              <a:pPr/>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B39313-1506-9441-82B8-DAE467B0E0C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E69454-77FE-6B46-AD17-0A022E8EADBA}" type="datetime1">
              <a:rPr lang="en-US" smtClean="0"/>
              <a:pPr/>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B39313-1506-9441-82B8-DAE467B0E0C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6753AC-258B-3341-9BF1-6D3173F2AD2B}" type="datetime1">
              <a:rPr lang="en-US" smtClean="0"/>
              <a:pPr/>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B39313-1506-9441-82B8-DAE467B0E0C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767430-3338-D944-8C54-07C114E428CE}" type="datetime1">
              <a:rPr lang="en-US" smtClean="0"/>
              <a:pPr/>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B39313-1506-9441-82B8-DAE467B0E0C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27675CD2-B5DF-9241-8DAE-F4863B1C5B2A}" type="datetime1">
              <a:rPr lang="en-US" smtClean="0"/>
              <a:pPr/>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B39313-1506-9441-82B8-DAE467B0E0C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F867FE3-7D6E-9A47-89AE-A85BDF02F5FB}" type="datetime1">
              <a:rPr lang="en-US" smtClean="0"/>
              <a:pPr/>
              <a:t>11/16/2016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B39313-1506-9441-82B8-DAE467B0E0C9}"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A7F5CF4-457B-9940-B891-431F8BF99AC9}" type="datetime1">
              <a:rPr lang="en-US" smtClean="0"/>
              <a:pPr/>
              <a:t>11/16/2016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B39313-1506-9441-82B8-DAE467B0E0C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BA1A44-B8F6-7144-936F-1D30360C29CE}" type="datetime1">
              <a:rPr lang="en-US" smtClean="0"/>
              <a:pPr/>
              <a:t>11/16/2016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B39313-1506-9441-82B8-DAE467B0E0C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8326A2-430A-1545-A63E-4A60B2A007B5}" type="datetime1">
              <a:rPr lang="en-US" smtClean="0"/>
              <a:pPr/>
              <a:t>11/16/2016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B39313-1506-9441-82B8-DAE467B0E0C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C7BE67B9-A7D1-CD4B-A6F0-107A15258ABC}" type="datetime1">
              <a:rPr lang="en-US" smtClean="0"/>
              <a:pPr/>
              <a:t>11/16/2016</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49B39313-1506-9441-82B8-DAE467B0E0C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Drag picture to placeholder or click icon to add</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70EB1B-07CE-AB41-B16C-A9889A327984}" type="datetime1">
              <a:rPr lang="en-US" smtClean="0"/>
              <a:pPr/>
              <a:t>11/16/2016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B39313-1506-9441-82B8-DAE467B0E0C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5A630EA8-A9ED-9948-8522-FC559E50C8A1}" type="datetime1">
              <a:rPr lang="en-US" smtClean="0"/>
              <a:pPr/>
              <a:t>11/16/2016</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49B39313-1506-9441-82B8-DAE467B0E0C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3"/>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3"/>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package" Target="../embeddings/Microsoft_Office_Word_Document1.docx"/></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chart" Target="../charts/chart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1.xml"/><Relationship Id="rId5" Type="http://schemas.openxmlformats.org/officeDocument/2006/relationships/chart" Target="../charts/chart3.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1.xml"/><Relationship Id="rId1" Type="http://schemas.openxmlformats.org/officeDocument/2006/relationships/vmlDrawing" Target="../drawings/vmlDrawing3.vml"/><Relationship Id="rId5" Type="http://schemas.openxmlformats.org/officeDocument/2006/relationships/package" Target="../embeddings/Microsoft_Office_Word_Document2.docx"/><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1.xml"/><Relationship Id="rId1" Type="http://schemas.openxmlformats.org/officeDocument/2006/relationships/vmlDrawing" Target="../drawings/vmlDrawing4.vml"/><Relationship Id="rId5" Type="http://schemas.openxmlformats.org/officeDocument/2006/relationships/package" Target="../embeddings/Microsoft_Office_Word_Document3.docx"/><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1.xml"/><Relationship Id="rId1" Type="http://schemas.openxmlformats.org/officeDocument/2006/relationships/vmlDrawing" Target="../drawings/vmlDrawing5.vml"/><Relationship Id="rId5" Type="http://schemas.openxmlformats.org/officeDocument/2006/relationships/package" Target="../embeddings/Microsoft_Office_Word_Document4.docx"/><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1.xml"/><Relationship Id="rId5" Type="http://schemas.openxmlformats.org/officeDocument/2006/relationships/chart" Target="../charts/chart17.xml"/><Relationship Id="rId4" Type="http://schemas.openxmlformats.org/officeDocument/2006/relationships/chart" Target="../charts/char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74" y="306922"/>
            <a:ext cx="6524153" cy="2188612"/>
          </a:xfrm>
        </p:spPr>
        <p:txBody>
          <a:bodyPr anchor="t"/>
          <a:lstStyle/>
          <a:p>
            <a:pPr algn="ctr"/>
            <a:r>
              <a:rPr lang="en-US" sz="2800" cap="none" dirty="0" smtClean="0"/>
              <a:t>Development of Effortful Control as a Moderator of the Longitudinal Relations between Negative Reactivity and </a:t>
            </a:r>
            <a:br>
              <a:rPr lang="en-US" sz="2800" cap="none" dirty="0" smtClean="0"/>
            </a:br>
            <a:r>
              <a:rPr lang="en-US" sz="2800" cap="none" dirty="0" smtClean="0"/>
              <a:t>Symptoms in Preschool</a:t>
            </a:r>
            <a:endParaRPr lang="en-US" sz="2800" cap="none" dirty="0"/>
          </a:p>
        </p:txBody>
      </p:sp>
      <p:sp>
        <p:nvSpPr>
          <p:cNvPr id="3" name="Subtitle 2"/>
          <p:cNvSpPr>
            <a:spLocks noGrp="1"/>
          </p:cNvSpPr>
          <p:nvPr>
            <p:ph type="subTitle" idx="1"/>
          </p:nvPr>
        </p:nvSpPr>
        <p:spPr>
          <a:xfrm rot="19120797">
            <a:off x="1914712" y="3400206"/>
            <a:ext cx="4992915" cy="1047751"/>
          </a:xfrm>
        </p:spPr>
        <p:txBody>
          <a:bodyPr>
            <a:normAutofit lnSpcReduction="10000"/>
          </a:bodyPr>
          <a:lstStyle/>
          <a:p>
            <a:r>
              <a:rPr lang="en-US" sz="1800" dirty="0" smtClean="0"/>
              <a:t>Lyndsey R. Moran, Ph.D.</a:t>
            </a:r>
          </a:p>
          <a:p>
            <a:r>
              <a:rPr lang="en-US" sz="1800" dirty="0" err="1" smtClean="0"/>
              <a:t>Liliana</a:t>
            </a:r>
            <a:r>
              <a:rPr lang="en-US" sz="1800" dirty="0" smtClean="0"/>
              <a:t> J. </a:t>
            </a:r>
            <a:r>
              <a:rPr lang="en-US" sz="1800" dirty="0" err="1" smtClean="0"/>
              <a:t>Lengua</a:t>
            </a:r>
            <a:r>
              <a:rPr lang="en-US" sz="1800" dirty="0" smtClean="0"/>
              <a:t>, Ph.D.</a:t>
            </a:r>
          </a:p>
          <a:p>
            <a:r>
              <a:rPr lang="en-US" sz="1800" dirty="0" smtClean="0"/>
              <a:t>University of Washington</a:t>
            </a:r>
          </a:p>
        </p:txBody>
      </p:sp>
      <p:sp>
        <p:nvSpPr>
          <p:cNvPr id="4" name="Subtitle 2"/>
          <p:cNvSpPr txBox="1">
            <a:spLocks/>
          </p:cNvSpPr>
          <p:nvPr/>
        </p:nvSpPr>
        <p:spPr>
          <a:xfrm rot="19104686">
            <a:off x="2608898" y="4527395"/>
            <a:ext cx="4255146" cy="817248"/>
          </a:xfrm>
          <a:prstGeom prst="rect">
            <a:avLst/>
          </a:prstGeom>
        </p:spPr>
        <p:txBody>
          <a:bodyPr vert="horz" lIns="91440" tIns="9144" rIns="91440" bIns="45720" rtlCol="0">
            <a:norm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2pPr>
            <a:lvl3pPr marL="9144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4pPr>
            <a:lvl5pPr marL="18288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r>
              <a:rPr lang="en-US" dirty="0" smtClean="0"/>
              <a:t>October 22, 2016</a:t>
            </a:r>
            <a:endParaRPr lang="en-US" dirty="0"/>
          </a:p>
        </p:txBody>
      </p:sp>
      <p:sp>
        <p:nvSpPr>
          <p:cNvPr id="5" name="Subtitle 2"/>
          <p:cNvSpPr txBox="1">
            <a:spLocks/>
          </p:cNvSpPr>
          <p:nvPr/>
        </p:nvSpPr>
        <p:spPr>
          <a:xfrm>
            <a:off x="3533046" y="6132494"/>
            <a:ext cx="5600776" cy="780150"/>
          </a:xfrm>
          <a:prstGeom prst="rect">
            <a:avLst/>
          </a:prstGeom>
        </p:spPr>
        <p:txBody>
          <a:bodyPr vert="horz" lIns="91440" tIns="9144" rIns="91440" bIns="45720" rtlCol="0">
            <a:noAutofit/>
          </a:bodyPr>
          <a:lstStyle>
            <a:defPPr>
              <a:defRPr lang="en-US"/>
            </a:defPPr>
            <a:lvl1pPr indent="0" defTabSz="914400">
              <a:spcBef>
                <a:spcPts val="800"/>
              </a:spcBef>
              <a:buFont typeface="Arial" pitchFamily="34" charset="0"/>
              <a:buNone/>
              <a:defRPr kumimoji="0" sz="1400" b="0" i="0" u="none" strike="noStrike" cap="all" spc="400" normalizeH="0" baseline="0">
                <a:ln>
                  <a:noFill/>
                </a:ln>
                <a:effectLst/>
                <a:uLnTx/>
                <a:uFillTx/>
                <a:ea typeface="+mj-ea"/>
                <a:cs typeface="Tunga" pitchFamily="2"/>
              </a:defRPr>
            </a:lvl1pPr>
            <a:lvl2pPr indent="0" algn="ctr" defTabSz="914400">
              <a:spcBef>
                <a:spcPts val="300"/>
              </a:spcBef>
              <a:buClr>
                <a:schemeClr val="accent2"/>
              </a:buClr>
              <a:buFont typeface="Wingdings" pitchFamily="2" charset="2"/>
              <a:buNone/>
              <a:defRPr sz="1600">
                <a:solidFill>
                  <a:schemeClr val="tx1">
                    <a:tint val="75000"/>
                  </a:schemeClr>
                </a:solidFill>
              </a:defRPr>
            </a:lvl2pPr>
            <a:lvl3pPr indent="0" algn="ctr" defTabSz="914400">
              <a:spcBef>
                <a:spcPts val="300"/>
              </a:spcBef>
              <a:buClr>
                <a:schemeClr val="accent2"/>
              </a:buClr>
              <a:buFont typeface="Wingdings" pitchFamily="2" charset="2"/>
              <a:buNone/>
              <a:defRPr sz="1600">
                <a:solidFill>
                  <a:schemeClr val="tx1">
                    <a:tint val="75000"/>
                  </a:schemeClr>
                </a:solidFill>
              </a:defRPr>
            </a:lvl3pPr>
            <a:lvl4pPr indent="0" algn="ctr" defTabSz="914400">
              <a:spcBef>
                <a:spcPts val="300"/>
              </a:spcBef>
              <a:buClr>
                <a:schemeClr val="accent2"/>
              </a:buClr>
              <a:buFont typeface="Wingdings" pitchFamily="2" charset="2"/>
              <a:buNone/>
              <a:defRPr sz="1600">
                <a:solidFill>
                  <a:schemeClr val="tx1">
                    <a:tint val="75000"/>
                  </a:schemeClr>
                </a:solidFill>
              </a:defRPr>
            </a:lvl4pPr>
            <a:lvl5pPr indent="0" algn="ctr" defTabSz="914400">
              <a:spcBef>
                <a:spcPts val="300"/>
              </a:spcBef>
              <a:buClr>
                <a:schemeClr val="accent2"/>
              </a:buClr>
              <a:buFont typeface="Wingdings" pitchFamily="2" charset="2"/>
              <a:buNone/>
              <a:defRPr sz="1600">
                <a:solidFill>
                  <a:schemeClr val="tx1">
                    <a:tint val="75000"/>
                  </a:schemeClr>
                </a:solidFill>
              </a:defRPr>
            </a:lvl5pPr>
            <a:lvl6pPr indent="0" algn="ctr" defTabSz="914400">
              <a:spcBef>
                <a:spcPts val="300"/>
              </a:spcBef>
              <a:buClr>
                <a:schemeClr val="accent2"/>
              </a:buClr>
              <a:buFont typeface="Wingdings" pitchFamily="2" charset="2"/>
              <a:buNone/>
              <a:defRPr sz="1400">
                <a:solidFill>
                  <a:schemeClr val="tx1">
                    <a:tint val="75000"/>
                  </a:schemeClr>
                </a:solidFill>
              </a:defRPr>
            </a:lvl6pPr>
            <a:lvl7pPr indent="0" algn="ctr" defTabSz="914400">
              <a:spcBef>
                <a:spcPts val="300"/>
              </a:spcBef>
              <a:buClr>
                <a:schemeClr val="accent2"/>
              </a:buClr>
              <a:buFont typeface="Wingdings" pitchFamily="2" charset="2"/>
              <a:buNone/>
              <a:defRPr sz="1400">
                <a:solidFill>
                  <a:schemeClr val="tx1">
                    <a:tint val="75000"/>
                  </a:schemeClr>
                </a:solidFill>
              </a:defRPr>
            </a:lvl7pPr>
            <a:lvl8pPr indent="0" algn="ctr" defTabSz="914400">
              <a:spcBef>
                <a:spcPts val="300"/>
              </a:spcBef>
              <a:buClr>
                <a:schemeClr val="accent2"/>
              </a:buClr>
              <a:buFont typeface="Wingdings" pitchFamily="2" charset="2"/>
              <a:buNone/>
              <a:defRPr sz="1400">
                <a:solidFill>
                  <a:schemeClr val="tx1">
                    <a:tint val="75000"/>
                  </a:schemeClr>
                </a:solidFill>
              </a:defRPr>
            </a:lvl8pPr>
            <a:lvl9pPr indent="0" algn="ctr" defTabSz="914400">
              <a:spcBef>
                <a:spcPts val="300"/>
              </a:spcBef>
              <a:buClr>
                <a:schemeClr val="accent2"/>
              </a:buClr>
              <a:buFont typeface="Wingdings" pitchFamily="2" charset="2"/>
              <a:buNone/>
              <a:defRPr sz="1400">
                <a:solidFill>
                  <a:schemeClr val="tx1">
                    <a:tint val="75000"/>
                  </a:schemeClr>
                </a:solidFill>
              </a:defRPr>
            </a:lvl9pPr>
          </a:lstStyle>
          <a:p>
            <a:pPr algn="r">
              <a:spcBef>
                <a:spcPts val="200"/>
              </a:spcBef>
            </a:pPr>
            <a:r>
              <a:rPr lang="en-US" sz="1100" dirty="0"/>
              <a:t>Research supported by:</a:t>
            </a:r>
          </a:p>
          <a:p>
            <a:pPr algn="r">
              <a:spcBef>
                <a:spcPts val="200"/>
              </a:spcBef>
            </a:pPr>
            <a:r>
              <a:rPr lang="en-US" sz="1100" dirty="0" err="1" smtClean="0"/>
              <a:t>Liliana</a:t>
            </a:r>
            <a:r>
              <a:rPr lang="en-US" sz="1100" dirty="0" smtClean="0"/>
              <a:t> </a:t>
            </a:r>
            <a:r>
              <a:rPr lang="en-US" sz="1100" dirty="0" err="1"/>
              <a:t>Lengua</a:t>
            </a:r>
            <a:r>
              <a:rPr lang="en-US" sz="1100" dirty="0"/>
              <a:t> (NICHD #5RO1 HD54465-01)</a:t>
            </a:r>
          </a:p>
          <a:p>
            <a:pPr algn="r">
              <a:spcBef>
                <a:spcPts val="200"/>
              </a:spcBef>
            </a:pPr>
            <a:r>
              <a:rPr lang="en-US" sz="1100" dirty="0"/>
              <a:t>Lyndsey Moran (NIMH 1F31MH098530-01A1)</a:t>
            </a:r>
          </a:p>
        </p:txBody>
      </p:sp>
    </p:spTree>
    <p:extLst>
      <p:ext uri="{BB962C8B-B14F-4D97-AF65-F5344CB8AC3E}">
        <p14:creationId xmlns:p14="http://schemas.microsoft.com/office/powerpoint/2010/main" xmlns="" val="42592784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p:cNvSpPr>
          <p:nvPr>
            <p:ph type="title"/>
          </p:nvPr>
        </p:nvSpPr>
        <p:spPr>
          <a:xfrm>
            <a:off x="458055" y="0"/>
            <a:ext cx="7499350" cy="848151"/>
          </a:xfrm>
        </p:spPr>
        <p:txBody>
          <a:bodyPr vert="horz" wrap="square" lIns="91440" tIns="45720" rIns="91440" bIns="45720" numCol="1" anchorCtr="0" compatLnSpc="1">
            <a:prstTxWarp prst="textNoShape">
              <a:avLst/>
            </a:prstTxWarp>
          </a:bodyPr>
          <a:lstStyle/>
          <a:p>
            <a:pPr eaLnBrk="1" hangingPunct="1">
              <a:defRPr/>
            </a:pPr>
            <a:r>
              <a:rPr lang="en-US" dirty="0">
                <a:effectLst>
                  <a:outerShdw blurRad="38100" dist="38100" dir="2700000" algn="tl">
                    <a:srgbClr val="DDDDDD"/>
                  </a:outerShdw>
                </a:effectLst>
                <a:ea typeface="ＭＳ Ｐゴシック" charset="0"/>
                <a:cs typeface="ＭＳ Ｐゴシック" charset="0"/>
              </a:rPr>
              <a:t>Measures: Effortful Control</a:t>
            </a:r>
          </a:p>
        </p:txBody>
      </p:sp>
      <p:sp>
        <p:nvSpPr>
          <p:cNvPr id="62466" name="Text Box 15"/>
          <p:cNvSpPr txBox="1">
            <a:spLocks noChangeArrowheads="1"/>
          </p:cNvSpPr>
          <p:nvPr/>
        </p:nvSpPr>
        <p:spPr bwMode="auto">
          <a:xfrm>
            <a:off x="2133600" y="6545471"/>
            <a:ext cx="699674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400" dirty="0" err="1">
                <a:solidFill>
                  <a:srgbClr val="FFFFFF"/>
                </a:solidFill>
              </a:rPr>
              <a:t>Gerstadt</a:t>
            </a:r>
            <a:r>
              <a:rPr lang="en-US" sz="1400" dirty="0">
                <a:solidFill>
                  <a:srgbClr val="FFFFFF"/>
                </a:solidFill>
              </a:rPr>
              <a:t> et al., 1994; </a:t>
            </a:r>
            <a:r>
              <a:rPr lang="en-US" sz="1400" dirty="0" err="1">
                <a:solidFill>
                  <a:srgbClr val="FFFFFF"/>
                </a:solidFill>
              </a:rPr>
              <a:t>Kochanska</a:t>
            </a:r>
            <a:r>
              <a:rPr lang="en-US" sz="1400" dirty="0">
                <a:solidFill>
                  <a:srgbClr val="FFFFFF"/>
                </a:solidFill>
              </a:rPr>
              <a:t> et al., 1996; McClelland, 2007; </a:t>
            </a:r>
            <a:r>
              <a:rPr lang="en-US" sz="1400" dirty="0" err="1">
                <a:solidFill>
                  <a:srgbClr val="FFFFFF"/>
                </a:solidFill>
              </a:rPr>
              <a:t>Zelazo</a:t>
            </a:r>
            <a:r>
              <a:rPr lang="en-US" sz="1400" dirty="0">
                <a:solidFill>
                  <a:srgbClr val="FFFFFF"/>
                </a:solidFill>
              </a:rPr>
              <a:t> et al., 1996</a:t>
            </a:r>
          </a:p>
        </p:txBody>
      </p:sp>
      <p:sp>
        <p:nvSpPr>
          <p:cNvPr id="2" name="Slide Number Placeholder 1"/>
          <p:cNvSpPr>
            <a:spLocks noGrp="1"/>
          </p:cNvSpPr>
          <p:nvPr>
            <p:ph type="sldNum" sz="quarter" idx="12"/>
          </p:nvPr>
        </p:nvSpPr>
        <p:spPr>
          <a:xfrm>
            <a:off x="52944" y="5165276"/>
            <a:ext cx="502920" cy="502920"/>
          </a:xfrm>
        </p:spPr>
        <p:txBody>
          <a:bodyPr/>
          <a:lstStyle/>
          <a:p>
            <a:fld id="{49B39313-1506-9441-82B8-DAE467B0E0C9}" type="slidenum">
              <a:rPr lang="en-US" smtClean="0"/>
              <a:pPr/>
              <a:t>10</a:t>
            </a:fld>
            <a:endParaRPr lang="en-US"/>
          </a:p>
        </p:txBody>
      </p:sp>
      <p:sp>
        <p:nvSpPr>
          <p:cNvPr id="6" name="Rectangle 3"/>
          <p:cNvSpPr>
            <a:spLocks noGrp="1"/>
          </p:cNvSpPr>
          <p:nvPr>
            <p:ph idx="1"/>
          </p:nvPr>
        </p:nvSpPr>
        <p:spPr>
          <a:xfrm>
            <a:off x="1" y="757431"/>
            <a:ext cx="9084992" cy="5619750"/>
          </a:xfrm>
        </p:spPr>
        <p:txBody>
          <a:bodyPr>
            <a:normAutofit/>
          </a:bodyPr>
          <a:lstStyle/>
          <a:p>
            <a:pPr marL="457200" lvl="3" indent="-169164">
              <a:spcBef>
                <a:spcPts val="0"/>
              </a:spcBef>
              <a:spcAft>
                <a:spcPts val="600"/>
              </a:spcAft>
            </a:pPr>
            <a:r>
              <a:rPr lang="en-US" sz="2400" dirty="0" smtClean="0">
                <a:ea typeface="ＭＳ Ｐゴシック" charset="0"/>
              </a:rPr>
              <a:t>Aggregate including measures of attention &amp; inhibitory control: </a:t>
            </a:r>
          </a:p>
          <a:p>
            <a:pPr marL="1121156" lvl="4" indent="-168275">
              <a:spcAft>
                <a:spcPts val="1200"/>
              </a:spcAft>
            </a:pPr>
            <a:r>
              <a:rPr lang="en-US" sz="2400" dirty="0" smtClean="0">
                <a:ea typeface="ＭＳ Ｐゴシック" charset="0"/>
              </a:rPr>
              <a:t>Auditory Attention (NEPSY-II)</a:t>
            </a:r>
          </a:p>
          <a:p>
            <a:pPr marL="1121156" lvl="4" indent="-168275">
              <a:spcAft>
                <a:spcPts val="1200"/>
              </a:spcAft>
            </a:pPr>
            <a:r>
              <a:rPr lang="en-US" sz="2400" dirty="0" smtClean="0">
                <a:ea typeface="ＭＳ Ｐゴシック" charset="0"/>
              </a:rPr>
              <a:t>Dimensional Change Card Sort</a:t>
            </a:r>
          </a:p>
          <a:p>
            <a:pPr marL="1121156" lvl="4" indent="-168275">
              <a:spcAft>
                <a:spcPts val="1200"/>
              </a:spcAft>
            </a:pPr>
            <a:r>
              <a:rPr lang="en-US" sz="2400" dirty="0" smtClean="0">
                <a:ea typeface="ＭＳ Ｐゴシック" charset="0"/>
              </a:rPr>
              <a:t>Inhibition (NEPSY-II)</a:t>
            </a:r>
          </a:p>
          <a:p>
            <a:pPr marL="1121156" lvl="4" indent="-168275">
              <a:spcAft>
                <a:spcPts val="1200"/>
              </a:spcAft>
            </a:pPr>
            <a:r>
              <a:rPr lang="en-US" sz="2400" dirty="0" smtClean="0">
                <a:ea typeface="ＭＳ Ｐゴシック" charset="0"/>
              </a:rPr>
              <a:t>Day/Night</a:t>
            </a:r>
          </a:p>
          <a:p>
            <a:pPr marL="1121156" lvl="4" indent="-168275">
              <a:spcAft>
                <a:spcPts val="1200"/>
              </a:spcAft>
            </a:pPr>
            <a:r>
              <a:rPr lang="en-US" sz="2400" dirty="0" smtClean="0">
                <a:ea typeface="ＭＳ Ｐゴシック" charset="0"/>
              </a:rPr>
              <a:t>Monkey-Dragon</a:t>
            </a:r>
          </a:p>
          <a:p>
            <a:pPr marL="1121156" lvl="4" indent="-168275">
              <a:spcAft>
                <a:spcPts val="1200"/>
              </a:spcAft>
            </a:pPr>
            <a:r>
              <a:rPr lang="en-US" sz="2400" dirty="0" smtClean="0">
                <a:ea typeface="ＭＳ Ｐゴシック" charset="0"/>
              </a:rPr>
              <a:t>Head-Toes-Knees-Shoulders</a:t>
            </a:r>
          </a:p>
          <a:p>
            <a:pPr marL="457200" lvl="3" indent="-169164"/>
            <a:r>
              <a:rPr lang="en-US" sz="2400" dirty="0" smtClean="0">
                <a:ea typeface="ＭＳ Ｐゴシック" charset="0"/>
              </a:rPr>
              <a:t>Each task converted to proportion score before aggregation</a:t>
            </a:r>
          </a:p>
          <a:p>
            <a:pPr marL="0" indent="0" eaLnBrk="1" hangingPunct="1"/>
            <a:endParaRPr lang="en-US" sz="2400" dirty="0">
              <a:ea typeface="ＭＳ Ｐゴシック" charset="0"/>
              <a:cs typeface="ＭＳ Ｐゴシック" charset="0"/>
            </a:endParaRPr>
          </a:p>
        </p:txBody>
      </p:sp>
    </p:spTree>
    <p:extLst>
      <p:ext uri="{BB962C8B-B14F-4D97-AF65-F5344CB8AC3E}">
        <p14:creationId xmlns:p14="http://schemas.microsoft.com/office/powerpoint/2010/main" xmlns="" val="19011414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p:cNvSpPr>
          <p:nvPr>
            <p:ph type="title"/>
          </p:nvPr>
        </p:nvSpPr>
        <p:spPr>
          <a:xfrm>
            <a:off x="475195" y="0"/>
            <a:ext cx="7499350" cy="1143000"/>
          </a:xfrm>
        </p:spPr>
        <p:txBody>
          <a:bodyPr vert="horz" wrap="square" lIns="91440" tIns="45720" rIns="91440" bIns="45720" numCol="1" anchorCtr="0" compatLnSpc="1">
            <a:prstTxWarp prst="textNoShape">
              <a:avLst/>
            </a:prstTxWarp>
          </a:bodyPr>
          <a:lstStyle/>
          <a:p>
            <a:pPr eaLnBrk="1" hangingPunct="1">
              <a:defRPr/>
            </a:pPr>
            <a:r>
              <a:rPr lang="en-US" dirty="0">
                <a:effectLst>
                  <a:outerShdw blurRad="38100" dist="38100" dir="2700000" algn="tl">
                    <a:srgbClr val="DDDDDD"/>
                  </a:outerShdw>
                </a:effectLst>
                <a:ea typeface="ＭＳ Ｐゴシック" charset="0"/>
                <a:cs typeface="ＭＳ Ｐゴシック" charset="0"/>
              </a:rPr>
              <a:t>Measures: Children</a:t>
            </a:r>
            <a:r>
              <a:rPr lang="ja-JP" altLang="en-US" dirty="0">
                <a:effectLst>
                  <a:outerShdw blurRad="38100" dist="38100" dir="2700000" algn="tl">
                    <a:srgbClr val="DDDDDD"/>
                  </a:outerShdw>
                </a:effectLst>
                <a:ea typeface="ＭＳ Ｐゴシック" charset="0"/>
                <a:cs typeface="ＭＳ Ｐゴシック" charset="0"/>
              </a:rPr>
              <a:t>’</a:t>
            </a:r>
            <a:r>
              <a:rPr lang="en-US" dirty="0">
                <a:effectLst>
                  <a:outerShdw blurRad="38100" dist="38100" dir="2700000" algn="tl">
                    <a:srgbClr val="DDDDDD"/>
                  </a:outerShdw>
                </a:effectLst>
                <a:ea typeface="ＭＳ Ｐゴシック" charset="0"/>
                <a:cs typeface="ＭＳ Ｐゴシック" charset="0"/>
              </a:rPr>
              <a:t>s Symptoms</a:t>
            </a:r>
          </a:p>
        </p:txBody>
      </p:sp>
      <p:sp>
        <p:nvSpPr>
          <p:cNvPr id="64514" name="Rectangle 3"/>
          <p:cNvSpPr>
            <a:spLocks noGrp="1"/>
          </p:cNvSpPr>
          <p:nvPr>
            <p:ph idx="1"/>
          </p:nvPr>
        </p:nvSpPr>
        <p:spPr>
          <a:xfrm>
            <a:off x="430744" y="1166775"/>
            <a:ext cx="8473213" cy="4800600"/>
          </a:xfrm>
        </p:spPr>
        <p:txBody>
          <a:bodyPr>
            <a:normAutofit/>
          </a:bodyPr>
          <a:lstStyle/>
          <a:p>
            <a:pPr marL="0" lvl="1" indent="0">
              <a:lnSpc>
                <a:spcPct val="110000"/>
              </a:lnSpc>
              <a:spcAft>
                <a:spcPts val="600"/>
              </a:spcAft>
              <a:buNone/>
            </a:pPr>
            <a:r>
              <a:rPr lang="en-US" sz="2400" i="1" dirty="0">
                <a:ea typeface="ＭＳ Ｐゴシック" charset="0"/>
                <a:cs typeface="ＭＳ Ｐゴシック" charset="0"/>
              </a:rPr>
              <a:t>Maternal Report on Child Behavior </a:t>
            </a:r>
            <a:r>
              <a:rPr lang="en-US" sz="2400" i="1" dirty="0" smtClean="0">
                <a:ea typeface="ＭＳ Ｐゴシック" charset="0"/>
                <a:cs typeface="ＭＳ Ｐゴシック" charset="0"/>
              </a:rPr>
              <a:t>Checklist</a:t>
            </a:r>
          </a:p>
          <a:p>
            <a:pPr marL="0" lvl="1" indent="0">
              <a:lnSpc>
                <a:spcPct val="110000"/>
              </a:lnSpc>
              <a:spcAft>
                <a:spcPts val="600"/>
              </a:spcAft>
              <a:buNone/>
            </a:pPr>
            <a:endParaRPr lang="en-US" sz="1100" i="1" dirty="0">
              <a:ea typeface="ＭＳ Ｐゴシック" charset="0"/>
              <a:cs typeface="ＭＳ Ｐゴシック" charset="0"/>
            </a:endParaRPr>
          </a:p>
          <a:p>
            <a:pPr lvl="2">
              <a:lnSpc>
                <a:spcPct val="110000"/>
              </a:lnSpc>
            </a:pPr>
            <a:r>
              <a:rPr lang="en-US" sz="2400" dirty="0">
                <a:ea typeface="ＭＳ Ｐゴシック" charset="0"/>
              </a:rPr>
              <a:t>Internalizing Symptoms:</a:t>
            </a:r>
          </a:p>
          <a:p>
            <a:pPr lvl="4">
              <a:lnSpc>
                <a:spcPct val="110000"/>
              </a:lnSpc>
              <a:spcAft>
                <a:spcPts val="600"/>
              </a:spcAft>
            </a:pPr>
            <a:r>
              <a:rPr lang="en-US" sz="2400" dirty="0">
                <a:ea typeface="ＭＳ Ｐゴシック" charset="0"/>
              </a:rPr>
              <a:t>Anxiety (12 items) &amp; Depression Scales (12 items</a:t>
            </a:r>
            <a:r>
              <a:rPr lang="en-US" sz="2400" dirty="0" smtClean="0">
                <a:ea typeface="ＭＳ Ｐゴシック" charset="0"/>
              </a:rPr>
              <a:t>)</a:t>
            </a:r>
          </a:p>
          <a:p>
            <a:pPr marL="685800" lvl="4" indent="0">
              <a:lnSpc>
                <a:spcPct val="110000"/>
              </a:lnSpc>
              <a:spcAft>
                <a:spcPts val="600"/>
              </a:spcAft>
              <a:buNone/>
            </a:pPr>
            <a:endParaRPr lang="en-US" sz="2400" dirty="0">
              <a:ea typeface="ＭＳ Ｐゴシック" charset="0"/>
            </a:endParaRPr>
          </a:p>
          <a:p>
            <a:pPr lvl="2">
              <a:lnSpc>
                <a:spcPct val="110000"/>
              </a:lnSpc>
            </a:pPr>
            <a:r>
              <a:rPr lang="en-US" sz="2400" dirty="0">
                <a:ea typeface="ＭＳ Ｐゴシック" charset="0"/>
              </a:rPr>
              <a:t>Externalizing Symptoms:</a:t>
            </a:r>
          </a:p>
          <a:p>
            <a:pPr lvl="4">
              <a:lnSpc>
                <a:spcPct val="110000"/>
              </a:lnSpc>
              <a:spcAft>
                <a:spcPts val="1800"/>
              </a:spcAft>
            </a:pPr>
            <a:r>
              <a:rPr lang="en-US" sz="2400" dirty="0">
                <a:ea typeface="ＭＳ Ｐゴシック" charset="0"/>
              </a:rPr>
              <a:t>Aggression and Delinquency Scales (21 items</a:t>
            </a:r>
            <a:r>
              <a:rPr lang="en-US" sz="2400" dirty="0" smtClean="0">
                <a:ea typeface="ＭＳ Ｐゴシック" charset="0"/>
              </a:rPr>
              <a:t>)</a:t>
            </a:r>
            <a:endParaRPr lang="en-US" sz="2400" dirty="0">
              <a:ea typeface="ＭＳ Ｐゴシック" charset="0"/>
              <a:cs typeface="ＭＳ Ｐゴシック" charset="0"/>
            </a:endParaRPr>
          </a:p>
        </p:txBody>
      </p:sp>
      <p:sp>
        <p:nvSpPr>
          <p:cNvPr id="64515" name="Text Box 4"/>
          <p:cNvSpPr txBox="1">
            <a:spLocks noChangeArrowheads="1"/>
          </p:cNvSpPr>
          <p:nvPr/>
        </p:nvSpPr>
        <p:spPr bwMode="auto">
          <a:xfrm>
            <a:off x="1608668" y="6505048"/>
            <a:ext cx="753533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400" dirty="0">
                <a:solidFill>
                  <a:srgbClr val="FFFFFF"/>
                </a:solidFill>
              </a:rPr>
              <a:t>Achenbach, 1991; Gresham &amp; Elliot, 1990; Kendall et al., 2007;  </a:t>
            </a:r>
            <a:r>
              <a:rPr lang="en-US" sz="1400" dirty="0" err="1">
                <a:solidFill>
                  <a:srgbClr val="FFFFFF"/>
                </a:solidFill>
              </a:rPr>
              <a:t>Lengua</a:t>
            </a:r>
            <a:r>
              <a:rPr lang="en-US" sz="1400" dirty="0">
                <a:solidFill>
                  <a:srgbClr val="FFFFFF"/>
                </a:solidFill>
              </a:rPr>
              <a:t> et al., 2001</a:t>
            </a:r>
          </a:p>
        </p:txBody>
      </p:sp>
      <p:sp>
        <p:nvSpPr>
          <p:cNvPr id="2" name="Slide Number Placeholder 1"/>
          <p:cNvSpPr>
            <a:spLocks noGrp="1"/>
          </p:cNvSpPr>
          <p:nvPr>
            <p:ph type="sldNum" sz="quarter" idx="12"/>
          </p:nvPr>
        </p:nvSpPr>
        <p:spPr>
          <a:xfrm>
            <a:off x="66846" y="5145743"/>
            <a:ext cx="502920" cy="502920"/>
          </a:xfrm>
        </p:spPr>
        <p:txBody>
          <a:bodyPr/>
          <a:lstStyle/>
          <a:p>
            <a:fld id="{49B39313-1506-9441-82B8-DAE467B0E0C9}" type="slidenum">
              <a:rPr lang="en-US" smtClean="0"/>
              <a:pPr/>
              <a:t>11</a:t>
            </a:fld>
            <a:endParaRPr lang="en-US"/>
          </a:p>
        </p:txBody>
      </p:sp>
    </p:spTree>
    <p:extLst>
      <p:ext uri="{BB962C8B-B14F-4D97-AF65-F5344CB8AC3E}">
        <p14:creationId xmlns:p14="http://schemas.microsoft.com/office/powerpoint/2010/main" xmlns="" val="22668324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3" y="93615"/>
            <a:ext cx="8686243" cy="548640"/>
          </a:xfrm>
        </p:spPr>
        <p:txBody>
          <a:bodyPr/>
          <a:lstStyle/>
          <a:p>
            <a:pPr algn="r"/>
            <a:r>
              <a:rPr lang="en-US" dirty="0" smtClean="0"/>
              <a:t>Analytic Plan</a:t>
            </a:r>
            <a:endParaRPr lang="en-US" dirty="0"/>
          </a:p>
        </p:txBody>
      </p:sp>
      <p:sp>
        <p:nvSpPr>
          <p:cNvPr id="3" name="Content Placeholder 2"/>
          <p:cNvSpPr>
            <a:spLocks noGrp="1"/>
          </p:cNvSpPr>
          <p:nvPr>
            <p:ph idx="1"/>
          </p:nvPr>
        </p:nvSpPr>
        <p:spPr>
          <a:xfrm>
            <a:off x="199572" y="562427"/>
            <a:ext cx="8944428" cy="4807857"/>
          </a:xfrm>
        </p:spPr>
        <p:txBody>
          <a:bodyPr>
            <a:noAutofit/>
          </a:bodyPr>
          <a:lstStyle/>
          <a:p>
            <a:pPr marL="0" lvl="1" indent="0">
              <a:spcBef>
                <a:spcPts val="0"/>
              </a:spcBef>
              <a:buNone/>
            </a:pPr>
            <a:endParaRPr lang="en-US" sz="2000" b="1" i="1" dirty="0" smtClean="0"/>
          </a:p>
          <a:p>
            <a:pPr marL="457200" lvl="1" indent="-457200">
              <a:spcBef>
                <a:spcPts val="0"/>
              </a:spcBef>
              <a:buFont typeface="+mj-lt"/>
              <a:buAutoNum type="arabicPeriod"/>
            </a:pPr>
            <a:r>
              <a:rPr lang="en-US" sz="2000" b="1" i="1" dirty="0" smtClean="0">
                <a:latin typeface="+mj-lt"/>
              </a:rPr>
              <a:t>Unconditional Growth Curves</a:t>
            </a:r>
          </a:p>
          <a:p>
            <a:pPr lvl="2">
              <a:spcBef>
                <a:spcPts val="0"/>
              </a:spcBef>
            </a:pPr>
            <a:r>
              <a:rPr lang="en-US" sz="2000" dirty="0" smtClean="0"/>
              <a:t>Examine fit of linear growth in all factors</a:t>
            </a:r>
          </a:p>
          <a:p>
            <a:pPr marL="0" lvl="1" indent="0">
              <a:spcBef>
                <a:spcPts val="0"/>
              </a:spcBef>
              <a:buNone/>
            </a:pPr>
            <a:endParaRPr lang="en-US" sz="2000" dirty="0" smtClean="0"/>
          </a:p>
          <a:p>
            <a:pPr marL="457200" lvl="1" indent="-457200">
              <a:spcBef>
                <a:spcPts val="0"/>
              </a:spcBef>
              <a:buFont typeface="+mj-lt"/>
              <a:buAutoNum type="arabicPeriod"/>
            </a:pPr>
            <a:r>
              <a:rPr lang="en-US" sz="2000" b="1" i="1" dirty="0" smtClean="0">
                <a:latin typeface="+mj-lt"/>
              </a:rPr>
              <a:t>Conditional Growth Curves</a:t>
            </a:r>
          </a:p>
          <a:p>
            <a:pPr lvl="2">
              <a:spcBef>
                <a:spcPts val="0"/>
              </a:spcBef>
            </a:pPr>
            <a:r>
              <a:rPr lang="en-US" sz="2000" dirty="0" smtClean="0"/>
              <a:t>Reactivity as predictor of symptom levels and growth</a:t>
            </a:r>
          </a:p>
          <a:p>
            <a:pPr lvl="4">
              <a:spcBef>
                <a:spcPts val="0"/>
              </a:spcBef>
            </a:pPr>
            <a:r>
              <a:rPr lang="en-US" sz="2000" dirty="0" smtClean="0"/>
              <a:t>Fear expected to be particularly relevant for internalizing symptoms</a:t>
            </a:r>
          </a:p>
          <a:p>
            <a:pPr lvl="4">
              <a:spcBef>
                <a:spcPts val="0"/>
              </a:spcBef>
            </a:pPr>
            <a:r>
              <a:rPr lang="en-US" sz="2000" dirty="0" smtClean="0"/>
              <a:t>Frustration for externalizing symptoms</a:t>
            </a:r>
          </a:p>
          <a:p>
            <a:pPr marL="685800" lvl="4" indent="0">
              <a:spcBef>
                <a:spcPts val="0"/>
              </a:spcBef>
              <a:buNone/>
            </a:pPr>
            <a:endParaRPr lang="en-US" sz="2000" dirty="0"/>
          </a:p>
          <a:p>
            <a:pPr marL="457200" indent="-457200">
              <a:spcBef>
                <a:spcPts val="0"/>
              </a:spcBef>
              <a:buClr>
                <a:schemeClr val="accent2"/>
              </a:buClr>
              <a:buFont typeface="+mj-lt"/>
              <a:buAutoNum type="arabicPeriod" startAt="3"/>
            </a:pPr>
            <a:r>
              <a:rPr lang="en-US" sz="2000" i="1" dirty="0" smtClean="0">
                <a:latin typeface="+mj-lt"/>
              </a:rPr>
              <a:t>Latent Interactions between Growth Factors</a:t>
            </a:r>
          </a:p>
          <a:p>
            <a:pPr lvl="2">
              <a:spcBef>
                <a:spcPts val="0"/>
              </a:spcBef>
            </a:pPr>
            <a:r>
              <a:rPr lang="en-US" sz="2000" dirty="0" smtClean="0"/>
              <a:t>Effortful control (intercept/growth) moderating reactivity to symptoms</a:t>
            </a:r>
          </a:p>
          <a:p>
            <a:pPr lvl="4">
              <a:spcBef>
                <a:spcPts val="0"/>
              </a:spcBef>
            </a:pPr>
            <a:r>
              <a:rPr lang="en-US" sz="2000" dirty="0" smtClean="0"/>
              <a:t>High effortful control expected to buffer risk conferred by high reactivity</a:t>
            </a:r>
          </a:p>
        </p:txBody>
      </p:sp>
      <p:sp>
        <p:nvSpPr>
          <p:cNvPr id="4" name="Slide Number Placeholder 3"/>
          <p:cNvSpPr>
            <a:spLocks noGrp="1"/>
          </p:cNvSpPr>
          <p:nvPr>
            <p:ph type="sldNum" sz="quarter" idx="12"/>
          </p:nvPr>
        </p:nvSpPr>
        <p:spPr/>
        <p:txBody>
          <a:bodyPr/>
          <a:lstStyle/>
          <a:p>
            <a:fld id="{49B39313-1506-9441-82B8-DAE467B0E0C9}" type="slidenum">
              <a:rPr lang="en-US" smtClean="0"/>
              <a:pPr/>
              <a:t>12</a:t>
            </a:fld>
            <a:endParaRPr lang="en-US"/>
          </a:p>
        </p:txBody>
      </p:sp>
    </p:spTree>
    <p:extLst>
      <p:ext uri="{BB962C8B-B14F-4D97-AF65-F5344CB8AC3E}">
        <p14:creationId xmlns:p14="http://schemas.microsoft.com/office/powerpoint/2010/main" xmlns="" val="2771719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355" y="350873"/>
            <a:ext cx="5672388" cy="1113361"/>
          </a:xfrm>
        </p:spPr>
        <p:txBody>
          <a:bodyPr anchor="ctr"/>
          <a:lstStyle/>
          <a:p>
            <a:r>
              <a:rPr lang="en-US" dirty="0" smtClean="0"/>
              <a:t>Unconditional Growth Curves</a:t>
            </a:r>
            <a:br>
              <a:rPr lang="en-US" dirty="0" smtClean="0"/>
            </a:br>
            <a:r>
              <a:rPr lang="en-US" sz="2400" cap="none" dirty="0" smtClean="0"/>
              <a:t>Predictor Variables</a:t>
            </a:r>
            <a:endParaRPr lang="en-US" sz="2400" cap="none" dirty="0"/>
          </a:p>
        </p:txBody>
      </p:sp>
      <p:grpSp>
        <p:nvGrpSpPr>
          <p:cNvPr id="90" name="Group 89"/>
          <p:cNvGrpSpPr/>
          <p:nvPr/>
        </p:nvGrpSpPr>
        <p:grpSpPr>
          <a:xfrm>
            <a:off x="1876026" y="1927916"/>
            <a:ext cx="6448814" cy="3947008"/>
            <a:chOff x="3174875" y="3073654"/>
            <a:chExt cx="5496351" cy="3364051"/>
          </a:xfrm>
        </p:grpSpPr>
        <p:sp>
          <p:nvSpPr>
            <p:cNvPr id="48" name="Oval 47"/>
            <p:cNvSpPr/>
            <p:nvPr/>
          </p:nvSpPr>
          <p:spPr>
            <a:xfrm>
              <a:off x="4189651" y="5044639"/>
              <a:ext cx="1223957" cy="1223958"/>
            </a:xfrm>
            <a:prstGeom prst="ellipse">
              <a:avLst/>
            </a:prstGeom>
            <a:noFill/>
            <a:ln w="28575" cap="flat" cmpd="sng" algn="ctr">
              <a:solidFill>
                <a:schemeClr val="accent3">
                  <a:lumMod val="50000"/>
                </a:schemeClr>
              </a:solidFill>
              <a:prstDash val="solid"/>
              <a:round/>
              <a:headEnd type="none" w="med" len="med"/>
              <a:tailEnd w="med" len="med"/>
            </a:ln>
            <a:effectLst/>
          </p:spPr>
          <p:style>
            <a:lnRef idx="1">
              <a:schemeClr val="accent1"/>
            </a:lnRef>
            <a:fillRef idx="3">
              <a:schemeClr val="accent1"/>
            </a:fillRef>
            <a:effectRef idx="2">
              <a:schemeClr val="accent1"/>
            </a:effectRef>
            <a:fontRef idx="minor">
              <a:schemeClr val="lt1"/>
            </a:fontRef>
          </p:style>
          <p:txBody>
            <a:bodyPr lIns="91430" tIns="45715" rIns="91430" bIns="45715" anchor="ctr"/>
            <a:lstStyle/>
            <a:p>
              <a:pPr algn="ctr">
                <a:defRPr/>
              </a:pPr>
              <a:r>
                <a:rPr lang="en-US" sz="2000" b="1" dirty="0">
                  <a:solidFill>
                    <a:schemeClr val="accent3">
                      <a:lumMod val="75000"/>
                    </a:schemeClr>
                  </a:solidFill>
                  <a:cs typeface="Times New Roman"/>
                </a:rPr>
                <a:t>I</a:t>
              </a:r>
            </a:p>
          </p:txBody>
        </p:sp>
        <p:sp>
          <p:nvSpPr>
            <p:cNvPr id="49" name="Oval 48"/>
            <p:cNvSpPr/>
            <p:nvPr/>
          </p:nvSpPr>
          <p:spPr>
            <a:xfrm>
              <a:off x="6285909" y="5047200"/>
              <a:ext cx="1223957" cy="1223958"/>
            </a:xfrm>
            <a:prstGeom prst="ellipse">
              <a:avLst/>
            </a:prstGeom>
            <a:noFill/>
            <a:ln w="28575" cap="flat" cmpd="sng" algn="ctr">
              <a:solidFill>
                <a:schemeClr val="accent3">
                  <a:lumMod val="50000"/>
                </a:schemeClr>
              </a:solidFill>
              <a:prstDash val="solid"/>
              <a:round/>
              <a:headEnd type="none" w="med" len="med"/>
              <a:tailEnd w="med" len="med"/>
            </a:ln>
            <a:effectLst/>
          </p:spPr>
          <p:style>
            <a:lnRef idx="1">
              <a:schemeClr val="accent1"/>
            </a:lnRef>
            <a:fillRef idx="3">
              <a:schemeClr val="accent1"/>
            </a:fillRef>
            <a:effectRef idx="2">
              <a:schemeClr val="accent1"/>
            </a:effectRef>
            <a:fontRef idx="minor">
              <a:schemeClr val="lt1"/>
            </a:fontRef>
          </p:style>
          <p:txBody>
            <a:bodyPr lIns="91430" tIns="45715" rIns="91430" bIns="45715" anchor="ctr"/>
            <a:lstStyle/>
            <a:p>
              <a:pPr algn="ctr">
                <a:defRPr/>
              </a:pPr>
              <a:r>
                <a:rPr lang="en-US" sz="2000" b="1" dirty="0">
                  <a:solidFill>
                    <a:schemeClr val="accent3">
                      <a:lumMod val="75000"/>
                    </a:schemeClr>
                  </a:solidFill>
                  <a:cs typeface="Times New Roman"/>
                </a:rPr>
                <a:t>S</a:t>
              </a:r>
            </a:p>
          </p:txBody>
        </p:sp>
        <p:sp>
          <p:nvSpPr>
            <p:cNvPr id="50" name="Rectangle 49"/>
            <p:cNvSpPr/>
            <p:nvPr/>
          </p:nvSpPr>
          <p:spPr>
            <a:xfrm>
              <a:off x="3174875" y="3073654"/>
              <a:ext cx="1116655" cy="748702"/>
            </a:xfrm>
            <a:prstGeom prst="rect">
              <a:avLst/>
            </a:prstGeom>
            <a:noFill/>
            <a:ln w="28575" cap="flat" cmpd="sng" algn="ctr">
              <a:solidFill>
                <a:schemeClr val="accent3">
                  <a:lumMod val="50000"/>
                </a:schemeClr>
              </a:solidFill>
              <a:prstDash val="solid"/>
              <a:round/>
              <a:headEnd type="none" w="med" len="med"/>
              <a:tailEnd w="med" len="med"/>
            </a:ln>
            <a:effectLst/>
          </p:spPr>
          <p:style>
            <a:lnRef idx="1">
              <a:schemeClr val="accent1"/>
            </a:lnRef>
            <a:fillRef idx="3">
              <a:schemeClr val="accent1"/>
            </a:fillRef>
            <a:effectRef idx="2">
              <a:schemeClr val="accent1"/>
            </a:effectRef>
            <a:fontRef idx="minor">
              <a:schemeClr val="lt1"/>
            </a:fontRef>
          </p:style>
          <p:txBody>
            <a:bodyPr lIns="91430" tIns="45715" rIns="91430" bIns="45715" anchor="ctr"/>
            <a:lstStyle/>
            <a:p>
              <a:pPr algn="ctr">
                <a:defRPr/>
              </a:pPr>
              <a:r>
                <a:rPr lang="en-US" sz="2000" b="1" dirty="0" smtClean="0">
                  <a:solidFill>
                    <a:schemeClr val="accent3">
                      <a:lumMod val="75000"/>
                    </a:schemeClr>
                  </a:solidFill>
                  <a:cs typeface="Times New Roman"/>
                </a:rPr>
                <a:t>T1</a:t>
              </a:r>
              <a:endParaRPr lang="en-US" sz="2000" b="1" dirty="0">
                <a:solidFill>
                  <a:schemeClr val="accent3">
                    <a:lumMod val="75000"/>
                  </a:schemeClr>
                </a:solidFill>
                <a:cs typeface="Times New Roman"/>
              </a:endParaRPr>
            </a:p>
          </p:txBody>
        </p:sp>
        <p:cxnSp>
          <p:nvCxnSpPr>
            <p:cNvPr id="51" name="Straight Arrow Connector 50"/>
            <p:cNvCxnSpPr>
              <a:stCxn id="48" idx="0"/>
              <a:endCxn id="50" idx="2"/>
            </p:cNvCxnSpPr>
            <p:nvPr/>
          </p:nvCxnSpPr>
          <p:spPr>
            <a:xfrm flipH="1" flipV="1">
              <a:off x="3733203" y="3822356"/>
              <a:ext cx="1068427" cy="1222283"/>
            </a:xfrm>
            <a:prstGeom prst="straightConnector1">
              <a:avLst/>
            </a:prstGeom>
            <a:ln w="28575" cap="flat" cmpd="sng" algn="ctr">
              <a:solidFill>
                <a:schemeClr val="accent3">
                  <a:lumMod val="50000"/>
                </a:schemeClr>
              </a:solidFill>
              <a:prstDash val="solid"/>
              <a:round/>
              <a:headEnd type="none" w="med" len="med"/>
              <a:tailEnd type="arrow" w="med" len="sm"/>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48" idx="0"/>
              <a:endCxn id="57" idx="2"/>
            </p:cNvCxnSpPr>
            <p:nvPr/>
          </p:nvCxnSpPr>
          <p:spPr>
            <a:xfrm flipV="1">
              <a:off x="4801630" y="3822356"/>
              <a:ext cx="1119082" cy="1222283"/>
            </a:xfrm>
            <a:prstGeom prst="straightConnector1">
              <a:avLst/>
            </a:prstGeom>
            <a:ln w="28575" cap="flat" cmpd="sng" algn="ctr">
              <a:solidFill>
                <a:schemeClr val="accent3">
                  <a:lumMod val="50000"/>
                </a:schemeClr>
              </a:solidFill>
              <a:prstDash val="solid"/>
              <a:round/>
              <a:headEnd type="none" w="med" len="med"/>
              <a:tailEnd type="arrow" w="med" len="sm"/>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48" idx="0"/>
              <a:endCxn id="58" idx="2"/>
            </p:cNvCxnSpPr>
            <p:nvPr/>
          </p:nvCxnSpPr>
          <p:spPr>
            <a:xfrm flipV="1">
              <a:off x="4801630" y="3822356"/>
              <a:ext cx="3311269" cy="1222283"/>
            </a:xfrm>
            <a:prstGeom prst="straightConnector1">
              <a:avLst/>
            </a:prstGeom>
            <a:ln w="28575" cap="flat" cmpd="sng" algn="ctr">
              <a:solidFill>
                <a:schemeClr val="accent3">
                  <a:lumMod val="50000"/>
                </a:schemeClr>
              </a:solidFill>
              <a:prstDash val="solid"/>
              <a:round/>
              <a:headEnd type="none" w="med" len="med"/>
              <a:tailEnd type="arrow" w="med" len="sm"/>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49" idx="0"/>
              <a:endCxn id="58" idx="2"/>
            </p:cNvCxnSpPr>
            <p:nvPr/>
          </p:nvCxnSpPr>
          <p:spPr>
            <a:xfrm flipV="1">
              <a:off x="6897888" y="3822356"/>
              <a:ext cx="1215011" cy="1224844"/>
            </a:xfrm>
            <a:prstGeom prst="straightConnector1">
              <a:avLst/>
            </a:prstGeom>
            <a:ln w="28575" cap="flat" cmpd="sng" algn="ctr">
              <a:solidFill>
                <a:schemeClr val="accent3">
                  <a:lumMod val="50000"/>
                </a:schemeClr>
              </a:solidFill>
              <a:prstDash val="solid"/>
              <a:round/>
              <a:headEnd type="none" w="med" len="med"/>
              <a:tailEnd type="arrow" w="med" len="sm"/>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a:stCxn id="49" idx="0"/>
              <a:endCxn id="57" idx="2"/>
            </p:cNvCxnSpPr>
            <p:nvPr/>
          </p:nvCxnSpPr>
          <p:spPr>
            <a:xfrm flipH="1" flipV="1">
              <a:off x="5920712" y="3822356"/>
              <a:ext cx="977176" cy="1224844"/>
            </a:xfrm>
            <a:prstGeom prst="straightConnector1">
              <a:avLst/>
            </a:prstGeom>
            <a:ln w="28575" cap="flat" cmpd="sng" algn="ctr">
              <a:solidFill>
                <a:schemeClr val="accent3">
                  <a:lumMod val="50000"/>
                </a:schemeClr>
              </a:solidFill>
              <a:prstDash val="solid"/>
              <a:round/>
              <a:headEnd type="none" w="med" len="med"/>
              <a:tailEnd type="arrow" w="med" len="sm"/>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a:stCxn id="49" idx="0"/>
              <a:endCxn id="50" idx="2"/>
            </p:cNvCxnSpPr>
            <p:nvPr/>
          </p:nvCxnSpPr>
          <p:spPr>
            <a:xfrm flipH="1" flipV="1">
              <a:off x="3733203" y="3822356"/>
              <a:ext cx="3164685" cy="1224844"/>
            </a:xfrm>
            <a:prstGeom prst="straightConnector1">
              <a:avLst/>
            </a:prstGeom>
            <a:ln w="28575" cap="flat" cmpd="sng" algn="ctr">
              <a:solidFill>
                <a:schemeClr val="accent3">
                  <a:lumMod val="50000"/>
                </a:schemeClr>
              </a:solidFill>
              <a:prstDash val="solid"/>
              <a:round/>
              <a:headEnd type="none" w="med" len="med"/>
              <a:tailEnd type="arrow" w="med" len="sm"/>
            </a:ln>
            <a:effectLst/>
          </p:spPr>
          <p:style>
            <a:lnRef idx="2">
              <a:schemeClr val="accent1"/>
            </a:lnRef>
            <a:fillRef idx="0">
              <a:schemeClr val="accent1"/>
            </a:fillRef>
            <a:effectRef idx="1">
              <a:schemeClr val="accent1"/>
            </a:effectRef>
            <a:fontRef idx="minor">
              <a:schemeClr val="tx1"/>
            </a:fontRef>
          </p:style>
        </p:cxnSp>
        <p:sp>
          <p:nvSpPr>
            <p:cNvPr id="57" name="Rectangle 56"/>
            <p:cNvSpPr/>
            <p:nvPr/>
          </p:nvSpPr>
          <p:spPr>
            <a:xfrm>
              <a:off x="5362384" y="3073654"/>
              <a:ext cx="1116655" cy="748702"/>
            </a:xfrm>
            <a:prstGeom prst="rect">
              <a:avLst/>
            </a:prstGeom>
            <a:noFill/>
            <a:ln w="28575" cap="flat" cmpd="sng" algn="ctr">
              <a:solidFill>
                <a:schemeClr val="accent3">
                  <a:lumMod val="50000"/>
                </a:schemeClr>
              </a:solidFill>
              <a:prstDash val="solid"/>
              <a:round/>
              <a:headEnd type="none" w="med" len="med"/>
              <a:tailEnd w="med" len="med"/>
            </a:ln>
            <a:effectLst/>
          </p:spPr>
          <p:style>
            <a:lnRef idx="1">
              <a:schemeClr val="accent1"/>
            </a:lnRef>
            <a:fillRef idx="3">
              <a:schemeClr val="accent1"/>
            </a:fillRef>
            <a:effectRef idx="2">
              <a:schemeClr val="accent1"/>
            </a:effectRef>
            <a:fontRef idx="minor">
              <a:schemeClr val="lt1"/>
            </a:fontRef>
          </p:style>
          <p:txBody>
            <a:bodyPr lIns="91430" tIns="45715" rIns="91430" bIns="45715" anchor="ctr"/>
            <a:lstStyle/>
            <a:p>
              <a:pPr algn="ctr">
                <a:defRPr/>
              </a:pPr>
              <a:r>
                <a:rPr lang="en-US" sz="2000" b="1" dirty="0" smtClean="0">
                  <a:solidFill>
                    <a:schemeClr val="accent3">
                      <a:lumMod val="75000"/>
                    </a:schemeClr>
                  </a:solidFill>
                  <a:cs typeface="Times New Roman"/>
                </a:rPr>
                <a:t>T2</a:t>
              </a:r>
              <a:endParaRPr lang="en-US" sz="2000" b="1" dirty="0">
                <a:solidFill>
                  <a:schemeClr val="accent3">
                    <a:lumMod val="75000"/>
                  </a:schemeClr>
                </a:solidFill>
                <a:cs typeface="Times New Roman"/>
              </a:endParaRPr>
            </a:p>
          </p:txBody>
        </p:sp>
        <p:sp>
          <p:nvSpPr>
            <p:cNvPr id="58" name="Rectangle 57"/>
            <p:cNvSpPr/>
            <p:nvPr/>
          </p:nvSpPr>
          <p:spPr>
            <a:xfrm>
              <a:off x="7554571" y="3073654"/>
              <a:ext cx="1116655" cy="748702"/>
            </a:xfrm>
            <a:prstGeom prst="rect">
              <a:avLst/>
            </a:prstGeom>
            <a:noFill/>
            <a:ln w="28575" cap="flat" cmpd="sng" algn="ctr">
              <a:solidFill>
                <a:schemeClr val="accent3">
                  <a:lumMod val="50000"/>
                </a:schemeClr>
              </a:solidFill>
              <a:prstDash val="solid"/>
              <a:round/>
              <a:headEnd type="none" w="med" len="med"/>
              <a:tailEnd w="med" len="med"/>
            </a:ln>
            <a:effectLst/>
          </p:spPr>
          <p:style>
            <a:lnRef idx="1">
              <a:schemeClr val="accent1"/>
            </a:lnRef>
            <a:fillRef idx="3">
              <a:schemeClr val="accent1"/>
            </a:fillRef>
            <a:effectRef idx="2">
              <a:schemeClr val="accent1"/>
            </a:effectRef>
            <a:fontRef idx="minor">
              <a:schemeClr val="lt1"/>
            </a:fontRef>
          </p:style>
          <p:txBody>
            <a:bodyPr lIns="91430" tIns="45715" rIns="91430" bIns="45715" anchor="ctr"/>
            <a:lstStyle/>
            <a:p>
              <a:pPr algn="ctr">
                <a:defRPr/>
              </a:pPr>
              <a:r>
                <a:rPr lang="en-US" sz="2000" b="1" dirty="0" smtClean="0">
                  <a:solidFill>
                    <a:schemeClr val="accent3">
                      <a:lumMod val="75000"/>
                    </a:schemeClr>
                  </a:solidFill>
                  <a:cs typeface="Times New Roman"/>
                </a:rPr>
                <a:t>T3</a:t>
              </a:r>
              <a:endParaRPr lang="en-US" sz="2000" b="1" dirty="0">
                <a:solidFill>
                  <a:schemeClr val="accent3">
                    <a:lumMod val="75000"/>
                  </a:schemeClr>
                </a:solidFill>
                <a:cs typeface="Times New Roman"/>
              </a:endParaRPr>
            </a:p>
          </p:txBody>
        </p:sp>
        <p:sp>
          <p:nvSpPr>
            <p:cNvPr id="59" name="Arc 58"/>
            <p:cNvSpPr/>
            <p:nvPr/>
          </p:nvSpPr>
          <p:spPr>
            <a:xfrm>
              <a:off x="5324267" y="5521397"/>
              <a:ext cx="1069453" cy="916308"/>
            </a:xfrm>
            <a:prstGeom prst="arc">
              <a:avLst>
                <a:gd name="adj1" fmla="val 272816"/>
                <a:gd name="adj2" fmla="val 10694235"/>
              </a:avLst>
            </a:prstGeom>
            <a:ln w="28575" cap="flat" cmpd="sng" algn="ctr">
              <a:solidFill>
                <a:schemeClr val="accent3">
                  <a:lumMod val="50000"/>
                </a:schemeClr>
              </a:solidFill>
              <a:prstDash val="solid"/>
              <a:bevel/>
              <a:headEnd type="arrow" w="med" len="sm"/>
              <a:tailEnd type="arrow"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2000" b="1">
                <a:solidFill>
                  <a:schemeClr val="accent3">
                    <a:lumMod val="75000"/>
                  </a:schemeClr>
                </a:solidFill>
                <a:cs typeface="Times New Roman"/>
              </a:endParaRPr>
            </a:p>
          </p:txBody>
        </p:sp>
        <p:sp>
          <p:nvSpPr>
            <p:cNvPr id="60" name="TextBox 32"/>
            <p:cNvSpPr txBox="1">
              <a:spLocks noChangeArrowheads="1"/>
            </p:cNvSpPr>
            <p:nvPr/>
          </p:nvSpPr>
          <p:spPr bwMode="auto">
            <a:xfrm>
              <a:off x="4155276" y="4727604"/>
              <a:ext cx="395622" cy="410802"/>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dirty="0">
                  <a:solidFill>
                    <a:schemeClr val="accent3">
                      <a:lumMod val="75000"/>
                    </a:schemeClr>
                  </a:solidFill>
                  <a:latin typeface="+mn-lt"/>
                  <a:cs typeface="Times New Roman"/>
                </a:rPr>
                <a:t>1</a:t>
              </a:r>
            </a:p>
          </p:txBody>
        </p:sp>
        <p:sp>
          <p:nvSpPr>
            <p:cNvPr id="61" name="TextBox 33"/>
            <p:cNvSpPr txBox="1">
              <a:spLocks noChangeArrowheads="1"/>
            </p:cNvSpPr>
            <p:nvPr/>
          </p:nvSpPr>
          <p:spPr bwMode="auto">
            <a:xfrm>
              <a:off x="4628602" y="4437191"/>
              <a:ext cx="398175" cy="410802"/>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dirty="0">
                  <a:solidFill>
                    <a:schemeClr val="accent3">
                      <a:lumMod val="75000"/>
                    </a:schemeClr>
                  </a:solidFill>
                  <a:latin typeface="+mn-lt"/>
                  <a:cs typeface="Times New Roman"/>
                </a:rPr>
                <a:t>1</a:t>
              </a:r>
            </a:p>
          </p:txBody>
        </p:sp>
        <p:sp>
          <p:nvSpPr>
            <p:cNvPr id="62" name="TextBox 35"/>
            <p:cNvSpPr txBox="1">
              <a:spLocks noChangeArrowheads="1"/>
            </p:cNvSpPr>
            <p:nvPr/>
          </p:nvSpPr>
          <p:spPr bwMode="auto">
            <a:xfrm>
              <a:off x="5122632" y="4824595"/>
              <a:ext cx="395622" cy="410802"/>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solidFill>
                    <a:schemeClr val="accent3">
                      <a:lumMod val="75000"/>
                    </a:schemeClr>
                  </a:solidFill>
                  <a:latin typeface="+mn-lt"/>
                  <a:cs typeface="Times New Roman"/>
                </a:rPr>
                <a:t>1</a:t>
              </a:r>
            </a:p>
          </p:txBody>
        </p:sp>
        <p:sp>
          <p:nvSpPr>
            <p:cNvPr id="63" name="TextBox 44"/>
            <p:cNvSpPr txBox="1">
              <a:spLocks noChangeArrowheads="1"/>
            </p:cNvSpPr>
            <p:nvPr/>
          </p:nvSpPr>
          <p:spPr bwMode="auto">
            <a:xfrm>
              <a:off x="6209943" y="4819490"/>
              <a:ext cx="398175" cy="410802"/>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solidFill>
                    <a:schemeClr val="accent3">
                      <a:lumMod val="75000"/>
                    </a:schemeClr>
                  </a:solidFill>
                  <a:latin typeface="+mn-lt"/>
                  <a:cs typeface="Times New Roman"/>
                </a:rPr>
                <a:t>0</a:t>
              </a:r>
            </a:p>
          </p:txBody>
        </p:sp>
        <p:sp>
          <p:nvSpPr>
            <p:cNvPr id="64" name="TextBox 45"/>
            <p:cNvSpPr txBox="1">
              <a:spLocks noChangeArrowheads="1"/>
            </p:cNvSpPr>
            <p:nvPr/>
          </p:nvSpPr>
          <p:spPr bwMode="auto">
            <a:xfrm>
              <a:off x="6606928" y="4413493"/>
              <a:ext cx="398175" cy="410802"/>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dirty="0">
                  <a:solidFill>
                    <a:schemeClr val="accent3">
                      <a:lumMod val="75000"/>
                    </a:schemeClr>
                  </a:solidFill>
                  <a:latin typeface="+mn-lt"/>
                  <a:cs typeface="Times New Roman"/>
                </a:rPr>
                <a:t>1</a:t>
              </a:r>
            </a:p>
          </p:txBody>
        </p:sp>
        <p:sp>
          <p:nvSpPr>
            <p:cNvPr id="65" name="TextBox 46"/>
            <p:cNvSpPr txBox="1">
              <a:spLocks noChangeArrowheads="1"/>
            </p:cNvSpPr>
            <p:nvPr/>
          </p:nvSpPr>
          <p:spPr bwMode="auto">
            <a:xfrm>
              <a:off x="7123938" y="4670147"/>
              <a:ext cx="398175" cy="410802"/>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dirty="0">
                  <a:solidFill>
                    <a:schemeClr val="accent3">
                      <a:lumMod val="75000"/>
                    </a:schemeClr>
                  </a:solidFill>
                  <a:latin typeface="+mn-lt"/>
                  <a:cs typeface="Times New Roman"/>
                </a:rPr>
                <a:t>2</a:t>
              </a:r>
            </a:p>
          </p:txBody>
        </p:sp>
      </p:grpSp>
      <p:sp>
        <p:nvSpPr>
          <p:cNvPr id="91" name="Slide Number Placeholder 90"/>
          <p:cNvSpPr>
            <a:spLocks noGrp="1"/>
          </p:cNvSpPr>
          <p:nvPr>
            <p:ph type="sldNum" sz="quarter" idx="12"/>
          </p:nvPr>
        </p:nvSpPr>
        <p:spPr/>
        <p:style>
          <a:lnRef idx="2">
            <a:schemeClr val="accent2"/>
          </a:lnRef>
          <a:fillRef idx="1">
            <a:schemeClr val="lt1"/>
          </a:fillRef>
          <a:effectRef idx="0">
            <a:schemeClr val="accent2"/>
          </a:effectRef>
          <a:fontRef idx="minor">
            <a:schemeClr val="dk1"/>
          </a:fontRef>
        </p:style>
        <p:txBody>
          <a:bodyPr/>
          <a:lstStyle/>
          <a:p>
            <a:fld id="{49B39313-1506-9441-82B8-DAE467B0E0C9}" type="slidenum">
              <a:rPr lang="en-US" smtClean="0">
                <a:solidFill>
                  <a:srgbClr val="F96A1B"/>
                </a:solidFill>
              </a:rPr>
              <a:pPr/>
              <a:t>13</a:t>
            </a:fld>
            <a:endParaRPr lang="en-US">
              <a:solidFill>
                <a:srgbClr val="F96A1B"/>
              </a:solidFill>
            </a:endParaRPr>
          </a:p>
        </p:txBody>
      </p:sp>
    </p:spTree>
    <p:extLst>
      <p:ext uri="{BB962C8B-B14F-4D97-AF65-F5344CB8AC3E}">
        <p14:creationId xmlns:p14="http://schemas.microsoft.com/office/powerpoint/2010/main" xmlns="" val="34256928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355" y="350874"/>
            <a:ext cx="5672388" cy="1023714"/>
          </a:xfrm>
        </p:spPr>
        <p:txBody>
          <a:bodyPr anchor="ctr"/>
          <a:lstStyle/>
          <a:p>
            <a:r>
              <a:rPr lang="en-US" dirty="0" smtClean="0"/>
              <a:t>Unconditional Growth Curves</a:t>
            </a:r>
            <a:br>
              <a:rPr lang="en-US" dirty="0" smtClean="0"/>
            </a:br>
            <a:r>
              <a:rPr lang="en-US" sz="2400" cap="none" dirty="0" smtClean="0"/>
              <a:t>Outcome Variables</a:t>
            </a:r>
            <a:endParaRPr lang="en-US" sz="2400" cap="none" dirty="0"/>
          </a:p>
        </p:txBody>
      </p:sp>
      <p:grpSp>
        <p:nvGrpSpPr>
          <p:cNvPr id="7" name="Group 6"/>
          <p:cNvGrpSpPr/>
          <p:nvPr/>
        </p:nvGrpSpPr>
        <p:grpSpPr>
          <a:xfrm>
            <a:off x="1433765" y="1773274"/>
            <a:ext cx="7270675" cy="4221178"/>
            <a:chOff x="1433765" y="1653746"/>
            <a:chExt cx="7270675" cy="4221178"/>
          </a:xfrm>
        </p:grpSpPr>
        <p:sp>
          <p:nvSpPr>
            <p:cNvPr id="48" name="Oval 47"/>
            <p:cNvSpPr/>
            <p:nvPr/>
          </p:nvSpPr>
          <p:spPr>
            <a:xfrm>
              <a:off x="3216063" y="4240453"/>
              <a:ext cx="1436057" cy="1436058"/>
            </a:xfrm>
            <a:prstGeom prst="ellipse">
              <a:avLst/>
            </a:prstGeom>
            <a:noFill/>
            <a:ln w="28575" cap="flat" cmpd="sng" algn="ctr">
              <a:solidFill>
                <a:schemeClr val="accent3">
                  <a:lumMod val="50000"/>
                </a:schemeClr>
              </a:solidFill>
              <a:prstDash val="solid"/>
              <a:round/>
              <a:headEnd type="none" w="med" len="med"/>
              <a:tailEnd w="med" len="med"/>
            </a:ln>
            <a:effectLst/>
          </p:spPr>
          <p:style>
            <a:lnRef idx="1">
              <a:schemeClr val="accent1"/>
            </a:lnRef>
            <a:fillRef idx="3">
              <a:schemeClr val="accent1"/>
            </a:fillRef>
            <a:effectRef idx="2">
              <a:schemeClr val="accent1"/>
            </a:effectRef>
            <a:fontRef idx="minor">
              <a:schemeClr val="lt1"/>
            </a:fontRef>
          </p:style>
          <p:txBody>
            <a:bodyPr lIns="91430" tIns="45715" rIns="91430" bIns="45715" anchor="ctr"/>
            <a:lstStyle/>
            <a:p>
              <a:pPr algn="ctr">
                <a:defRPr/>
              </a:pPr>
              <a:r>
                <a:rPr lang="en-US" sz="2000" b="1" dirty="0">
                  <a:solidFill>
                    <a:schemeClr val="accent3">
                      <a:lumMod val="75000"/>
                    </a:schemeClr>
                  </a:solidFill>
                  <a:cs typeface="Times New Roman"/>
                </a:rPr>
                <a:t>I</a:t>
              </a:r>
            </a:p>
          </p:txBody>
        </p:sp>
        <p:sp>
          <p:nvSpPr>
            <p:cNvPr id="49" name="Oval 48"/>
            <p:cNvSpPr/>
            <p:nvPr/>
          </p:nvSpPr>
          <p:spPr>
            <a:xfrm>
              <a:off x="5675581" y="4243458"/>
              <a:ext cx="1436057" cy="1436058"/>
            </a:xfrm>
            <a:prstGeom prst="ellipse">
              <a:avLst/>
            </a:prstGeom>
            <a:noFill/>
            <a:ln w="28575" cap="flat" cmpd="sng" algn="ctr">
              <a:solidFill>
                <a:schemeClr val="accent3">
                  <a:lumMod val="50000"/>
                </a:schemeClr>
              </a:solidFill>
              <a:prstDash val="solid"/>
              <a:round/>
              <a:headEnd type="none" w="med" len="med"/>
              <a:tailEnd w="med" len="med"/>
            </a:ln>
            <a:effectLst/>
          </p:spPr>
          <p:style>
            <a:lnRef idx="1">
              <a:schemeClr val="accent1"/>
            </a:lnRef>
            <a:fillRef idx="3">
              <a:schemeClr val="accent1"/>
            </a:fillRef>
            <a:effectRef idx="2">
              <a:schemeClr val="accent1"/>
            </a:effectRef>
            <a:fontRef idx="minor">
              <a:schemeClr val="lt1"/>
            </a:fontRef>
          </p:style>
          <p:txBody>
            <a:bodyPr lIns="91430" tIns="45715" rIns="91430" bIns="45715" anchor="ctr"/>
            <a:lstStyle/>
            <a:p>
              <a:pPr algn="ctr">
                <a:defRPr/>
              </a:pPr>
              <a:r>
                <a:rPr lang="en-US" sz="2000" b="1" dirty="0">
                  <a:solidFill>
                    <a:schemeClr val="accent3">
                      <a:lumMod val="75000"/>
                    </a:schemeClr>
                  </a:solidFill>
                  <a:cs typeface="Times New Roman"/>
                </a:rPr>
                <a:t>S</a:t>
              </a:r>
            </a:p>
          </p:txBody>
        </p:sp>
        <p:sp>
          <p:nvSpPr>
            <p:cNvPr id="50" name="Rectangle 49"/>
            <p:cNvSpPr/>
            <p:nvPr/>
          </p:nvSpPr>
          <p:spPr>
            <a:xfrm>
              <a:off x="1433765" y="1653746"/>
              <a:ext cx="1310160" cy="878445"/>
            </a:xfrm>
            <a:prstGeom prst="rect">
              <a:avLst/>
            </a:prstGeom>
            <a:noFill/>
            <a:ln w="28575" cap="flat" cmpd="sng" algn="ctr">
              <a:solidFill>
                <a:schemeClr val="accent3">
                  <a:lumMod val="50000"/>
                </a:schemeClr>
              </a:solidFill>
              <a:prstDash val="solid"/>
              <a:round/>
              <a:headEnd type="none" w="med" len="med"/>
              <a:tailEnd w="med" len="med"/>
            </a:ln>
            <a:effectLst/>
          </p:spPr>
          <p:style>
            <a:lnRef idx="1">
              <a:schemeClr val="accent1"/>
            </a:lnRef>
            <a:fillRef idx="3">
              <a:schemeClr val="accent1"/>
            </a:fillRef>
            <a:effectRef idx="2">
              <a:schemeClr val="accent1"/>
            </a:effectRef>
            <a:fontRef idx="minor">
              <a:schemeClr val="lt1"/>
            </a:fontRef>
          </p:style>
          <p:txBody>
            <a:bodyPr lIns="91430" tIns="45715" rIns="91430" bIns="45715" anchor="ctr"/>
            <a:lstStyle/>
            <a:p>
              <a:pPr algn="ctr">
                <a:defRPr/>
              </a:pPr>
              <a:r>
                <a:rPr lang="en-US" sz="2000" b="1" dirty="0" smtClean="0">
                  <a:solidFill>
                    <a:schemeClr val="accent3">
                      <a:lumMod val="75000"/>
                    </a:schemeClr>
                  </a:solidFill>
                  <a:cs typeface="Times New Roman"/>
                </a:rPr>
                <a:t>T1</a:t>
              </a:r>
              <a:endParaRPr lang="en-US" sz="2000" b="1" dirty="0">
                <a:solidFill>
                  <a:schemeClr val="accent3">
                    <a:lumMod val="75000"/>
                  </a:schemeClr>
                </a:solidFill>
                <a:cs typeface="Times New Roman"/>
              </a:endParaRPr>
            </a:p>
          </p:txBody>
        </p:sp>
        <p:cxnSp>
          <p:nvCxnSpPr>
            <p:cNvPr id="51" name="Straight Arrow Connector 50"/>
            <p:cNvCxnSpPr>
              <a:stCxn id="48" idx="0"/>
              <a:endCxn id="50" idx="2"/>
            </p:cNvCxnSpPr>
            <p:nvPr/>
          </p:nvCxnSpPr>
          <p:spPr>
            <a:xfrm flipH="1" flipV="1">
              <a:off x="2088845" y="2532191"/>
              <a:ext cx="1845247" cy="1708262"/>
            </a:xfrm>
            <a:prstGeom prst="straightConnector1">
              <a:avLst/>
            </a:prstGeom>
            <a:ln w="28575" cap="flat" cmpd="sng" algn="ctr">
              <a:solidFill>
                <a:schemeClr val="accent3">
                  <a:lumMod val="50000"/>
                </a:schemeClr>
              </a:solidFill>
              <a:prstDash val="solid"/>
              <a:round/>
              <a:headEnd type="none" w="med" len="med"/>
              <a:tailEnd type="arrow" w="med" len="sm"/>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48" idx="0"/>
              <a:endCxn id="57" idx="2"/>
            </p:cNvCxnSpPr>
            <p:nvPr/>
          </p:nvCxnSpPr>
          <p:spPr>
            <a:xfrm flipV="1">
              <a:off x="3934092" y="2532191"/>
              <a:ext cx="141591" cy="1708262"/>
            </a:xfrm>
            <a:prstGeom prst="straightConnector1">
              <a:avLst/>
            </a:prstGeom>
            <a:ln w="28575" cap="flat" cmpd="sng" algn="ctr">
              <a:solidFill>
                <a:schemeClr val="accent3">
                  <a:lumMod val="50000"/>
                </a:schemeClr>
              </a:solidFill>
              <a:prstDash val="solid"/>
              <a:round/>
              <a:headEnd type="none" w="med" len="med"/>
              <a:tailEnd type="arrow" w="med" len="sm"/>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48" idx="0"/>
              <a:endCxn id="58" idx="2"/>
            </p:cNvCxnSpPr>
            <p:nvPr/>
          </p:nvCxnSpPr>
          <p:spPr>
            <a:xfrm flipV="1">
              <a:off x="3934092" y="2532191"/>
              <a:ext cx="2128429" cy="1708262"/>
            </a:xfrm>
            <a:prstGeom prst="straightConnector1">
              <a:avLst/>
            </a:prstGeom>
            <a:ln w="28575" cap="flat" cmpd="sng" algn="ctr">
              <a:solidFill>
                <a:schemeClr val="accent3">
                  <a:lumMod val="50000"/>
                </a:schemeClr>
              </a:solidFill>
              <a:prstDash val="solid"/>
              <a:round/>
              <a:headEnd type="none" w="med" len="med"/>
              <a:tailEnd type="arrow" w="med" len="sm"/>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49" idx="0"/>
              <a:endCxn id="58" idx="2"/>
            </p:cNvCxnSpPr>
            <p:nvPr/>
          </p:nvCxnSpPr>
          <p:spPr>
            <a:xfrm flipH="1" flipV="1">
              <a:off x="6062521" y="2532191"/>
              <a:ext cx="331089" cy="1711267"/>
            </a:xfrm>
            <a:prstGeom prst="straightConnector1">
              <a:avLst/>
            </a:prstGeom>
            <a:ln w="28575" cap="flat" cmpd="sng" algn="ctr">
              <a:solidFill>
                <a:schemeClr val="accent3">
                  <a:lumMod val="50000"/>
                </a:schemeClr>
              </a:solidFill>
              <a:prstDash val="solid"/>
              <a:round/>
              <a:headEnd type="none" w="med" len="med"/>
              <a:tailEnd type="arrow" w="med" len="sm"/>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a:stCxn id="49" idx="0"/>
              <a:endCxn id="57" idx="2"/>
            </p:cNvCxnSpPr>
            <p:nvPr/>
          </p:nvCxnSpPr>
          <p:spPr>
            <a:xfrm flipH="1" flipV="1">
              <a:off x="4075683" y="2532191"/>
              <a:ext cx="2317927" cy="1711267"/>
            </a:xfrm>
            <a:prstGeom prst="straightConnector1">
              <a:avLst/>
            </a:prstGeom>
            <a:ln w="28575" cap="flat" cmpd="sng" algn="ctr">
              <a:solidFill>
                <a:schemeClr val="accent3">
                  <a:lumMod val="50000"/>
                </a:schemeClr>
              </a:solidFill>
              <a:prstDash val="solid"/>
              <a:round/>
              <a:headEnd type="none" w="med" len="med"/>
              <a:tailEnd type="arrow" w="med" len="sm"/>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a:stCxn id="49" idx="0"/>
              <a:endCxn id="50" idx="2"/>
            </p:cNvCxnSpPr>
            <p:nvPr/>
          </p:nvCxnSpPr>
          <p:spPr>
            <a:xfrm flipH="1" flipV="1">
              <a:off x="2088845" y="2532191"/>
              <a:ext cx="4304765" cy="1711267"/>
            </a:xfrm>
            <a:prstGeom prst="straightConnector1">
              <a:avLst/>
            </a:prstGeom>
            <a:ln w="28575" cap="flat" cmpd="sng" algn="ctr">
              <a:solidFill>
                <a:schemeClr val="accent3">
                  <a:lumMod val="50000"/>
                </a:schemeClr>
              </a:solidFill>
              <a:prstDash val="solid"/>
              <a:round/>
              <a:headEnd type="none" w="med" len="med"/>
              <a:tailEnd type="arrow" w="med" len="sm"/>
            </a:ln>
            <a:effectLst/>
          </p:spPr>
          <p:style>
            <a:lnRef idx="2">
              <a:schemeClr val="accent1"/>
            </a:lnRef>
            <a:fillRef idx="0">
              <a:schemeClr val="accent1"/>
            </a:fillRef>
            <a:effectRef idx="1">
              <a:schemeClr val="accent1"/>
            </a:effectRef>
            <a:fontRef idx="minor">
              <a:schemeClr val="tx1"/>
            </a:fontRef>
          </p:style>
        </p:cxnSp>
        <p:sp>
          <p:nvSpPr>
            <p:cNvPr id="57" name="Rectangle 56"/>
            <p:cNvSpPr/>
            <p:nvPr/>
          </p:nvSpPr>
          <p:spPr>
            <a:xfrm>
              <a:off x="3420603" y="1653746"/>
              <a:ext cx="1310160" cy="878445"/>
            </a:xfrm>
            <a:prstGeom prst="rect">
              <a:avLst/>
            </a:prstGeom>
            <a:noFill/>
            <a:ln w="28575" cap="flat" cmpd="sng" algn="ctr">
              <a:solidFill>
                <a:schemeClr val="accent3">
                  <a:lumMod val="50000"/>
                </a:schemeClr>
              </a:solidFill>
              <a:prstDash val="solid"/>
              <a:round/>
              <a:headEnd type="none" w="med" len="med"/>
              <a:tailEnd w="med" len="med"/>
            </a:ln>
            <a:effectLst/>
          </p:spPr>
          <p:style>
            <a:lnRef idx="1">
              <a:schemeClr val="accent1"/>
            </a:lnRef>
            <a:fillRef idx="3">
              <a:schemeClr val="accent1"/>
            </a:fillRef>
            <a:effectRef idx="2">
              <a:schemeClr val="accent1"/>
            </a:effectRef>
            <a:fontRef idx="minor">
              <a:schemeClr val="lt1"/>
            </a:fontRef>
          </p:style>
          <p:txBody>
            <a:bodyPr lIns="91430" tIns="45715" rIns="91430" bIns="45715" anchor="ctr"/>
            <a:lstStyle/>
            <a:p>
              <a:pPr algn="ctr">
                <a:defRPr/>
              </a:pPr>
              <a:r>
                <a:rPr lang="en-US" sz="2000" b="1" dirty="0" smtClean="0">
                  <a:solidFill>
                    <a:schemeClr val="accent3">
                      <a:lumMod val="75000"/>
                    </a:schemeClr>
                  </a:solidFill>
                  <a:cs typeface="Times New Roman"/>
                </a:rPr>
                <a:t>T2</a:t>
              </a:r>
              <a:endParaRPr lang="en-US" sz="2000" b="1" dirty="0">
                <a:solidFill>
                  <a:schemeClr val="accent3">
                    <a:lumMod val="75000"/>
                  </a:schemeClr>
                </a:solidFill>
                <a:cs typeface="Times New Roman"/>
              </a:endParaRPr>
            </a:p>
          </p:txBody>
        </p:sp>
        <p:sp>
          <p:nvSpPr>
            <p:cNvPr id="58" name="Rectangle 57"/>
            <p:cNvSpPr/>
            <p:nvPr/>
          </p:nvSpPr>
          <p:spPr>
            <a:xfrm>
              <a:off x="5407441" y="1653746"/>
              <a:ext cx="1310160" cy="878445"/>
            </a:xfrm>
            <a:prstGeom prst="rect">
              <a:avLst/>
            </a:prstGeom>
            <a:noFill/>
            <a:ln w="28575" cap="flat" cmpd="sng" algn="ctr">
              <a:solidFill>
                <a:schemeClr val="accent3">
                  <a:lumMod val="50000"/>
                </a:schemeClr>
              </a:solidFill>
              <a:prstDash val="solid"/>
              <a:round/>
              <a:headEnd type="none" w="med" len="med"/>
              <a:tailEnd w="med" len="med"/>
            </a:ln>
            <a:effectLst/>
          </p:spPr>
          <p:style>
            <a:lnRef idx="1">
              <a:schemeClr val="accent1"/>
            </a:lnRef>
            <a:fillRef idx="3">
              <a:schemeClr val="accent1"/>
            </a:fillRef>
            <a:effectRef idx="2">
              <a:schemeClr val="accent1"/>
            </a:effectRef>
            <a:fontRef idx="minor">
              <a:schemeClr val="lt1"/>
            </a:fontRef>
          </p:style>
          <p:txBody>
            <a:bodyPr lIns="91430" tIns="45715" rIns="91430" bIns="45715" anchor="ctr"/>
            <a:lstStyle/>
            <a:p>
              <a:pPr algn="ctr">
                <a:defRPr/>
              </a:pPr>
              <a:r>
                <a:rPr lang="en-US" sz="2000" b="1" dirty="0" smtClean="0">
                  <a:solidFill>
                    <a:schemeClr val="accent3">
                      <a:lumMod val="75000"/>
                    </a:schemeClr>
                  </a:solidFill>
                  <a:cs typeface="Times New Roman"/>
                </a:rPr>
                <a:t>T3</a:t>
              </a:r>
              <a:endParaRPr lang="en-US" sz="2000" b="1" dirty="0">
                <a:solidFill>
                  <a:schemeClr val="accent3">
                    <a:lumMod val="75000"/>
                  </a:schemeClr>
                </a:solidFill>
                <a:cs typeface="Times New Roman"/>
              </a:endParaRPr>
            </a:p>
          </p:txBody>
        </p:sp>
        <p:sp>
          <p:nvSpPr>
            <p:cNvPr id="59" name="Arc 58"/>
            <p:cNvSpPr/>
            <p:nvPr/>
          </p:nvSpPr>
          <p:spPr>
            <a:xfrm>
              <a:off x="4547296" y="4799829"/>
              <a:ext cx="1254779" cy="1075095"/>
            </a:xfrm>
            <a:prstGeom prst="arc">
              <a:avLst>
                <a:gd name="adj1" fmla="val 272816"/>
                <a:gd name="adj2" fmla="val 10694235"/>
              </a:avLst>
            </a:prstGeom>
            <a:ln w="28575" cap="flat" cmpd="sng" algn="ctr">
              <a:solidFill>
                <a:schemeClr val="accent3">
                  <a:lumMod val="50000"/>
                </a:schemeClr>
              </a:solidFill>
              <a:prstDash val="solid"/>
              <a:bevel/>
              <a:headEnd type="arrow" w="med" len="sm"/>
              <a:tailEnd type="arrow"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2000" b="1">
                <a:solidFill>
                  <a:schemeClr val="accent3">
                    <a:lumMod val="75000"/>
                  </a:schemeClr>
                </a:solidFill>
                <a:cs typeface="Times New Roman"/>
              </a:endParaRPr>
            </a:p>
          </p:txBody>
        </p:sp>
        <p:sp>
          <p:nvSpPr>
            <p:cNvPr id="60" name="TextBox 32"/>
            <p:cNvSpPr txBox="1">
              <a:spLocks noChangeArrowheads="1"/>
            </p:cNvSpPr>
            <p:nvPr/>
          </p:nvSpPr>
          <p:spPr bwMode="auto">
            <a:xfrm>
              <a:off x="3325141" y="3868479"/>
              <a:ext cx="464179" cy="48199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dirty="0">
                  <a:solidFill>
                    <a:schemeClr val="accent3">
                      <a:lumMod val="75000"/>
                    </a:schemeClr>
                  </a:solidFill>
                  <a:latin typeface="+mn-lt"/>
                  <a:cs typeface="Times New Roman"/>
                </a:rPr>
                <a:t>1</a:t>
              </a:r>
            </a:p>
          </p:txBody>
        </p:sp>
        <p:sp>
          <p:nvSpPr>
            <p:cNvPr id="61" name="TextBox 33"/>
            <p:cNvSpPr txBox="1">
              <a:spLocks noChangeArrowheads="1"/>
            </p:cNvSpPr>
            <p:nvPr/>
          </p:nvSpPr>
          <p:spPr bwMode="auto">
            <a:xfrm>
              <a:off x="3671315" y="3527741"/>
              <a:ext cx="467175" cy="48199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dirty="0">
                  <a:solidFill>
                    <a:schemeClr val="accent3">
                      <a:lumMod val="75000"/>
                    </a:schemeClr>
                  </a:solidFill>
                  <a:latin typeface="+mn-lt"/>
                  <a:cs typeface="Times New Roman"/>
                </a:rPr>
                <a:t>1</a:t>
              </a:r>
            </a:p>
          </p:txBody>
        </p:sp>
        <p:sp>
          <p:nvSpPr>
            <p:cNvPr id="62" name="TextBox 35"/>
            <p:cNvSpPr txBox="1">
              <a:spLocks noChangeArrowheads="1"/>
            </p:cNvSpPr>
            <p:nvPr/>
          </p:nvSpPr>
          <p:spPr bwMode="auto">
            <a:xfrm>
              <a:off x="4310720" y="3982278"/>
              <a:ext cx="464179" cy="48199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dirty="0">
                  <a:solidFill>
                    <a:schemeClr val="accent3">
                      <a:lumMod val="75000"/>
                    </a:schemeClr>
                  </a:solidFill>
                  <a:latin typeface="+mn-lt"/>
                  <a:cs typeface="Times New Roman"/>
                </a:rPr>
                <a:t>1</a:t>
              </a:r>
            </a:p>
          </p:txBody>
        </p:sp>
        <p:sp>
          <p:nvSpPr>
            <p:cNvPr id="63" name="TextBox 44"/>
            <p:cNvSpPr txBox="1">
              <a:spLocks noChangeArrowheads="1"/>
            </p:cNvSpPr>
            <p:nvPr/>
          </p:nvSpPr>
          <p:spPr bwMode="auto">
            <a:xfrm>
              <a:off x="5586451" y="3976288"/>
              <a:ext cx="467175" cy="40011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dirty="0" smtClean="0">
                  <a:solidFill>
                    <a:schemeClr val="accent3">
                      <a:lumMod val="75000"/>
                    </a:schemeClr>
                  </a:solidFill>
                  <a:latin typeface="+mn-lt"/>
                  <a:cs typeface="Times New Roman"/>
                </a:rPr>
                <a:t>-3</a:t>
              </a:r>
              <a:endParaRPr lang="en-US" sz="2000" b="1" dirty="0">
                <a:solidFill>
                  <a:schemeClr val="accent3">
                    <a:lumMod val="75000"/>
                  </a:schemeClr>
                </a:solidFill>
                <a:latin typeface="+mn-lt"/>
                <a:cs typeface="Times New Roman"/>
              </a:endParaRPr>
            </a:p>
          </p:txBody>
        </p:sp>
        <p:sp>
          <p:nvSpPr>
            <p:cNvPr id="64" name="TextBox 45"/>
            <p:cNvSpPr txBox="1">
              <a:spLocks noChangeArrowheads="1"/>
            </p:cNvSpPr>
            <p:nvPr/>
          </p:nvSpPr>
          <p:spPr bwMode="auto">
            <a:xfrm>
              <a:off x="5768351" y="3499936"/>
              <a:ext cx="467175" cy="40011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dirty="0" smtClean="0">
                  <a:solidFill>
                    <a:schemeClr val="accent3">
                      <a:lumMod val="75000"/>
                    </a:schemeClr>
                  </a:solidFill>
                  <a:latin typeface="+mn-lt"/>
                  <a:cs typeface="Times New Roman"/>
                </a:rPr>
                <a:t>-2</a:t>
              </a:r>
              <a:endParaRPr lang="en-US" sz="2000" b="1" dirty="0">
                <a:solidFill>
                  <a:schemeClr val="accent3">
                    <a:lumMod val="75000"/>
                  </a:schemeClr>
                </a:solidFill>
                <a:latin typeface="+mn-lt"/>
                <a:cs typeface="Times New Roman"/>
              </a:endParaRPr>
            </a:p>
          </p:txBody>
        </p:sp>
        <p:sp>
          <p:nvSpPr>
            <p:cNvPr id="65" name="TextBox 46"/>
            <p:cNvSpPr txBox="1">
              <a:spLocks noChangeArrowheads="1"/>
            </p:cNvSpPr>
            <p:nvPr/>
          </p:nvSpPr>
          <p:spPr bwMode="auto">
            <a:xfrm>
              <a:off x="6599068" y="3845889"/>
              <a:ext cx="467175" cy="40011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dirty="0">
                  <a:solidFill>
                    <a:schemeClr val="accent3">
                      <a:lumMod val="75000"/>
                    </a:schemeClr>
                  </a:solidFill>
                  <a:latin typeface="+mn-lt"/>
                  <a:cs typeface="Times New Roman"/>
                </a:rPr>
                <a:t>0</a:t>
              </a:r>
            </a:p>
          </p:txBody>
        </p:sp>
        <p:sp>
          <p:nvSpPr>
            <p:cNvPr id="22" name="Rectangle 21"/>
            <p:cNvSpPr/>
            <p:nvPr/>
          </p:nvSpPr>
          <p:spPr>
            <a:xfrm>
              <a:off x="7394280" y="1653746"/>
              <a:ext cx="1310160" cy="878445"/>
            </a:xfrm>
            <a:prstGeom prst="rect">
              <a:avLst/>
            </a:prstGeom>
            <a:noFill/>
            <a:ln w="28575" cap="flat" cmpd="sng" algn="ctr">
              <a:solidFill>
                <a:schemeClr val="accent3">
                  <a:lumMod val="50000"/>
                </a:schemeClr>
              </a:solidFill>
              <a:prstDash val="solid"/>
              <a:round/>
              <a:headEnd type="none" w="med" len="med"/>
              <a:tailEnd w="med" len="med"/>
            </a:ln>
            <a:effectLst/>
          </p:spPr>
          <p:style>
            <a:lnRef idx="1">
              <a:schemeClr val="accent1"/>
            </a:lnRef>
            <a:fillRef idx="3">
              <a:schemeClr val="accent1"/>
            </a:fillRef>
            <a:effectRef idx="2">
              <a:schemeClr val="accent1"/>
            </a:effectRef>
            <a:fontRef idx="minor">
              <a:schemeClr val="lt1"/>
            </a:fontRef>
          </p:style>
          <p:txBody>
            <a:bodyPr lIns="91430" tIns="45715" rIns="91430" bIns="45715" anchor="ctr"/>
            <a:lstStyle/>
            <a:p>
              <a:pPr algn="ctr">
                <a:defRPr/>
              </a:pPr>
              <a:r>
                <a:rPr lang="en-US" sz="2000" b="1" dirty="0" smtClean="0">
                  <a:solidFill>
                    <a:schemeClr val="accent3">
                      <a:lumMod val="75000"/>
                    </a:schemeClr>
                  </a:solidFill>
                  <a:cs typeface="Times New Roman"/>
                </a:rPr>
                <a:t>T4</a:t>
              </a:r>
              <a:endParaRPr lang="en-US" sz="2000" b="1" dirty="0">
                <a:solidFill>
                  <a:schemeClr val="accent3">
                    <a:lumMod val="75000"/>
                  </a:schemeClr>
                </a:solidFill>
                <a:cs typeface="Times New Roman"/>
              </a:endParaRPr>
            </a:p>
          </p:txBody>
        </p:sp>
        <p:cxnSp>
          <p:nvCxnSpPr>
            <p:cNvPr id="23" name="Straight Arrow Connector 22"/>
            <p:cNvCxnSpPr>
              <a:stCxn id="49" idx="0"/>
              <a:endCxn id="22" idx="2"/>
            </p:cNvCxnSpPr>
            <p:nvPr/>
          </p:nvCxnSpPr>
          <p:spPr>
            <a:xfrm flipV="1">
              <a:off x="6393610" y="2532191"/>
              <a:ext cx="1655750" cy="1711267"/>
            </a:xfrm>
            <a:prstGeom prst="straightConnector1">
              <a:avLst/>
            </a:prstGeom>
            <a:ln w="28575" cap="flat" cmpd="sng" algn="ctr">
              <a:solidFill>
                <a:schemeClr val="accent3">
                  <a:lumMod val="50000"/>
                </a:schemeClr>
              </a:solidFill>
              <a:prstDash val="solid"/>
              <a:round/>
              <a:headEnd type="none" w="med" len="med"/>
              <a:tailEnd type="arrow" w="med" len="sm"/>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48" idx="0"/>
              <a:endCxn id="22" idx="2"/>
            </p:cNvCxnSpPr>
            <p:nvPr/>
          </p:nvCxnSpPr>
          <p:spPr>
            <a:xfrm flipV="1">
              <a:off x="3934092" y="2532191"/>
              <a:ext cx="4115268" cy="1708262"/>
            </a:xfrm>
            <a:prstGeom prst="straightConnector1">
              <a:avLst/>
            </a:prstGeom>
            <a:ln w="28575" cap="flat" cmpd="sng" algn="ctr">
              <a:solidFill>
                <a:schemeClr val="accent3">
                  <a:lumMod val="50000"/>
                </a:schemeClr>
              </a:solidFill>
              <a:prstDash val="solid"/>
              <a:round/>
              <a:headEnd type="none" w="med" len="med"/>
              <a:tailEnd type="arrow" w="med" len="sm"/>
            </a:ln>
            <a:effectLst/>
          </p:spPr>
          <p:style>
            <a:lnRef idx="2">
              <a:schemeClr val="accent1"/>
            </a:lnRef>
            <a:fillRef idx="0">
              <a:schemeClr val="accent1"/>
            </a:fillRef>
            <a:effectRef idx="1">
              <a:schemeClr val="accent1"/>
            </a:effectRef>
            <a:fontRef idx="minor">
              <a:schemeClr val="tx1"/>
            </a:fontRef>
          </p:style>
        </p:cxnSp>
        <p:sp>
          <p:nvSpPr>
            <p:cNvPr id="29" name="TextBox 35"/>
            <p:cNvSpPr txBox="1">
              <a:spLocks noChangeArrowheads="1"/>
            </p:cNvSpPr>
            <p:nvPr/>
          </p:nvSpPr>
          <p:spPr bwMode="auto">
            <a:xfrm>
              <a:off x="4164300" y="3507156"/>
              <a:ext cx="464179" cy="48199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dirty="0">
                  <a:solidFill>
                    <a:schemeClr val="accent3">
                      <a:lumMod val="75000"/>
                    </a:schemeClr>
                  </a:solidFill>
                  <a:latin typeface="+mn-lt"/>
                  <a:cs typeface="Times New Roman"/>
                </a:rPr>
                <a:t>1</a:t>
              </a:r>
            </a:p>
          </p:txBody>
        </p:sp>
        <p:sp>
          <p:nvSpPr>
            <p:cNvPr id="30" name="TextBox 46"/>
            <p:cNvSpPr txBox="1">
              <a:spLocks noChangeArrowheads="1"/>
            </p:cNvSpPr>
            <p:nvPr/>
          </p:nvSpPr>
          <p:spPr bwMode="auto">
            <a:xfrm>
              <a:off x="6274082" y="3505692"/>
              <a:ext cx="467175" cy="40011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dirty="0" smtClean="0">
                  <a:solidFill>
                    <a:schemeClr val="accent3">
                      <a:lumMod val="75000"/>
                    </a:schemeClr>
                  </a:solidFill>
                  <a:latin typeface="+mn-lt"/>
                  <a:cs typeface="Times New Roman"/>
                </a:rPr>
                <a:t>-1</a:t>
              </a:r>
              <a:endParaRPr lang="en-US" sz="2000" b="1" dirty="0">
                <a:solidFill>
                  <a:schemeClr val="accent3">
                    <a:lumMod val="75000"/>
                  </a:schemeClr>
                </a:solidFill>
                <a:latin typeface="+mn-lt"/>
                <a:cs typeface="Times New Roman"/>
              </a:endParaRPr>
            </a:p>
          </p:txBody>
        </p:sp>
      </p:grpSp>
      <p:sp>
        <p:nvSpPr>
          <p:cNvPr id="8" name="Slide Number Placeholder 7"/>
          <p:cNvSpPr>
            <a:spLocks noGrp="1"/>
          </p:cNvSpPr>
          <p:nvPr>
            <p:ph type="sldNum" sz="quarter" idx="12"/>
          </p:nvPr>
        </p:nvSpPr>
        <p:spPr/>
        <p:style>
          <a:lnRef idx="2">
            <a:schemeClr val="accent2"/>
          </a:lnRef>
          <a:fillRef idx="1">
            <a:schemeClr val="lt1"/>
          </a:fillRef>
          <a:effectRef idx="0">
            <a:schemeClr val="accent2"/>
          </a:effectRef>
          <a:fontRef idx="minor">
            <a:schemeClr val="dk1"/>
          </a:fontRef>
        </p:style>
        <p:txBody>
          <a:bodyPr/>
          <a:lstStyle/>
          <a:p>
            <a:fld id="{49B39313-1506-9441-82B8-DAE467B0E0C9}" type="slidenum">
              <a:rPr lang="en-US" smtClean="0">
                <a:solidFill>
                  <a:srgbClr val="F96A1B"/>
                </a:solidFill>
              </a:rPr>
              <a:pPr/>
              <a:t>14</a:t>
            </a:fld>
            <a:endParaRPr lang="en-US">
              <a:solidFill>
                <a:srgbClr val="F96A1B"/>
              </a:solidFill>
            </a:endParaRPr>
          </a:p>
        </p:txBody>
      </p:sp>
    </p:spTree>
    <p:extLst>
      <p:ext uri="{BB962C8B-B14F-4D97-AF65-F5344CB8AC3E}">
        <p14:creationId xmlns:p14="http://schemas.microsoft.com/office/powerpoint/2010/main" xmlns="" val="1944466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0838" y="3744699"/>
            <a:ext cx="8543162" cy="3131675"/>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Screen Shot 2016-06-03 at 11.30.17 AM.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467"/>
            <a:ext cx="1628133" cy="6908799"/>
          </a:xfrm>
          <a:prstGeom prst="rect">
            <a:avLst/>
          </a:prstGeom>
          <a:effectLst/>
        </p:spPr>
      </p:pic>
      <p:sp>
        <p:nvSpPr>
          <p:cNvPr id="2" name="Vertical Title 1"/>
          <p:cNvSpPr>
            <a:spLocks noGrp="1"/>
          </p:cNvSpPr>
          <p:nvPr>
            <p:ph type="title" orient="vert"/>
          </p:nvPr>
        </p:nvSpPr>
        <p:spPr>
          <a:xfrm rot="10800000">
            <a:off x="1963" y="2660316"/>
            <a:ext cx="1626170" cy="4197684"/>
          </a:xfrm>
        </p:spPr>
        <p:txBody>
          <a:bodyPr/>
          <a:lstStyle/>
          <a:p>
            <a:pPr algn="ctr"/>
            <a:r>
              <a:rPr lang="en-US" sz="3600" dirty="0" smtClean="0"/>
              <a:t>Unconditional Growth Curves</a:t>
            </a:r>
            <a:endParaRPr lang="en-US" sz="3600" dirty="0"/>
          </a:p>
        </p:txBody>
      </p:sp>
      <p:pic>
        <p:nvPicPr>
          <p:cNvPr id="11" name="Picture 10" descr="Screen Shot 2016-06-05 at 8.58.20 PM.png"/>
          <p:cNvPicPr>
            <a:picLocks noChangeAspect="1"/>
          </p:cNvPicPr>
          <p:nvPr/>
        </p:nvPicPr>
        <p:blipFill rotWithShape="1">
          <a:blip r:embed="rId4">
            <a:extLst>
              <a:ext uri="{28A0092B-C50C-407E-A947-70E740481C1C}">
                <a14:useLocalDpi xmlns:a14="http://schemas.microsoft.com/office/drawing/2010/main" xmlns="" val="0"/>
              </a:ext>
            </a:extLst>
          </a:blip>
          <a:srcRect b="58832"/>
          <a:stretch/>
        </p:blipFill>
        <p:spPr>
          <a:xfrm>
            <a:off x="1752104" y="3405312"/>
            <a:ext cx="7268076" cy="3397852"/>
          </a:xfrm>
          <a:prstGeom prst="rect">
            <a:avLst/>
          </a:prstGeom>
        </p:spPr>
      </p:pic>
      <p:sp>
        <p:nvSpPr>
          <p:cNvPr id="9" name="Rectangle 8"/>
          <p:cNvSpPr/>
          <p:nvPr/>
        </p:nvSpPr>
        <p:spPr>
          <a:xfrm>
            <a:off x="7662995" y="6279314"/>
            <a:ext cx="1051036" cy="52385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Rectangle 7"/>
          <p:cNvSpPr/>
          <p:nvPr/>
        </p:nvSpPr>
        <p:spPr>
          <a:xfrm>
            <a:off x="7662995" y="4785875"/>
            <a:ext cx="1051036" cy="389618"/>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Rectangle 3"/>
          <p:cNvSpPr txBox="1">
            <a:spLocks/>
          </p:cNvSpPr>
          <p:nvPr/>
        </p:nvSpPr>
        <p:spPr>
          <a:xfrm>
            <a:off x="1782489" y="293843"/>
            <a:ext cx="7212099" cy="255494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3"/>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3"/>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spcAft>
                <a:spcPts val="600"/>
              </a:spcAft>
            </a:pPr>
            <a:r>
              <a:rPr lang="en-US" sz="2600" dirty="0" smtClean="0">
                <a:ea typeface="ＭＳ Ｐゴシック" charset="0"/>
                <a:cs typeface="ＭＳ Ｐゴシック" charset="0"/>
              </a:rPr>
              <a:t>Fear &amp; Frustration Reactivity</a:t>
            </a:r>
          </a:p>
          <a:p>
            <a:pPr lvl="1">
              <a:spcAft>
                <a:spcPts val="600"/>
              </a:spcAft>
            </a:pPr>
            <a:r>
              <a:rPr lang="en-US" sz="2000" dirty="0" smtClean="0">
                <a:ea typeface="ＭＳ Ｐゴシック" charset="0"/>
              </a:rPr>
              <a:t>Linear growth resulted in non-significant χ</a:t>
            </a:r>
            <a:r>
              <a:rPr lang="en-US" sz="2000" baseline="30000" dirty="0" smtClean="0">
                <a:ea typeface="ＭＳ Ｐゴシック" charset="0"/>
              </a:rPr>
              <a:t>2</a:t>
            </a:r>
            <a:r>
              <a:rPr lang="en-US" sz="2000" dirty="0" smtClean="0">
                <a:ea typeface="ＭＳ Ｐゴシック" charset="0"/>
              </a:rPr>
              <a:t> tests</a:t>
            </a:r>
          </a:p>
          <a:p>
            <a:pPr lvl="2">
              <a:spcAft>
                <a:spcPts val="600"/>
              </a:spcAft>
            </a:pPr>
            <a:r>
              <a:rPr lang="en-US" sz="2000" dirty="0" smtClean="0">
                <a:ea typeface="ＭＳ Ｐゴシック" charset="0"/>
              </a:rPr>
              <a:t>Models fit the data well</a:t>
            </a:r>
          </a:p>
          <a:p>
            <a:pPr lvl="1">
              <a:spcAft>
                <a:spcPts val="600"/>
              </a:spcAft>
            </a:pPr>
            <a:r>
              <a:rPr lang="en-US" sz="2000" dirty="0" smtClean="0">
                <a:ea typeface="ＭＳ Ｐゴシック" charset="0"/>
              </a:rPr>
              <a:t>Neither demonstrated significant variance in slope</a:t>
            </a:r>
          </a:p>
          <a:p>
            <a:pPr lvl="2">
              <a:spcAft>
                <a:spcPts val="600"/>
              </a:spcAft>
            </a:pPr>
            <a:r>
              <a:rPr lang="en-US" sz="2000" dirty="0" smtClean="0">
                <a:ea typeface="ＭＳ Ｐゴシック" charset="0"/>
                <a:cs typeface="ＭＳ Ｐゴシック" charset="0"/>
              </a:rPr>
              <a:t>No significant individual variation in growth of reactivity</a:t>
            </a:r>
          </a:p>
          <a:p>
            <a:pPr lvl="2">
              <a:spcAft>
                <a:spcPts val="600"/>
              </a:spcAft>
            </a:pPr>
            <a:r>
              <a:rPr lang="en-US" sz="2000" dirty="0" smtClean="0">
                <a:ea typeface="ＭＳ Ｐゴシック" charset="0"/>
                <a:cs typeface="ＭＳ Ｐゴシック" charset="0"/>
              </a:rPr>
              <a:t>Growth factors </a:t>
            </a:r>
            <a:r>
              <a:rPr lang="en-US" sz="2000" b="1" i="1" u="sng" dirty="0" smtClean="0">
                <a:ea typeface="ＭＳ Ｐゴシック" charset="0"/>
                <a:cs typeface="ＭＳ Ｐゴシック" charset="0"/>
              </a:rPr>
              <a:t>not</a:t>
            </a:r>
            <a:r>
              <a:rPr lang="en-US" sz="2000" dirty="0" smtClean="0">
                <a:ea typeface="ＭＳ Ｐゴシック" charset="0"/>
                <a:cs typeface="ＭＳ Ｐゴシック" charset="0"/>
              </a:rPr>
              <a:t> included in final analyses</a:t>
            </a:r>
          </a:p>
          <a:p>
            <a:endParaRPr lang="en-US" dirty="0" smtClean="0">
              <a:ea typeface="ＭＳ Ｐゴシック" charset="0"/>
              <a:cs typeface="ＭＳ Ｐゴシック" charset="0"/>
            </a:endParaRPr>
          </a:p>
          <a:p>
            <a:endParaRPr lang="en-US" dirty="0">
              <a:ea typeface="ＭＳ Ｐゴシック" charset="0"/>
              <a:cs typeface="ＭＳ Ｐゴシック" charset="0"/>
            </a:endParaRPr>
          </a:p>
        </p:txBody>
      </p:sp>
      <p:sp>
        <p:nvSpPr>
          <p:cNvPr id="13" name="Slide Number Placeholder 12"/>
          <p:cNvSpPr>
            <a:spLocks noGrp="1"/>
          </p:cNvSpPr>
          <p:nvPr>
            <p:ph type="sldNum" sz="quarter" idx="12"/>
          </p:nvPr>
        </p:nvSpPr>
        <p:spPr>
          <a:xfrm>
            <a:off x="1023897" y="93590"/>
            <a:ext cx="502920" cy="502920"/>
          </a:xfrm>
        </p:spPr>
        <p:txBody>
          <a:bodyPr/>
          <a:lstStyle/>
          <a:p>
            <a:fld id="{49B39313-1506-9441-82B8-DAE467B0E0C9}" type="slidenum">
              <a:rPr lang="en-US" smtClean="0"/>
              <a:pPr/>
              <a:t>15</a:t>
            </a:fld>
            <a:endParaRPr lang="en-US" dirty="0"/>
          </a:p>
        </p:txBody>
      </p:sp>
      <p:sp>
        <p:nvSpPr>
          <p:cNvPr id="14" name="Rectangle 13"/>
          <p:cNvSpPr/>
          <p:nvPr/>
        </p:nvSpPr>
        <p:spPr>
          <a:xfrm>
            <a:off x="3381266" y="4091471"/>
            <a:ext cx="1051036" cy="389618"/>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5" name="Rectangle 14"/>
          <p:cNvSpPr/>
          <p:nvPr/>
        </p:nvSpPr>
        <p:spPr>
          <a:xfrm>
            <a:off x="3381266" y="5647783"/>
            <a:ext cx="1051036" cy="389618"/>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xmlns="" val="372211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4"/>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5"/>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4" grpId="0" animBg="1"/>
      <p:bldP spid="14" grpId="1" animBg="1"/>
      <p:bldP spid="15" grpId="0" animBg="1"/>
      <p:bldP spid="15"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815120" y="5623251"/>
            <a:ext cx="6177526" cy="548640"/>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r"/>
            <a:r>
              <a:rPr lang="en-US" sz="2600" dirty="0" smtClean="0"/>
              <a:t>Understanding Reactivity Scores</a:t>
            </a:r>
            <a:endParaRPr lang="en-US" sz="2600" dirty="0"/>
          </a:p>
        </p:txBody>
      </p:sp>
      <p:sp>
        <p:nvSpPr>
          <p:cNvPr id="4" name="Slide Number Placeholder 3"/>
          <p:cNvSpPr>
            <a:spLocks noGrp="1"/>
          </p:cNvSpPr>
          <p:nvPr>
            <p:ph type="sldNum" sz="quarter" idx="12"/>
          </p:nvPr>
        </p:nvSpPr>
        <p:spPr>
          <a:xfrm>
            <a:off x="47352" y="5142615"/>
            <a:ext cx="502920" cy="502920"/>
          </a:xfrm>
        </p:spPr>
        <p:txBody>
          <a:bodyPr/>
          <a:lstStyle/>
          <a:p>
            <a:fld id="{49B39313-1506-9441-82B8-DAE467B0E0C9}" type="slidenum">
              <a:rPr lang="en-US" smtClean="0"/>
              <a:pPr/>
              <a:t>16</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xmlns="" val="88501451"/>
              </p:ext>
            </p:extLst>
          </p:nvPr>
        </p:nvGraphicFramePr>
        <p:xfrm>
          <a:off x="1332862" y="249940"/>
          <a:ext cx="6821293" cy="2017361"/>
        </p:xfrm>
        <a:graphic>
          <a:graphicData uri="http://schemas.openxmlformats.org/presentationml/2006/ole">
            <p:oleObj spid="_x0000_s18561" name="Document" r:id="rId4" imgW="5968780" imgH="1765235" progId="Word.Document.12">
              <p:embed/>
            </p:oleObj>
          </a:graphicData>
        </a:graphic>
      </p:graphicFrame>
      <p:sp>
        <p:nvSpPr>
          <p:cNvPr id="6" name="Rectangle 3"/>
          <p:cNvSpPr txBox="1">
            <a:spLocks/>
          </p:cNvSpPr>
          <p:nvPr/>
        </p:nvSpPr>
        <p:spPr>
          <a:xfrm>
            <a:off x="211261" y="2316562"/>
            <a:ext cx="8781091" cy="2901885"/>
          </a:xfrm>
          <a:prstGeom prst="rect">
            <a:avLst/>
          </a:prstGeom>
        </p:spPr>
        <p:txBody>
          <a:bodyPr vert="horz" lIns="91440" tIns="45720" rIns="91440" bIns="45720" rtlCol="0">
            <a:normAutofit fontScale="92500"/>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3"/>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3"/>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0" lvl="1" indent="0">
              <a:spcAft>
                <a:spcPts val="600"/>
              </a:spcAft>
              <a:buNone/>
            </a:pPr>
            <a:r>
              <a:rPr lang="en-US" sz="2400" dirty="0" smtClean="0">
                <a:latin typeface="+mj-lt"/>
                <a:ea typeface="ＭＳ Ｐゴシック" charset="0"/>
              </a:rPr>
              <a:t>Fear</a:t>
            </a:r>
          </a:p>
          <a:p>
            <a:pPr lvl="2">
              <a:spcAft>
                <a:spcPts val="600"/>
              </a:spcAft>
            </a:pPr>
            <a:r>
              <a:rPr lang="en-US" sz="2000" dirty="0" smtClean="0">
                <a:solidFill>
                  <a:schemeClr val="accent3">
                    <a:lumMod val="75000"/>
                  </a:schemeClr>
                </a:solidFill>
                <a:ea typeface="ＭＳ Ｐゴシック" charset="0"/>
              </a:rPr>
              <a:t>Low Scores: </a:t>
            </a:r>
            <a:r>
              <a:rPr lang="en-US" sz="2000" dirty="0" smtClean="0">
                <a:ea typeface="ＭＳ Ｐゴシック" charset="0"/>
              </a:rPr>
              <a:t>blunted autonomic responding at baseline and emotion task</a:t>
            </a:r>
          </a:p>
          <a:p>
            <a:pPr lvl="2">
              <a:spcAft>
                <a:spcPts val="600"/>
              </a:spcAft>
              <a:buClr>
                <a:schemeClr val="accent2"/>
              </a:buClr>
            </a:pPr>
            <a:r>
              <a:rPr lang="en-US" sz="2000" dirty="0" smtClean="0">
                <a:solidFill>
                  <a:schemeClr val="accent2">
                    <a:lumMod val="75000"/>
                  </a:schemeClr>
                </a:solidFill>
                <a:ea typeface="ＭＳ Ｐゴシック" charset="0"/>
              </a:rPr>
              <a:t>High Scores: </a:t>
            </a:r>
            <a:r>
              <a:rPr lang="en-US" sz="2000" dirty="0" smtClean="0">
                <a:ea typeface="ＭＳ Ｐゴシック" charset="0"/>
              </a:rPr>
              <a:t>more reactive at baseline </a:t>
            </a:r>
            <a:r>
              <a:rPr lang="en-US" sz="2000" i="1" dirty="0" smtClean="0">
                <a:ea typeface="ＭＳ Ｐゴシック" charset="0"/>
              </a:rPr>
              <a:t>and</a:t>
            </a:r>
            <a:r>
              <a:rPr lang="en-US" sz="2000" dirty="0" smtClean="0">
                <a:ea typeface="ＭＳ Ｐゴシック" charset="0"/>
              </a:rPr>
              <a:t> increased response to emotion task</a:t>
            </a:r>
          </a:p>
          <a:p>
            <a:pPr marL="0" lvl="1" indent="0">
              <a:spcAft>
                <a:spcPts val="600"/>
              </a:spcAft>
              <a:buNone/>
            </a:pPr>
            <a:r>
              <a:rPr lang="en-US" sz="2400" dirty="0" smtClean="0">
                <a:latin typeface="+mj-lt"/>
                <a:ea typeface="ＭＳ Ｐゴシック" charset="0"/>
              </a:rPr>
              <a:t>Frustration</a:t>
            </a:r>
          </a:p>
          <a:p>
            <a:pPr lvl="2">
              <a:spcAft>
                <a:spcPts val="600"/>
              </a:spcAft>
            </a:pPr>
            <a:r>
              <a:rPr lang="en-US" sz="2000" dirty="0" smtClean="0">
                <a:solidFill>
                  <a:schemeClr val="accent3">
                    <a:lumMod val="75000"/>
                  </a:schemeClr>
                </a:solidFill>
                <a:ea typeface="ＭＳ Ｐゴシック" charset="0"/>
                <a:cs typeface="ＭＳ Ｐゴシック" charset="0"/>
              </a:rPr>
              <a:t>Low Scores: </a:t>
            </a:r>
            <a:r>
              <a:rPr lang="en-US" sz="2000" dirty="0" smtClean="0">
                <a:ea typeface="ＭＳ Ｐゴシック" charset="0"/>
                <a:cs typeface="ＭＳ Ｐゴシック" charset="0"/>
              </a:rPr>
              <a:t>higher HR at baseline but no increase to emotion task</a:t>
            </a:r>
          </a:p>
          <a:p>
            <a:pPr lvl="2">
              <a:spcAft>
                <a:spcPts val="600"/>
              </a:spcAft>
              <a:buClr>
                <a:schemeClr val="accent2"/>
              </a:buClr>
            </a:pPr>
            <a:r>
              <a:rPr lang="en-US" sz="2000" dirty="0" smtClean="0">
                <a:solidFill>
                  <a:schemeClr val="accent2">
                    <a:lumMod val="75000"/>
                  </a:schemeClr>
                </a:solidFill>
                <a:ea typeface="ＭＳ Ｐゴシック" charset="0"/>
                <a:cs typeface="ＭＳ Ｐゴシック" charset="0"/>
              </a:rPr>
              <a:t>High Scores: </a:t>
            </a:r>
            <a:r>
              <a:rPr lang="en-US" sz="2000" dirty="0" smtClean="0">
                <a:ea typeface="ＭＳ Ｐゴシック" charset="0"/>
                <a:cs typeface="ＭＳ Ｐゴシック" charset="0"/>
              </a:rPr>
              <a:t>reduced HR at baseline with large increase in HR to emotion task</a:t>
            </a:r>
            <a:endParaRPr lang="en-US" dirty="0" smtClean="0">
              <a:ea typeface="ＭＳ Ｐゴシック" charset="0"/>
              <a:cs typeface="ＭＳ Ｐゴシック" charset="0"/>
            </a:endParaRPr>
          </a:p>
        </p:txBody>
      </p:sp>
      <p:sp>
        <p:nvSpPr>
          <p:cNvPr id="7" name="Rectangle 6"/>
          <p:cNvSpPr/>
          <p:nvPr/>
        </p:nvSpPr>
        <p:spPr>
          <a:xfrm>
            <a:off x="1332862" y="1004766"/>
            <a:ext cx="3592873" cy="379156"/>
          </a:xfrm>
          <a:prstGeom prst="rect">
            <a:avLst/>
          </a:prstGeom>
          <a:noFill/>
          <a:ln w="57150" cmpd="sng"/>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8" name="Rectangle 7"/>
          <p:cNvSpPr/>
          <p:nvPr/>
        </p:nvSpPr>
        <p:spPr>
          <a:xfrm>
            <a:off x="1333614" y="1706948"/>
            <a:ext cx="3592873" cy="379156"/>
          </a:xfrm>
          <a:prstGeom prst="rect">
            <a:avLst/>
          </a:prstGeom>
          <a:noFill/>
          <a:ln w="57150" cmpd="sng">
            <a:solidFill>
              <a:schemeClr val="accent2"/>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9" name="Rectangle 8"/>
          <p:cNvSpPr/>
          <p:nvPr/>
        </p:nvSpPr>
        <p:spPr>
          <a:xfrm>
            <a:off x="4925736" y="1004766"/>
            <a:ext cx="2957168" cy="379156"/>
          </a:xfrm>
          <a:prstGeom prst="rect">
            <a:avLst/>
          </a:prstGeom>
          <a:noFill/>
          <a:ln w="57150" cmpd="sng"/>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0" name="Rectangle 9"/>
          <p:cNvSpPr/>
          <p:nvPr/>
        </p:nvSpPr>
        <p:spPr>
          <a:xfrm>
            <a:off x="1333614" y="1004766"/>
            <a:ext cx="559128" cy="379156"/>
          </a:xfrm>
          <a:prstGeom prst="rect">
            <a:avLst/>
          </a:prstGeom>
          <a:noFill/>
          <a:ln w="57150" cmpd="sng"/>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1" name="Rectangle 10"/>
          <p:cNvSpPr/>
          <p:nvPr/>
        </p:nvSpPr>
        <p:spPr>
          <a:xfrm>
            <a:off x="4926487" y="1689469"/>
            <a:ext cx="2956417" cy="379156"/>
          </a:xfrm>
          <a:prstGeom prst="rect">
            <a:avLst/>
          </a:prstGeom>
          <a:noFill/>
          <a:ln w="57150" cmpd="sng">
            <a:solidFill>
              <a:schemeClr val="accent2"/>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2" name="Rectangle 11"/>
          <p:cNvSpPr/>
          <p:nvPr/>
        </p:nvSpPr>
        <p:spPr>
          <a:xfrm>
            <a:off x="1333615" y="1709906"/>
            <a:ext cx="559128" cy="358719"/>
          </a:xfrm>
          <a:prstGeom prst="rect">
            <a:avLst/>
          </a:prstGeom>
          <a:noFill/>
          <a:ln w="57150" cmpd="sng">
            <a:solidFill>
              <a:schemeClr val="accent2"/>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xmlns="" val="416833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10"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0838" y="3768657"/>
            <a:ext cx="8543162" cy="3131675"/>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Screen Shot 2016-06-03 at 11.30.17 AM.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467"/>
            <a:ext cx="1628133" cy="6908799"/>
          </a:xfrm>
          <a:prstGeom prst="rect">
            <a:avLst/>
          </a:prstGeom>
          <a:effectLst/>
        </p:spPr>
      </p:pic>
      <p:sp>
        <p:nvSpPr>
          <p:cNvPr id="2" name="Vertical Title 1"/>
          <p:cNvSpPr>
            <a:spLocks noGrp="1"/>
          </p:cNvSpPr>
          <p:nvPr>
            <p:ph type="title" orient="vert"/>
          </p:nvPr>
        </p:nvSpPr>
        <p:spPr>
          <a:xfrm rot="10800000">
            <a:off x="1963" y="2660315"/>
            <a:ext cx="1626170" cy="3847483"/>
          </a:xfrm>
        </p:spPr>
        <p:txBody>
          <a:bodyPr/>
          <a:lstStyle/>
          <a:p>
            <a:r>
              <a:rPr lang="en-US" sz="3600" dirty="0" smtClean="0"/>
              <a:t>UGC:</a:t>
            </a:r>
            <a:br>
              <a:rPr lang="en-US" sz="3600" dirty="0" smtClean="0"/>
            </a:br>
            <a:r>
              <a:rPr lang="en-US" sz="3600" cap="none" dirty="0" smtClean="0"/>
              <a:t>Effortful Control</a:t>
            </a:r>
            <a:endParaRPr lang="en-US" sz="3600" cap="none" dirty="0"/>
          </a:p>
        </p:txBody>
      </p:sp>
      <p:pic>
        <p:nvPicPr>
          <p:cNvPr id="3" name="Picture 2" descr="Screen Shot 2016-06-05 at 8.58.20 PM.png"/>
          <p:cNvPicPr>
            <a:picLocks noChangeAspect="1"/>
          </p:cNvPicPr>
          <p:nvPr/>
        </p:nvPicPr>
        <p:blipFill rotWithShape="1">
          <a:blip r:embed="rId4">
            <a:extLst>
              <a:ext uri="{28A0092B-C50C-407E-A947-70E740481C1C}">
                <a14:useLocalDpi xmlns:a14="http://schemas.microsoft.com/office/drawing/2010/main" xmlns="" val="0"/>
              </a:ext>
            </a:extLst>
          </a:blip>
          <a:srcRect b="91052"/>
          <a:stretch/>
        </p:blipFill>
        <p:spPr>
          <a:xfrm>
            <a:off x="1993288" y="3312"/>
            <a:ext cx="6807259" cy="691742"/>
          </a:xfrm>
          <a:prstGeom prst="rect">
            <a:avLst/>
          </a:prstGeom>
        </p:spPr>
      </p:pic>
      <p:pic>
        <p:nvPicPr>
          <p:cNvPr id="6" name="Picture 5" descr="Screen Shot 2016-06-05 at 8.58.20 PM.png"/>
          <p:cNvPicPr>
            <a:picLocks noChangeAspect="1"/>
          </p:cNvPicPr>
          <p:nvPr/>
        </p:nvPicPr>
        <p:blipFill rotWithShape="1">
          <a:blip r:embed="rId4">
            <a:extLst>
              <a:ext uri="{28A0092B-C50C-407E-A947-70E740481C1C}">
                <a14:useLocalDpi xmlns:a14="http://schemas.microsoft.com/office/drawing/2010/main" xmlns="" val="0"/>
              </a:ext>
            </a:extLst>
          </a:blip>
          <a:srcRect t="46093" b="38318"/>
          <a:stretch/>
        </p:blipFill>
        <p:spPr>
          <a:xfrm>
            <a:off x="1993288" y="518398"/>
            <a:ext cx="6807258" cy="1205044"/>
          </a:xfrm>
          <a:prstGeom prst="rect">
            <a:avLst/>
          </a:prstGeom>
        </p:spPr>
      </p:pic>
      <p:graphicFrame>
        <p:nvGraphicFramePr>
          <p:cNvPr id="9" name="Chart 8"/>
          <p:cNvGraphicFramePr/>
          <p:nvPr>
            <p:extLst>
              <p:ext uri="{D42A27DB-BD31-4B8C-83A1-F6EECF244321}">
                <p14:modId xmlns:p14="http://schemas.microsoft.com/office/powerpoint/2010/main" xmlns="" val="380179485"/>
              </p:ext>
            </p:extLst>
          </p:nvPr>
        </p:nvGraphicFramePr>
        <p:xfrm>
          <a:off x="1993290" y="3116363"/>
          <a:ext cx="6808400" cy="3702855"/>
        </p:xfrm>
        <a:graphic>
          <a:graphicData uri="http://schemas.openxmlformats.org/drawingml/2006/chart">
            <c:chart xmlns:c="http://schemas.openxmlformats.org/drawingml/2006/chart" xmlns:r="http://schemas.openxmlformats.org/officeDocument/2006/relationships" r:id="rId5"/>
          </a:graphicData>
        </a:graphic>
      </p:graphicFrame>
      <p:sp>
        <p:nvSpPr>
          <p:cNvPr id="10" name="Rectangle 3"/>
          <p:cNvSpPr txBox="1">
            <a:spLocks/>
          </p:cNvSpPr>
          <p:nvPr/>
        </p:nvSpPr>
        <p:spPr>
          <a:xfrm>
            <a:off x="1628134" y="1546366"/>
            <a:ext cx="7515866" cy="1434989"/>
          </a:xfrm>
          <a:prstGeom prst="rect">
            <a:avLst/>
          </a:prstGeom>
          <a:solidFill>
            <a:schemeClr val="accent2"/>
          </a:solidFill>
          <a:ln w="19050" cmpd="sng">
            <a:solidFill>
              <a:schemeClr val="accent2"/>
            </a:solidFill>
          </a:ln>
        </p:spPr>
        <p:txBody>
          <a:bodyPr vert="horz" lIns="91440" tIns="45720" rIns="91440" bIns="45720" rtlCol="0" anchor="t">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3"/>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3"/>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lvl="1">
              <a:spcAft>
                <a:spcPts val="600"/>
              </a:spcAft>
              <a:buClrTx/>
            </a:pPr>
            <a:r>
              <a:rPr lang="en-US" sz="1800" dirty="0" smtClean="0">
                <a:solidFill>
                  <a:schemeClr val="bg1"/>
                </a:solidFill>
                <a:ea typeface="ＭＳ Ｐゴシック" charset="0"/>
              </a:rPr>
              <a:t>Linear growth resulted in non-significant χ</a:t>
            </a:r>
            <a:r>
              <a:rPr lang="en-US" sz="1800" baseline="30000" dirty="0" smtClean="0">
                <a:solidFill>
                  <a:schemeClr val="bg1"/>
                </a:solidFill>
                <a:ea typeface="ＭＳ Ｐゴシック" charset="0"/>
              </a:rPr>
              <a:t>2</a:t>
            </a:r>
            <a:r>
              <a:rPr lang="en-US" sz="1800" dirty="0" smtClean="0">
                <a:solidFill>
                  <a:schemeClr val="bg1"/>
                </a:solidFill>
                <a:ea typeface="ＭＳ Ｐゴシック" charset="0"/>
              </a:rPr>
              <a:t> test</a:t>
            </a:r>
          </a:p>
          <a:p>
            <a:pPr lvl="1">
              <a:spcAft>
                <a:spcPts val="600"/>
              </a:spcAft>
              <a:buClrTx/>
            </a:pPr>
            <a:r>
              <a:rPr lang="en-US" sz="1800" dirty="0" smtClean="0">
                <a:solidFill>
                  <a:schemeClr val="bg1"/>
                </a:solidFill>
                <a:ea typeface="ＭＳ Ｐゴシック" charset="0"/>
              </a:rPr>
              <a:t>Significant variance around intercept and slope means and variances</a:t>
            </a:r>
          </a:p>
          <a:p>
            <a:pPr lvl="2">
              <a:spcAft>
                <a:spcPts val="600"/>
              </a:spcAft>
            </a:pPr>
            <a:r>
              <a:rPr lang="en-US" sz="1800" dirty="0" smtClean="0">
                <a:solidFill>
                  <a:schemeClr val="bg1"/>
                </a:solidFill>
                <a:ea typeface="ＭＳ Ｐゴシック" charset="0"/>
                <a:cs typeface="ＭＳ Ｐゴシック" charset="0"/>
              </a:rPr>
              <a:t>Children begin fairly low with increasing levels over time</a:t>
            </a:r>
          </a:p>
          <a:p>
            <a:endParaRPr lang="en-US" sz="1400" dirty="0" smtClean="0">
              <a:solidFill>
                <a:schemeClr val="bg1"/>
              </a:solidFill>
              <a:ea typeface="ＭＳ Ｐゴシック" charset="0"/>
              <a:cs typeface="ＭＳ Ｐゴシック" charset="0"/>
            </a:endParaRPr>
          </a:p>
          <a:p>
            <a:endParaRPr lang="en-US" sz="1400" dirty="0">
              <a:solidFill>
                <a:schemeClr val="bg1"/>
              </a:solidFill>
              <a:ea typeface="ＭＳ Ｐゴシック" charset="0"/>
              <a:cs typeface="ＭＳ Ｐゴシック" charset="0"/>
            </a:endParaRPr>
          </a:p>
        </p:txBody>
      </p:sp>
      <p:sp>
        <p:nvSpPr>
          <p:cNvPr id="11" name="Rectangle 10"/>
          <p:cNvSpPr/>
          <p:nvPr/>
        </p:nvSpPr>
        <p:spPr>
          <a:xfrm>
            <a:off x="3476713" y="544871"/>
            <a:ext cx="1021421" cy="337187"/>
          </a:xfrm>
          <a:prstGeom prst="rect">
            <a:avLst/>
          </a:prstGeom>
          <a:noFill/>
          <a:ln w="28575" cmpd="sng">
            <a:solidFill>
              <a:schemeClr val="accent3"/>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3" name="Rectangle 12"/>
          <p:cNvSpPr/>
          <p:nvPr/>
        </p:nvSpPr>
        <p:spPr>
          <a:xfrm>
            <a:off x="6063397" y="538501"/>
            <a:ext cx="2580075" cy="972583"/>
          </a:xfrm>
          <a:prstGeom prst="rect">
            <a:avLst/>
          </a:prstGeom>
          <a:noFill/>
          <a:ln w="28575" cmpd="sng">
            <a:solidFill>
              <a:schemeClr val="accent3"/>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Slide Number Placeholder 7"/>
          <p:cNvSpPr>
            <a:spLocks noGrp="1"/>
          </p:cNvSpPr>
          <p:nvPr>
            <p:ph type="sldNum" sz="quarter" idx="12"/>
          </p:nvPr>
        </p:nvSpPr>
        <p:spPr/>
        <p:style>
          <a:lnRef idx="2">
            <a:schemeClr val="accent2"/>
          </a:lnRef>
          <a:fillRef idx="1">
            <a:schemeClr val="lt1"/>
          </a:fillRef>
          <a:effectRef idx="0">
            <a:schemeClr val="accent2"/>
          </a:effectRef>
          <a:fontRef idx="minor">
            <a:schemeClr val="dk1"/>
          </a:fontRef>
        </p:style>
        <p:txBody>
          <a:bodyPr/>
          <a:lstStyle/>
          <a:p>
            <a:fld id="{49B39313-1506-9441-82B8-DAE467B0E0C9}" type="slidenum">
              <a:rPr lang="en-US" smtClean="0">
                <a:solidFill>
                  <a:srgbClr val="F96A1B"/>
                </a:solidFill>
              </a:rPr>
              <a:pPr/>
              <a:t>17</a:t>
            </a:fld>
            <a:endParaRPr lang="en-US" dirty="0">
              <a:solidFill>
                <a:srgbClr val="F96A1B"/>
              </a:solidFill>
            </a:endParaRPr>
          </a:p>
        </p:txBody>
      </p:sp>
    </p:spTree>
    <p:extLst>
      <p:ext uri="{BB962C8B-B14F-4D97-AF65-F5344CB8AC3E}">
        <p14:creationId xmlns:p14="http://schemas.microsoft.com/office/powerpoint/2010/main" xmlns="" val="393968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1"/>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3"/>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3" grpId="0" animBg="1"/>
      <p:bldP spid="13"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0838" y="3768657"/>
            <a:ext cx="8543162" cy="3131675"/>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Screen Shot 2016-06-03 at 11.30.17 AM.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467"/>
            <a:ext cx="1628133" cy="6908799"/>
          </a:xfrm>
          <a:prstGeom prst="rect">
            <a:avLst/>
          </a:prstGeom>
          <a:effectLst/>
        </p:spPr>
      </p:pic>
      <p:sp>
        <p:nvSpPr>
          <p:cNvPr id="2" name="Vertical Title 1"/>
          <p:cNvSpPr>
            <a:spLocks noGrp="1"/>
          </p:cNvSpPr>
          <p:nvPr>
            <p:ph type="title" orient="vert"/>
          </p:nvPr>
        </p:nvSpPr>
        <p:spPr>
          <a:xfrm rot="10800000">
            <a:off x="1963" y="1917493"/>
            <a:ext cx="1626170" cy="4784354"/>
          </a:xfrm>
        </p:spPr>
        <p:txBody>
          <a:bodyPr/>
          <a:lstStyle/>
          <a:p>
            <a:r>
              <a:rPr lang="en-US" sz="3600" dirty="0" smtClean="0"/>
              <a:t>UGC:</a:t>
            </a:r>
            <a:br>
              <a:rPr lang="en-US" sz="3600" dirty="0" smtClean="0"/>
            </a:br>
            <a:r>
              <a:rPr lang="en-US" sz="3600" cap="none" dirty="0" smtClean="0"/>
              <a:t>Internalizing Symptoms</a:t>
            </a:r>
            <a:endParaRPr lang="en-US" sz="3600" cap="none" dirty="0"/>
          </a:p>
        </p:txBody>
      </p:sp>
      <p:graphicFrame>
        <p:nvGraphicFramePr>
          <p:cNvPr id="12" name="Chart 11"/>
          <p:cNvGraphicFramePr/>
          <p:nvPr>
            <p:extLst>
              <p:ext uri="{D42A27DB-BD31-4B8C-83A1-F6EECF244321}">
                <p14:modId xmlns:p14="http://schemas.microsoft.com/office/powerpoint/2010/main" xmlns="" val="2821042541"/>
              </p:ext>
            </p:extLst>
          </p:nvPr>
        </p:nvGraphicFramePr>
        <p:xfrm>
          <a:off x="1887452" y="3768656"/>
          <a:ext cx="7088615" cy="3064125"/>
        </p:xfrm>
        <a:graphic>
          <a:graphicData uri="http://schemas.openxmlformats.org/drawingml/2006/chart">
            <c:chart xmlns:c="http://schemas.openxmlformats.org/drawingml/2006/chart" xmlns:r="http://schemas.openxmlformats.org/officeDocument/2006/relationships" r:id="rId4"/>
          </a:graphicData>
        </a:graphic>
      </p:graphicFrame>
      <p:pic>
        <p:nvPicPr>
          <p:cNvPr id="13" name="Picture 12" descr="Screen Shot 2016-06-05 at 8.58.20 PM.png"/>
          <p:cNvPicPr>
            <a:picLocks noChangeAspect="1"/>
          </p:cNvPicPr>
          <p:nvPr/>
        </p:nvPicPr>
        <p:blipFill rotWithShape="1">
          <a:blip r:embed="rId5">
            <a:extLst>
              <a:ext uri="{28A0092B-C50C-407E-A947-70E740481C1C}">
                <a14:useLocalDpi xmlns:a14="http://schemas.microsoft.com/office/drawing/2010/main" xmlns="" val="0"/>
              </a:ext>
            </a:extLst>
          </a:blip>
          <a:srcRect b="91052"/>
          <a:stretch/>
        </p:blipFill>
        <p:spPr>
          <a:xfrm>
            <a:off x="1763968" y="-15621"/>
            <a:ext cx="7212099" cy="732881"/>
          </a:xfrm>
          <a:prstGeom prst="rect">
            <a:avLst/>
          </a:prstGeom>
        </p:spPr>
      </p:pic>
      <p:pic>
        <p:nvPicPr>
          <p:cNvPr id="11" name="Picture 10" descr="Screen Shot 2016-06-05 at 8.58.20 PM.png"/>
          <p:cNvPicPr>
            <a:picLocks noChangeAspect="1"/>
          </p:cNvPicPr>
          <p:nvPr/>
        </p:nvPicPr>
        <p:blipFill rotWithShape="1">
          <a:blip r:embed="rId5">
            <a:extLst>
              <a:ext uri="{28A0092B-C50C-407E-A947-70E740481C1C}">
                <a14:useLocalDpi xmlns:a14="http://schemas.microsoft.com/office/drawing/2010/main" xmlns="" val="0"/>
              </a:ext>
            </a:extLst>
          </a:blip>
          <a:srcRect t="64912" b="19189"/>
          <a:stretch/>
        </p:blipFill>
        <p:spPr>
          <a:xfrm>
            <a:off x="1763968" y="580153"/>
            <a:ext cx="7212098" cy="1302058"/>
          </a:xfrm>
          <a:prstGeom prst="rect">
            <a:avLst/>
          </a:prstGeom>
        </p:spPr>
      </p:pic>
      <p:sp>
        <p:nvSpPr>
          <p:cNvPr id="10" name="Rectangle 3"/>
          <p:cNvSpPr txBox="1">
            <a:spLocks/>
          </p:cNvSpPr>
          <p:nvPr/>
        </p:nvSpPr>
        <p:spPr>
          <a:xfrm>
            <a:off x="1628134" y="1846262"/>
            <a:ext cx="7515866" cy="1922395"/>
          </a:xfrm>
          <a:prstGeom prst="rect">
            <a:avLst/>
          </a:prstGeom>
          <a:solidFill>
            <a:schemeClr val="accent2"/>
          </a:solidFill>
          <a:ln w="19050" cmpd="sng">
            <a:solidFill>
              <a:schemeClr val="accent2"/>
            </a:solidFill>
          </a:ln>
        </p:spPr>
        <p:txBody>
          <a:bodyPr vert="horz" lIns="91440" tIns="45720" rIns="91440" bIns="45720" rtlCol="0" anchor="t">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3"/>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3"/>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lvl="1">
              <a:spcAft>
                <a:spcPts val="600"/>
              </a:spcAft>
              <a:buClrTx/>
            </a:pPr>
            <a:r>
              <a:rPr lang="en-US" sz="1800" dirty="0" smtClean="0">
                <a:solidFill>
                  <a:schemeClr val="bg1"/>
                </a:solidFill>
                <a:ea typeface="ＭＳ Ｐゴシック" charset="0"/>
              </a:rPr>
              <a:t>Linear growth was not sufficient; quadratic growth fit the data well</a:t>
            </a:r>
          </a:p>
          <a:p>
            <a:pPr lvl="1">
              <a:spcAft>
                <a:spcPts val="600"/>
              </a:spcAft>
              <a:buClrTx/>
            </a:pPr>
            <a:r>
              <a:rPr lang="en-US" sz="1800" dirty="0" smtClean="0">
                <a:solidFill>
                  <a:schemeClr val="bg1"/>
                </a:solidFill>
                <a:ea typeface="ＭＳ Ｐゴシック" charset="0"/>
              </a:rPr>
              <a:t>Intercept mean and variance were significant</a:t>
            </a:r>
          </a:p>
          <a:p>
            <a:pPr lvl="1">
              <a:spcAft>
                <a:spcPts val="600"/>
              </a:spcAft>
              <a:buClrTx/>
            </a:pPr>
            <a:r>
              <a:rPr lang="en-US" sz="1800" dirty="0" err="1" smtClean="0">
                <a:solidFill>
                  <a:schemeClr val="bg1"/>
                </a:solidFill>
                <a:ea typeface="ＭＳ Ｐゴシック" charset="0"/>
                <a:cs typeface="ＭＳ Ｐゴシック" charset="0"/>
              </a:rPr>
              <a:t>Nonsignificant</a:t>
            </a:r>
            <a:r>
              <a:rPr lang="en-US" sz="1800" dirty="0" smtClean="0">
                <a:solidFill>
                  <a:schemeClr val="bg1"/>
                </a:solidFill>
                <a:ea typeface="ＭＳ Ｐゴシック" charset="0"/>
                <a:cs typeface="ＭＳ Ｐゴシック" charset="0"/>
              </a:rPr>
              <a:t> slope means with significant variances suggest minimal growth on average, but variability in growth</a:t>
            </a:r>
            <a:endParaRPr lang="en-US" sz="1900" dirty="0" smtClean="0">
              <a:solidFill>
                <a:schemeClr val="bg1"/>
              </a:solidFill>
              <a:ea typeface="ＭＳ Ｐゴシック" charset="0"/>
              <a:cs typeface="ＭＳ Ｐゴシック" charset="0"/>
            </a:endParaRPr>
          </a:p>
          <a:p>
            <a:pPr lvl="1">
              <a:spcAft>
                <a:spcPts val="600"/>
              </a:spcAft>
              <a:buClrTx/>
            </a:pPr>
            <a:r>
              <a:rPr lang="en-US" sz="1900" dirty="0" smtClean="0">
                <a:solidFill>
                  <a:schemeClr val="bg1"/>
                </a:solidFill>
                <a:ea typeface="ＭＳ Ｐゴシック" charset="0"/>
                <a:cs typeface="ＭＳ Ｐゴシック" charset="0"/>
              </a:rPr>
              <a:t>Linear and quadratic growth correlated at </a:t>
            </a:r>
            <a:r>
              <a:rPr lang="en-US" sz="1900" i="1" dirty="0" smtClean="0">
                <a:solidFill>
                  <a:schemeClr val="bg1"/>
                </a:solidFill>
                <a:ea typeface="ＭＳ Ｐゴシック" charset="0"/>
                <a:cs typeface="ＭＳ Ｐゴシック" charset="0"/>
              </a:rPr>
              <a:t>r</a:t>
            </a:r>
            <a:r>
              <a:rPr lang="en-US" sz="1900" dirty="0" smtClean="0">
                <a:solidFill>
                  <a:schemeClr val="bg1"/>
                </a:solidFill>
                <a:ea typeface="ＭＳ Ｐゴシック" charset="0"/>
                <a:cs typeface="ＭＳ Ｐゴシック" charset="0"/>
              </a:rPr>
              <a:t> = .98</a:t>
            </a:r>
          </a:p>
          <a:p>
            <a:endParaRPr lang="en-US" sz="1400" dirty="0">
              <a:solidFill>
                <a:schemeClr val="bg1"/>
              </a:solidFill>
              <a:ea typeface="ＭＳ Ｐゴシック" charset="0"/>
              <a:cs typeface="ＭＳ Ｐゴシック" charset="0"/>
            </a:endParaRPr>
          </a:p>
        </p:txBody>
      </p:sp>
      <p:sp>
        <p:nvSpPr>
          <p:cNvPr id="7" name="Rectangle 6"/>
          <p:cNvSpPr/>
          <p:nvPr/>
        </p:nvSpPr>
        <p:spPr>
          <a:xfrm>
            <a:off x="6120990" y="580153"/>
            <a:ext cx="2679557" cy="337187"/>
          </a:xfrm>
          <a:prstGeom prst="rect">
            <a:avLst/>
          </a:prstGeom>
          <a:noFill/>
          <a:ln w="28575" cmpd="sng">
            <a:solidFill>
              <a:schemeClr val="accent3"/>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4" name="Rectangle 13"/>
          <p:cNvSpPr/>
          <p:nvPr/>
        </p:nvSpPr>
        <p:spPr>
          <a:xfrm>
            <a:off x="6130587" y="970263"/>
            <a:ext cx="2679557" cy="793852"/>
          </a:xfrm>
          <a:prstGeom prst="rect">
            <a:avLst/>
          </a:prstGeom>
          <a:noFill/>
          <a:ln w="28575" cmpd="sng">
            <a:solidFill>
              <a:schemeClr val="accent3"/>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Slide Number Placeholder 7"/>
          <p:cNvSpPr>
            <a:spLocks noGrp="1"/>
          </p:cNvSpPr>
          <p:nvPr>
            <p:ph type="sldNum" sz="quarter" idx="12"/>
          </p:nvPr>
        </p:nvSpPr>
        <p:spPr>
          <a:xfrm>
            <a:off x="8542158" y="6276668"/>
            <a:ext cx="502920" cy="502920"/>
          </a:xfrm>
        </p:spPr>
        <p:style>
          <a:lnRef idx="2">
            <a:schemeClr val="accent2"/>
          </a:lnRef>
          <a:fillRef idx="1">
            <a:schemeClr val="lt1"/>
          </a:fillRef>
          <a:effectRef idx="0">
            <a:schemeClr val="accent2"/>
          </a:effectRef>
          <a:fontRef idx="minor">
            <a:schemeClr val="dk1"/>
          </a:fontRef>
        </p:style>
        <p:txBody>
          <a:bodyPr/>
          <a:lstStyle/>
          <a:p>
            <a:fld id="{49B39313-1506-9441-82B8-DAE467B0E0C9}" type="slidenum">
              <a:rPr lang="en-US" smtClean="0">
                <a:solidFill>
                  <a:srgbClr val="F96A1B"/>
                </a:solidFill>
              </a:rPr>
              <a:pPr/>
              <a:t>18</a:t>
            </a:fld>
            <a:endParaRPr lang="en-US">
              <a:solidFill>
                <a:srgbClr val="F96A1B"/>
              </a:solidFill>
            </a:endParaRPr>
          </a:p>
        </p:txBody>
      </p:sp>
    </p:spTree>
    <p:extLst>
      <p:ext uri="{BB962C8B-B14F-4D97-AF65-F5344CB8AC3E}">
        <p14:creationId xmlns:p14="http://schemas.microsoft.com/office/powerpoint/2010/main" xmlns="" val="263278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0838" y="3768657"/>
            <a:ext cx="8543162" cy="3131675"/>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Screen Shot 2016-06-03 at 11.30.17 AM.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467"/>
            <a:ext cx="1628133" cy="6908799"/>
          </a:xfrm>
          <a:prstGeom prst="rect">
            <a:avLst/>
          </a:prstGeom>
          <a:effectLst/>
        </p:spPr>
      </p:pic>
      <p:sp>
        <p:nvSpPr>
          <p:cNvPr id="2" name="Vertical Title 1"/>
          <p:cNvSpPr>
            <a:spLocks noGrp="1"/>
          </p:cNvSpPr>
          <p:nvPr>
            <p:ph type="title" orient="vert"/>
          </p:nvPr>
        </p:nvSpPr>
        <p:spPr>
          <a:xfrm rot="10800000">
            <a:off x="19603" y="1935134"/>
            <a:ext cx="1626170" cy="4784354"/>
          </a:xfrm>
        </p:spPr>
        <p:txBody>
          <a:bodyPr/>
          <a:lstStyle/>
          <a:p>
            <a:r>
              <a:rPr lang="en-US" sz="3600" dirty="0" smtClean="0"/>
              <a:t>UGC:</a:t>
            </a:r>
            <a:br>
              <a:rPr lang="en-US" sz="3600" dirty="0" smtClean="0"/>
            </a:br>
            <a:r>
              <a:rPr lang="en-US" sz="3600" cap="none" dirty="0" smtClean="0"/>
              <a:t>Externalizing Symptoms</a:t>
            </a:r>
            <a:endParaRPr lang="en-US" sz="3600" cap="none" dirty="0"/>
          </a:p>
        </p:txBody>
      </p:sp>
      <p:pic>
        <p:nvPicPr>
          <p:cNvPr id="13" name="Picture 12" descr="Screen Shot 2016-06-05 at 8.58.20 PM.png"/>
          <p:cNvPicPr>
            <a:picLocks noChangeAspect="1"/>
          </p:cNvPicPr>
          <p:nvPr/>
        </p:nvPicPr>
        <p:blipFill rotWithShape="1">
          <a:blip r:embed="rId4">
            <a:extLst>
              <a:ext uri="{28A0092B-C50C-407E-A947-70E740481C1C}">
                <a14:useLocalDpi xmlns:a14="http://schemas.microsoft.com/office/drawing/2010/main" xmlns="" val="0"/>
              </a:ext>
            </a:extLst>
          </a:blip>
          <a:srcRect b="91052"/>
          <a:stretch/>
        </p:blipFill>
        <p:spPr>
          <a:xfrm>
            <a:off x="1763968" y="-15621"/>
            <a:ext cx="7212099" cy="732881"/>
          </a:xfrm>
          <a:prstGeom prst="rect">
            <a:avLst/>
          </a:prstGeom>
        </p:spPr>
      </p:pic>
      <p:pic>
        <p:nvPicPr>
          <p:cNvPr id="15" name="Picture 14" descr="Screen Shot 2016-06-05 at 8.58.20 PM.png"/>
          <p:cNvPicPr>
            <a:picLocks noChangeAspect="1"/>
          </p:cNvPicPr>
          <p:nvPr/>
        </p:nvPicPr>
        <p:blipFill rotWithShape="1">
          <a:blip r:embed="rId4">
            <a:extLst>
              <a:ext uri="{28A0092B-C50C-407E-A947-70E740481C1C}">
                <a14:useLocalDpi xmlns:a14="http://schemas.microsoft.com/office/drawing/2010/main" xmlns="" val="0"/>
              </a:ext>
            </a:extLst>
          </a:blip>
          <a:srcRect t="85472"/>
          <a:stretch/>
        </p:blipFill>
        <p:spPr>
          <a:xfrm>
            <a:off x="1763969" y="574274"/>
            <a:ext cx="7212098" cy="1189841"/>
          </a:xfrm>
          <a:prstGeom prst="rect">
            <a:avLst/>
          </a:prstGeom>
        </p:spPr>
      </p:pic>
      <p:sp>
        <p:nvSpPr>
          <p:cNvPr id="10" name="Rectangle 3"/>
          <p:cNvSpPr txBox="1">
            <a:spLocks/>
          </p:cNvSpPr>
          <p:nvPr/>
        </p:nvSpPr>
        <p:spPr>
          <a:xfrm>
            <a:off x="1628134" y="1669853"/>
            <a:ext cx="7515866" cy="1576120"/>
          </a:xfrm>
          <a:prstGeom prst="rect">
            <a:avLst/>
          </a:prstGeom>
          <a:solidFill>
            <a:schemeClr val="accent2"/>
          </a:solidFill>
          <a:ln w="19050" cmpd="sng">
            <a:solidFill>
              <a:schemeClr val="accent2"/>
            </a:solidFill>
          </a:ln>
        </p:spPr>
        <p:txBody>
          <a:bodyPr vert="horz" lIns="91440" tIns="45720" rIns="91440" bIns="45720" rtlCol="0" anchor="t">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3"/>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3"/>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lvl="1">
              <a:spcAft>
                <a:spcPts val="600"/>
              </a:spcAft>
              <a:buClrTx/>
            </a:pPr>
            <a:r>
              <a:rPr lang="en-US" sz="1800" dirty="0" smtClean="0">
                <a:solidFill>
                  <a:schemeClr val="bg1"/>
                </a:solidFill>
                <a:ea typeface="ＭＳ Ｐゴシック" charset="0"/>
              </a:rPr>
              <a:t>Linear </a:t>
            </a:r>
            <a:r>
              <a:rPr lang="en-US" sz="1800" dirty="0">
                <a:solidFill>
                  <a:schemeClr val="bg1"/>
                </a:solidFill>
                <a:ea typeface="ＭＳ Ｐゴシック" charset="0"/>
              </a:rPr>
              <a:t>growth resulted in non-significant χ</a:t>
            </a:r>
            <a:r>
              <a:rPr lang="en-US" sz="1800" baseline="30000" dirty="0">
                <a:solidFill>
                  <a:schemeClr val="bg1"/>
                </a:solidFill>
                <a:ea typeface="ＭＳ Ｐゴシック" charset="0"/>
              </a:rPr>
              <a:t>2</a:t>
            </a:r>
            <a:r>
              <a:rPr lang="en-US" sz="1800" dirty="0">
                <a:solidFill>
                  <a:schemeClr val="bg1"/>
                </a:solidFill>
                <a:ea typeface="ＭＳ Ｐゴシック" charset="0"/>
              </a:rPr>
              <a:t> test</a:t>
            </a:r>
            <a:endParaRPr lang="en-US" sz="1800" dirty="0" smtClean="0">
              <a:solidFill>
                <a:schemeClr val="bg1"/>
              </a:solidFill>
              <a:ea typeface="ＭＳ Ｐゴシック" charset="0"/>
            </a:endParaRPr>
          </a:p>
          <a:p>
            <a:pPr lvl="1">
              <a:spcAft>
                <a:spcPts val="600"/>
              </a:spcAft>
              <a:buClrTx/>
            </a:pPr>
            <a:r>
              <a:rPr lang="en-US" sz="1800" dirty="0" smtClean="0">
                <a:solidFill>
                  <a:schemeClr val="bg1"/>
                </a:solidFill>
                <a:ea typeface="ＭＳ Ｐゴシック" charset="0"/>
              </a:rPr>
              <a:t>Significant variance around intercept and slope mean and variance</a:t>
            </a:r>
          </a:p>
          <a:p>
            <a:pPr lvl="1">
              <a:spcAft>
                <a:spcPts val="600"/>
              </a:spcAft>
              <a:buClrTx/>
            </a:pPr>
            <a:r>
              <a:rPr lang="en-US" sz="1800" dirty="0" smtClean="0">
                <a:solidFill>
                  <a:schemeClr val="bg1"/>
                </a:solidFill>
                <a:ea typeface="ＭＳ Ｐゴシック" charset="0"/>
                <a:cs typeface="ＭＳ Ｐゴシック" charset="0"/>
              </a:rPr>
              <a:t>Decreasing symptoms on average but variability in growth suggests some children showed increases</a:t>
            </a:r>
            <a:endParaRPr lang="en-US" sz="1400" dirty="0" smtClean="0">
              <a:solidFill>
                <a:schemeClr val="bg1"/>
              </a:solidFill>
              <a:ea typeface="ＭＳ Ｐゴシック" charset="0"/>
              <a:cs typeface="ＭＳ Ｐゴシック" charset="0"/>
            </a:endParaRPr>
          </a:p>
          <a:p>
            <a:endParaRPr lang="en-US" sz="1400" dirty="0">
              <a:solidFill>
                <a:schemeClr val="bg1"/>
              </a:solidFill>
              <a:ea typeface="ＭＳ Ｐゴシック" charset="0"/>
              <a:cs typeface="ＭＳ Ｐゴシック" charset="0"/>
            </a:endParaRPr>
          </a:p>
        </p:txBody>
      </p:sp>
      <p:sp>
        <p:nvSpPr>
          <p:cNvPr id="7" name="Rectangle 6"/>
          <p:cNvSpPr/>
          <p:nvPr/>
        </p:nvSpPr>
        <p:spPr>
          <a:xfrm>
            <a:off x="6120990" y="580153"/>
            <a:ext cx="2679557" cy="1025192"/>
          </a:xfrm>
          <a:prstGeom prst="rect">
            <a:avLst/>
          </a:prstGeom>
          <a:noFill/>
          <a:ln w="28575" cmpd="sng">
            <a:solidFill>
              <a:schemeClr val="accent3"/>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4" name="Rectangle 13"/>
          <p:cNvSpPr/>
          <p:nvPr/>
        </p:nvSpPr>
        <p:spPr>
          <a:xfrm>
            <a:off x="6130587" y="1146675"/>
            <a:ext cx="2679557" cy="458670"/>
          </a:xfrm>
          <a:prstGeom prst="rect">
            <a:avLst/>
          </a:prstGeom>
          <a:noFill/>
          <a:ln w="28575" cmpd="sng">
            <a:solidFill>
              <a:schemeClr val="accent3"/>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aphicFrame>
        <p:nvGraphicFramePr>
          <p:cNvPr id="16" name="Chart 15"/>
          <p:cNvGraphicFramePr/>
          <p:nvPr>
            <p:extLst>
              <p:ext uri="{D42A27DB-BD31-4B8C-83A1-F6EECF244321}">
                <p14:modId xmlns:p14="http://schemas.microsoft.com/office/powerpoint/2010/main" xmlns="" val="243798752"/>
              </p:ext>
            </p:extLst>
          </p:nvPr>
        </p:nvGraphicFramePr>
        <p:xfrm>
          <a:off x="1763969" y="3245972"/>
          <a:ext cx="7212098" cy="3557239"/>
        </p:xfrm>
        <a:graphic>
          <a:graphicData uri="http://schemas.openxmlformats.org/drawingml/2006/chart">
            <c:chart xmlns:c="http://schemas.openxmlformats.org/drawingml/2006/chart" xmlns:r="http://schemas.openxmlformats.org/officeDocument/2006/relationships" r:id="rId5"/>
          </a:graphicData>
        </a:graphic>
      </p:graphicFrame>
      <p:sp>
        <p:nvSpPr>
          <p:cNvPr id="3" name="Slide Number Placeholder 2"/>
          <p:cNvSpPr>
            <a:spLocks noGrp="1"/>
          </p:cNvSpPr>
          <p:nvPr>
            <p:ph type="sldNum" sz="quarter" idx="12"/>
          </p:nvPr>
        </p:nvSpPr>
        <p:spPr>
          <a:xfrm>
            <a:off x="8559798" y="6311950"/>
            <a:ext cx="502920" cy="502920"/>
          </a:xfrm>
        </p:spPr>
        <p:style>
          <a:lnRef idx="2">
            <a:schemeClr val="accent2"/>
          </a:lnRef>
          <a:fillRef idx="1">
            <a:schemeClr val="lt1"/>
          </a:fillRef>
          <a:effectRef idx="0">
            <a:schemeClr val="accent2"/>
          </a:effectRef>
          <a:fontRef idx="minor">
            <a:schemeClr val="dk1"/>
          </a:fontRef>
        </p:style>
        <p:txBody>
          <a:bodyPr/>
          <a:lstStyle/>
          <a:p>
            <a:fld id="{49B39313-1506-9441-82B8-DAE467B0E0C9}" type="slidenum">
              <a:rPr lang="en-US" smtClean="0">
                <a:solidFill>
                  <a:srgbClr val="F96A1B"/>
                </a:solidFill>
              </a:rPr>
              <a:pPr/>
              <a:t>19</a:t>
            </a:fld>
            <a:endParaRPr lang="en-US">
              <a:solidFill>
                <a:srgbClr val="F96A1B"/>
              </a:solidFill>
            </a:endParaRPr>
          </a:p>
        </p:txBody>
      </p:sp>
    </p:spTree>
    <p:extLst>
      <p:ext uri="{BB962C8B-B14F-4D97-AF65-F5344CB8AC3E}">
        <p14:creationId xmlns:p14="http://schemas.microsoft.com/office/powerpoint/2010/main" xmlns="" val="121074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057" y="365760"/>
            <a:ext cx="7912567" cy="548640"/>
          </a:xfrm>
        </p:spPr>
        <p:txBody>
          <a:bodyPr/>
          <a:lstStyle/>
          <a:p>
            <a:r>
              <a:rPr lang="en-US" dirty="0" smtClean="0"/>
              <a:t>Model of Temperament</a:t>
            </a:r>
            <a:endParaRPr lang="en-US" dirty="0"/>
          </a:p>
        </p:txBody>
      </p:sp>
      <p:sp>
        <p:nvSpPr>
          <p:cNvPr id="3" name="Text Placeholder 2"/>
          <p:cNvSpPr>
            <a:spLocks noGrp="1"/>
          </p:cNvSpPr>
          <p:nvPr>
            <p:ph type="body" idx="1"/>
          </p:nvPr>
        </p:nvSpPr>
        <p:spPr>
          <a:xfrm>
            <a:off x="509057" y="1114921"/>
            <a:ext cx="4014216" cy="548640"/>
          </a:xfrm>
        </p:spPr>
        <p:txBody>
          <a:bodyPr/>
          <a:lstStyle/>
          <a:p>
            <a:r>
              <a:rPr lang="en-US" sz="1600" b="1" dirty="0" smtClean="0">
                <a:solidFill>
                  <a:schemeClr val="accent2">
                    <a:lumMod val="75000"/>
                  </a:schemeClr>
                </a:solidFill>
              </a:rPr>
              <a:t>Reactive Component</a:t>
            </a:r>
            <a:endParaRPr lang="en-US" sz="1600" b="1" dirty="0">
              <a:solidFill>
                <a:schemeClr val="accent2">
                  <a:lumMod val="75000"/>
                </a:schemeClr>
              </a:solidFill>
            </a:endParaRPr>
          </a:p>
        </p:txBody>
      </p:sp>
      <p:sp>
        <p:nvSpPr>
          <p:cNvPr id="4" name="Content Placeholder 3"/>
          <p:cNvSpPr>
            <a:spLocks noGrp="1"/>
          </p:cNvSpPr>
          <p:nvPr>
            <p:ph sz="half" idx="2"/>
          </p:nvPr>
        </p:nvSpPr>
        <p:spPr>
          <a:xfrm>
            <a:off x="505247" y="1701848"/>
            <a:ext cx="4014216" cy="3108960"/>
          </a:xfrm>
        </p:spPr>
        <p:txBody>
          <a:bodyPr>
            <a:normAutofit/>
          </a:bodyPr>
          <a:lstStyle/>
          <a:p>
            <a:r>
              <a:rPr lang="en-US" dirty="0" smtClean="0"/>
              <a:t>Motivational Systems:</a:t>
            </a:r>
          </a:p>
          <a:p>
            <a:pPr lvl="1"/>
            <a:r>
              <a:rPr lang="en-US" dirty="0" smtClean="0"/>
              <a:t>Fearful Drive</a:t>
            </a:r>
          </a:p>
          <a:p>
            <a:pPr lvl="2"/>
            <a:r>
              <a:rPr lang="en-US" dirty="0" smtClean="0"/>
              <a:t>Behavioral Inhibition System</a:t>
            </a:r>
          </a:p>
          <a:p>
            <a:pPr lvl="1"/>
            <a:r>
              <a:rPr lang="en-US" dirty="0" err="1" smtClean="0"/>
              <a:t>Frustrative</a:t>
            </a:r>
            <a:r>
              <a:rPr lang="en-US" dirty="0" smtClean="0"/>
              <a:t> Drive</a:t>
            </a:r>
          </a:p>
          <a:p>
            <a:pPr lvl="2"/>
            <a:r>
              <a:rPr lang="en-US" dirty="0" smtClean="0"/>
              <a:t>Fight/Flight + BAS</a:t>
            </a:r>
          </a:p>
          <a:p>
            <a:pPr lvl="1"/>
            <a:r>
              <a:rPr lang="en-US" dirty="0"/>
              <a:t>Appetitive Drive</a:t>
            </a:r>
          </a:p>
          <a:p>
            <a:pPr lvl="2"/>
            <a:r>
              <a:rPr lang="en-US" dirty="0"/>
              <a:t>Behavioral Activation </a:t>
            </a:r>
            <a:r>
              <a:rPr lang="en-US" dirty="0" smtClean="0"/>
              <a:t>System</a:t>
            </a:r>
          </a:p>
          <a:p>
            <a:pPr lvl="1"/>
            <a:r>
              <a:rPr lang="en-US" dirty="0" err="1" smtClean="0"/>
              <a:t>Nuturant</a:t>
            </a:r>
            <a:r>
              <a:rPr lang="en-US" dirty="0" smtClean="0"/>
              <a:t> Drive</a:t>
            </a:r>
          </a:p>
        </p:txBody>
      </p:sp>
      <p:sp>
        <p:nvSpPr>
          <p:cNvPr id="5" name="Text Placeholder 4"/>
          <p:cNvSpPr>
            <a:spLocks noGrp="1"/>
          </p:cNvSpPr>
          <p:nvPr>
            <p:ph type="body" sz="quarter" idx="3"/>
          </p:nvPr>
        </p:nvSpPr>
        <p:spPr>
          <a:xfrm>
            <a:off x="4523273" y="1114921"/>
            <a:ext cx="4380685" cy="548640"/>
          </a:xfrm>
        </p:spPr>
        <p:txBody>
          <a:bodyPr>
            <a:normAutofit/>
          </a:bodyPr>
          <a:lstStyle/>
          <a:p>
            <a:r>
              <a:rPr lang="en-US" sz="1600" b="1" dirty="0" smtClean="0">
                <a:solidFill>
                  <a:schemeClr val="accent2">
                    <a:lumMod val="75000"/>
                  </a:schemeClr>
                </a:solidFill>
              </a:rPr>
              <a:t>Regulatory Component</a:t>
            </a:r>
            <a:endParaRPr lang="en-US" sz="1600" b="1" dirty="0">
              <a:solidFill>
                <a:schemeClr val="accent2">
                  <a:lumMod val="75000"/>
                </a:schemeClr>
              </a:solidFill>
            </a:endParaRPr>
          </a:p>
        </p:txBody>
      </p:sp>
      <p:sp>
        <p:nvSpPr>
          <p:cNvPr id="6" name="Content Placeholder 5"/>
          <p:cNvSpPr>
            <a:spLocks noGrp="1"/>
          </p:cNvSpPr>
          <p:nvPr>
            <p:ph sz="quarter" idx="4"/>
          </p:nvPr>
        </p:nvSpPr>
        <p:spPr>
          <a:xfrm>
            <a:off x="4523273" y="1701848"/>
            <a:ext cx="4380685" cy="3108960"/>
          </a:xfrm>
        </p:spPr>
        <p:txBody>
          <a:bodyPr/>
          <a:lstStyle/>
          <a:p>
            <a:r>
              <a:rPr lang="en-US" dirty="0" smtClean="0"/>
              <a:t>Attention Systems:</a:t>
            </a:r>
          </a:p>
          <a:p>
            <a:pPr lvl="1"/>
            <a:r>
              <a:rPr lang="en-US" dirty="0" smtClean="0"/>
              <a:t>Maintain &amp; adjust alertness</a:t>
            </a:r>
          </a:p>
          <a:p>
            <a:pPr lvl="2"/>
            <a:r>
              <a:rPr lang="en-US" dirty="0" smtClean="0"/>
              <a:t>Vigilance System</a:t>
            </a:r>
          </a:p>
          <a:p>
            <a:pPr lvl="1"/>
            <a:r>
              <a:rPr lang="en-US" dirty="0" smtClean="0"/>
              <a:t>Flexibly shift attention</a:t>
            </a:r>
          </a:p>
          <a:p>
            <a:pPr lvl="2"/>
            <a:r>
              <a:rPr lang="en-US" dirty="0" smtClean="0"/>
              <a:t>Posterior </a:t>
            </a:r>
            <a:r>
              <a:rPr lang="en-US" dirty="0" err="1" smtClean="0"/>
              <a:t>Attentional</a:t>
            </a:r>
            <a:r>
              <a:rPr lang="en-US" dirty="0" smtClean="0"/>
              <a:t> System</a:t>
            </a:r>
          </a:p>
          <a:p>
            <a:pPr lvl="1"/>
            <a:r>
              <a:rPr lang="en-US" dirty="0" smtClean="0"/>
              <a:t>Maintain behavior in line with goal</a:t>
            </a:r>
          </a:p>
          <a:p>
            <a:pPr lvl="2"/>
            <a:r>
              <a:rPr lang="en-US" dirty="0" smtClean="0"/>
              <a:t>Anterior/Executive </a:t>
            </a:r>
            <a:r>
              <a:rPr lang="en-US" dirty="0" err="1" smtClean="0"/>
              <a:t>Attentional</a:t>
            </a:r>
            <a:r>
              <a:rPr lang="en-US" dirty="0" smtClean="0"/>
              <a:t> System</a:t>
            </a:r>
          </a:p>
        </p:txBody>
      </p:sp>
      <p:sp>
        <p:nvSpPr>
          <p:cNvPr id="9" name="Slide Number Placeholder 8"/>
          <p:cNvSpPr>
            <a:spLocks noGrp="1"/>
          </p:cNvSpPr>
          <p:nvPr>
            <p:ph type="sldNum" sz="quarter" idx="12"/>
          </p:nvPr>
        </p:nvSpPr>
        <p:spPr/>
        <p:txBody>
          <a:bodyPr/>
          <a:lstStyle/>
          <a:p>
            <a:fld id="{49B39313-1506-9441-82B8-DAE467B0E0C9}" type="slidenum">
              <a:rPr lang="en-US" smtClean="0"/>
              <a:pPr/>
              <a:t>2</a:t>
            </a:fld>
            <a:endParaRPr lang="en-US"/>
          </a:p>
        </p:txBody>
      </p:sp>
      <p:sp>
        <p:nvSpPr>
          <p:cNvPr id="10" name="TextBox 9"/>
          <p:cNvSpPr txBox="1"/>
          <p:nvPr/>
        </p:nvSpPr>
        <p:spPr>
          <a:xfrm>
            <a:off x="359410" y="6519853"/>
            <a:ext cx="3570144" cy="307777"/>
          </a:xfrm>
          <a:prstGeom prst="rect">
            <a:avLst/>
          </a:prstGeom>
          <a:noFill/>
        </p:spPr>
        <p:txBody>
          <a:bodyPr wrap="square" rtlCol="0">
            <a:spAutoFit/>
          </a:bodyPr>
          <a:lstStyle/>
          <a:p>
            <a:r>
              <a:rPr lang="en-US" sz="1400" dirty="0" err="1">
                <a:solidFill>
                  <a:schemeClr val="bg1"/>
                </a:solidFill>
              </a:rPr>
              <a:t>Derryberry</a:t>
            </a:r>
            <a:r>
              <a:rPr lang="en-US" sz="1400" dirty="0">
                <a:solidFill>
                  <a:schemeClr val="bg1"/>
                </a:solidFill>
              </a:rPr>
              <a:t> &amp; </a:t>
            </a:r>
            <a:r>
              <a:rPr lang="en-US" sz="1400" dirty="0" err="1">
                <a:solidFill>
                  <a:schemeClr val="bg1"/>
                </a:solidFill>
              </a:rPr>
              <a:t>Rothbart</a:t>
            </a:r>
            <a:r>
              <a:rPr lang="en-US" sz="1400" dirty="0">
                <a:solidFill>
                  <a:schemeClr val="bg1"/>
                </a:solidFill>
              </a:rPr>
              <a:t>, 1997</a:t>
            </a:r>
          </a:p>
        </p:txBody>
      </p:sp>
    </p:spTree>
    <p:extLst>
      <p:ext uri="{BB962C8B-B14F-4D97-AF65-F5344CB8AC3E}">
        <p14:creationId xmlns:p14="http://schemas.microsoft.com/office/powerpoint/2010/main" xmlns="" val="1651795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4">
                                            <p:txEl>
                                              <p:pRg st="5" end="5"/>
                                            </p:txEl>
                                          </p:spTgt>
                                        </p:tgtEl>
                                        <p:attrNameLst>
                                          <p:attrName>style.color</p:attrName>
                                        </p:attrNameLst>
                                      </p:cBhvr>
                                      <p:to>
                                        <a:schemeClr val="bg2"/>
                                      </p:to>
                                    </p:animClr>
                                  </p:childTnLst>
                                </p:cTn>
                              </p:par>
                              <p:par>
                                <p:cTn id="7" presetID="3" presetClass="emph" presetSubtype="2" fill="hold" nodeType="withEffect">
                                  <p:stCondLst>
                                    <p:cond delay="0"/>
                                  </p:stCondLst>
                                  <p:childTnLst>
                                    <p:animClr clrSpc="rgb" dir="cw">
                                      <p:cBhvr override="childStyle">
                                        <p:cTn id="8" dur="500" fill="hold"/>
                                        <p:tgtEl>
                                          <p:spTgt spid="4">
                                            <p:txEl>
                                              <p:pRg st="6" end="6"/>
                                            </p:txEl>
                                          </p:spTgt>
                                        </p:tgtEl>
                                        <p:attrNameLst>
                                          <p:attrName>style.color</p:attrName>
                                        </p:attrNameLst>
                                      </p:cBhvr>
                                      <p:to>
                                        <a:schemeClr val="bg2"/>
                                      </p:to>
                                    </p:animClr>
                                  </p:childTnLst>
                                </p:cTn>
                              </p:par>
                              <p:par>
                                <p:cTn id="9" presetID="3" presetClass="emph" presetSubtype="2" fill="hold" nodeType="withEffect">
                                  <p:stCondLst>
                                    <p:cond delay="0"/>
                                  </p:stCondLst>
                                  <p:childTnLst>
                                    <p:animClr clrSpc="rgb" dir="cw">
                                      <p:cBhvr override="childStyle">
                                        <p:cTn id="10" dur="500" fill="hold"/>
                                        <p:tgtEl>
                                          <p:spTgt spid="4">
                                            <p:txEl>
                                              <p:pRg st="7" end="7"/>
                                            </p:txEl>
                                          </p:spTgt>
                                        </p:tgtEl>
                                        <p:attrNameLst>
                                          <p:attrName>style.color</p:attrName>
                                        </p:attrNameLst>
                                      </p:cBhvr>
                                      <p:to>
                                        <a:schemeClr val="bg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9" name="Straight Arrow Connector 98"/>
          <p:cNvCxnSpPr>
            <a:stCxn id="98" idx="3"/>
            <a:endCxn id="42" idx="6"/>
          </p:cNvCxnSpPr>
          <p:nvPr/>
        </p:nvCxnSpPr>
        <p:spPr>
          <a:xfrm flipV="1">
            <a:off x="2574895" y="4153414"/>
            <a:ext cx="3479377" cy="1138475"/>
          </a:xfrm>
          <a:prstGeom prst="straightConnector1">
            <a:avLst/>
          </a:prstGeom>
          <a:ln w="3175" cap="flat" cmpd="sng" algn="ctr">
            <a:solidFill>
              <a:schemeClr val="accent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a:stCxn id="98" idx="3"/>
            <a:endCxn id="43" idx="6"/>
          </p:cNvCxnSpPr>
          <p:nvPr/>
        </p:nvCxnSpPr>
        <p:spPr>
          <a:xfrm>
            <a:off x="2574895" y="5291889"/>
            <a:ext cx="3477789" cy="434944"/>
          </a:xfrm>
          <a:prstGeom prst="straightConnector1">
            <a:avLst/>
          </a:prstGeom>
          <a:ln w="3175" cap="flat" cmpd="sng" algn="ctr">
            <a:solidFill>
              <a:schemeClr val="accent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p:nvPr>
        </p:nvSpPr>
        <p:spPr>
          <a:xfrm>
            <a:off x="214509" y="239454"/>
            <a:ext cx="5672388" cy="1023714"/>
          </a:xfrm>
        </p:spPr>
        <p:txBody>
          <a:bodyPr anchor="ctr"/>
          <a:lstStyle/>
          <a:p>
            <a:r>
              <a:rPr lang="en-US" dirty="0" smtClean="0"/>
              <a:t>conditional Growth Curves</a:t>
            </a:r>
            <a:br>
              <a:rPr lang="en-US" dirty="0" smtClean="0"/>
            </a:br>
            <a:endParaRPr lang="en-US" sz="2400" cap="none" dirty="0"/>
          </a:p>
        </p:txBody>
      </p:sp>
      <p:sp>
        <p:nvSpPr>
          <p:cNvPr id="8" name="Slide Number Placeholder 7"/>
          <p:cNvSpPr>
            <a:spLocks noGrp="1"/>
          </p:cNvSpPr>
          <p:nvPr>
            <p:ph type="sldNum" sz="quarter" idx="12"/>
          </p:nvPr>
        </p:nvSpPr>
        <p:spPr>
          <a:xfrm>
            <a:off x="8509501" y="103813"/>
            <a:ext cx="502920" cy="502920"/>
          </a:xfrm>
        </p:spPr>
        <p:style>
          <a:lnRef idx="2">
            <a:schemeClr val="accent2"/>
          </a:lnRef>
          <a:fillRef idx="1">
            <a:schemeClr val="lt1"/>
          </a:fillRef>
          <a:effectRef idx="0">
            <a:schemeClr val="accent2"/>
          </a:effectRef>
          <a:fontRef idx="minor">
            <a:schemeClr val="dk1"/>
          </a:fontRef>
        </p:style>
        <p:txBody>
          <a:bodyPr/>
          <a:lstStyle/>
          <a:p>
            <a:fld id="{49B39313-1506-9441-82B8-DAE467B0E0C9}" type="slidenum">
              <a:rPr lang="en-US" smtClean="0">
                <a:solidFill>
                  <a:srgbClr val="F96A1B"/>
                </a:solidFill>
              </a:rPr>
              <a:pPr/>
              <a:t>20</a:t>
            </a:fld>
            <a:endParaRPr lang="en-US" dirty="0">
              <a:solidFill>
                <a:srgbClr val="F96A1B"/>
              </a:solidFill>
            </a:endParaRPr>
          </a:p>
        </p:txBody>
      </p:sp>
      <p:sp>
        <p:nvSpPr>
          <p:cNvPr id="32" name="Rectangle 31"/>
          <p:cNvSpPr/>
          <p:nvPr/>
        </p:nvSpPr>
        <p:spPr bwMode="auto">
          <a:xfrm>
            <a:off x="1054660" y="3898845"/>
            <a:ext cx="1520235" cy="606180"/>
          </a:xfrm>
          <a:prstGeom prst="rect">
            <a:avLst/>
          </a:prstGeom>
          <a:solidFill>
            <a:srgbClr val="FFFFFF"/>
          </a:solidFill>
          <a:ln w="12700" cap="flat" cmpd="sng" algn="ctr">
            <a:solidFill>
              <a:schemeClr val="tx1"/>
            </a:solidFill>
            <a:prstDash val="solid"/>
            <a:round/>
            <a:headEnd type="none" w="med" len="med"/>
            <a:tailEnd w="med" len="med"/>
          </a:ln>
          <a:effectLst/>
        </p:spPr>
        <p:style>
          <a:lnRef idx="1">
            <a:schemeClr val="accent1"/>
          </a:lnRef>
          <a:fillRef idx="3">
            <a:schemeClr val="accent1"/>
          </a:fillRef>
          <a:effectRef idx="2">
            <a:schemeClr val="accent1"/>
          </a:effectRef>
          <a:fontRef idx="minor">
            <a:schemeClr val="lt1"/>
          </a:fontRef>
        </p:style>
        <p:txBody>
          <a:bodyPr lIns="91430" tIns="45715" rIns="91430" bIns="45715" anchor="ctr"/>
          <a:lstStyle/>
          <a:p>
            <a:pPr algn="ctr">
              <a:defRPr/>
            </a:pPr>
            <a:r>
              <a:rPr lang="en-US" sz="1200" dirty="0" smtClean="0">
                <a:solidFill>
                  <a:schemeClr val="tx1"/>
                </a:solidFill>
                <a:latin typeface="Times New Roman"/>
                <a:cs typeface="Times New Roman"/>
              </a:rPr>
              <a:t>Reactivity Avg.</a:t>
            </a:r>
          </a:p>
          <a:p>
            <a:pPr algn="ctr">
              <a:defRPr/>
            </a:pPr>
            <a:r>
              <a:rPr lang="en-US" sz="1200" dirty="0" smtClean="0">
                <a:solidFill>
                  <a:schemeClr val="tx1"/>
                </a:solidFill>
                <a:latin typeface="Times New Roman"/>
                <a:cs typeface="Times New Roman"/>
              </a:rPr>
              <a:t>T1-T3</a:t>
            </a:r>
            <a:endParaRPr lang="en-US" sz="1200" dirty="0">
              <a:solidFill>
                <a:schemeClr val="tx1"/>
              </a:solidFill>
              <a:latin typeface="Times New Roman"/>
              <a:cs typeface="Times New Roman"/>
            </a:endParaRPr>
          </a:p>
        </p:txBody>
      </p:sp>
      <p:sp>
        <p:nvSpPr>
          <p:cNvPr id="33" name="Oval 32"/>
          <p:cNvSpPr/>
          <p:nvPr/>
        </p:nvSpPr>
        <p:spPr>
          <a:xfrm>
            <a:off x="3448341" y="2601012"/>
            <a:ext cx="761259" cy="761260"/>
          </a:xfrm>
          <a:prstGeom prst="ellipse">
            <a:avLst/>
          </a:prstGeom>
          <a:noFill/>
          <a:ln w="12700" cap="flat" cmpd="sng" algn="ctr">
            <a:solidFill>
              <a:schemeClr val="tx1"/>
            </a:solidFill>
            <a:prstDash val="solid"/>
            <a:round/>
            <a:headEnd type="none" w="med" len="med"/>
            <a:tailEnd w="med" len="med"/>
          </a:ln>
          <a:effectLst/>
        </p:spPr>
        <p:style>
          <a:lnRef idx="1">
            <a:schemeClr val="accent1"/>
          </a:lnRef>
          <a:fillRef idx="3">
            <a:schemeClr val="accent1"/>
          </a:fillRef>
          <a:effectRef idx="2">
            <a:schemeClr val="accent1"/>
          </a:effectRef>
          <a:fontRef idx="minor">
            <a:schemeClr val="lt1"/>
          </a:fontRef>
        </p:style>
        <p:txBody>
          <a:bodyPr lIns="91430" tIns="45715" rIns="91430" bIns="45715" anchor="ctr"/>
          <a:lstStyle/>
          <a:p>
            <a:pPr algn="ctr">
              <a:defRPr/>
            </a:pPr>
            <a:r>
              <a:rPr lang="en-US" sz="1200" dirty="0">
                <a:solidFill>
                  <a:schemeClr val="tx1"/>
                </a:solidFill>
                <a:latin typeface="Times New Roman"/>
                <a:cs typeface="Times New Roman"/>
              </a:rPr>
              <a:t>I</a:t>
            </a:r>
          </a:p>
        </p:txBody>
      </p:sp>
      <p:sp>
        <p:nvSpPr>
          <p:cNvPr id="34" name="Oval 33"/>
          <p:cNvSpPr/>
          <p:nvPr/>
        </p:nvSpPr>
        <p:spPr>
          <a:xfrm>
            <a:off x="4752141" y="2602605"/>
            <a:ext cx="761259" cy="761260"/>
          </a:xfrm>
          <a:prstGeom prst="ellipse">
            <a:avLst/>
          </a:prstGeom>
          <a:noFill/>
          <a:ln w="12700" cap="flat" cmpd="sng" algn="ctr">
            <a:solidFill>
              <a:schemeClr val="tx1"/>
            </a:solidFill>
            <a:prstDash val="solid"/>
            <a:round/>
            <a:headEnd type="none" w="med" len="med"/>
            <a:tailEnd w="med" len="med"/>
          </a:ln>
          <a:effectLst/>
        </p:spPr>
        <p:style>
          <a:lnRef idx="1">
            <a:schemeClr val="accent1"/>
          </a:lnRef>
          <a:fillRef idx="3">
            <a:schemeClr val="accent1"/>
          </a:fillRef>
          <a:effectRef idx="2">
            <a:schemeClr val="accent1"/>
          </a:effectRef>
          <a:fontRef idx="minor">
            <a:schemeClr val="lt1"/>
          </a:fontRef>
        </p:style>
        <p:txBody>
          <a:bodyPr lIns="91430" tIns="45715" rIns="91430" bIns="45715" anchor="ctr"/>
          <a:lstStyle/>
          <a:p>
            <a:pPr algn="ctr">
              <a:defRPr/>
            </a:pPr>
            <a:r>
              <a:rPr lang="en-US" sz="1200" dirty="0">
                <a:solidFill>
                  <a:schemeClr val="tx1"/>
                </a:solidFill>
                <a:latin typeface="Times New Roman"/>
                <a:cs typeface="Times New Roman"/>
              </a:rPr>
              <a:t>S</a:t>
            </a:r>
          </a:p>
        </p:txBody>
      </p:sp>
      <p:sp>
        <p:nvSpPr>
          <p:cNvPr id="35" name="Rectangle 34"/>
          <p:cNvSpPr/>
          <p:nvPr/>
        </p:nvSpPr>
        <p:spPr>
          <a:xfrm>
            <a:off x="2488745" y="1375127"/>
            <a:ext cx="1238379" cy="465667"/>
          </a:xfrm>
          <a:prstGeom prst="rect">
            <a:avLst/>
          </a:prstGeom>
          <a:noFill/>
          <a:ln w="12700" cap="flat" cmpd="sng" algn="ctr">
            <a:solidFill>
              <a:schemeClr val="tx1"/>
            </a:solidFill>
            <a:prstDash val="solid"/>
            <a:round/>
            <a:headEnd type="none" w="med" len="med"/>
            <a:tailEnd w="med" len="med"/>
          </a:ln>
          <a:effectLst/>
        </p:spPr>
        <p:style>
          <a:lnRef idx="1">
            <a:schemeClr val="accent1"/>
          </a:lnRef>
          <a:fillRef idx="3">
            <a:schemeClr val="accent1"/>
          </a:fillRef>
          <a:effectRef idx="2">
            <a:schemeClr val="accent1"/>
          </a:effectRef>
          <a:fontRef idx="minor">
            <a:schemeClr val="lt1"/>
          </a:fontRef>
        </p:style>
        <p:txBody>
          <a:bodyPr lIns="91430" tIns="45715" rIns="91430" bIns="45715" anchor="ctr"/>
          <a:lstStyle/>
          <a:p>
            <a:pPr algn="ctr">
              <a:defRPr/>
            </a:pPr>
            <a:r>
              <a:rPr lang="en-US" sz="1200" dirty="0">
                <a:solidFill>
                  <a:schemeClr val="tx1"/>
                </a:solidFill>
                <a:latin typeface="Times New Roman"/>
                <a:cs typeface="Times New Roman"/>
              </a:rPr>
              <a:t>Effortful Control T1</a:t>
            </a:r>
          </a:p>
        </p:txBody>
      </p:sp>
      <p:cxnSp>
        <p:nvCxnSpPr>
          <p:cNvPr id="36" name="Straight Arrow Connector 35"/>
          <p:cNvCxnSpPr>
            <a:stCxn id="33" idx="0"/>
            <a:endCxn id="35" idx="2"/>
          </p:cNvCxnSpPr>
          <p:nvPr/>
        </p:nvCxnSpPr>
        <p:spPr>
          <a:xfrm flipH="1" flipV="1">
            <a:off x="3107872" y="1840264"/>
            <a:ext cx="720725" cy="760412"/>
          </a:xfrm>
          <a:prstGeom prst="straightConnector1">
            <a:avLst/>
          </a:prstGeom>
          <a:ln w="6350" cap="flat" cmpd="sng" algn="ctr">
            <a:solidFill>
              <a:schemeClr val="tx1"/>
            </a:solidFill>
            <a:prstDash val="solid"/>
            <a:round/>
            <a:headEnd type="none" w="med" len="med"/>
            <a:tailEnd type="arrow" w="med" len="sm"/>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33" idx="0"/>
            <a:endCxn id="79" idx="2"/>
          </p:cNvCxnSpPr>
          <p:nvPr/>
        </p:nvCxnSpPr>
        <p:spPr>
          <a:xfrm flipV="1">
            <a:off x="3828597" y="1840264"/>
            <a:ext cx="639763" cy="760412"/>
          </a:xfrm>
          <a:prstGeom prst="straightConnector1">
            <a:avLst/>
          </a:prstGeom>
          <a:ln w="6350" cap="flat" cmpd="sng" algn="ctr">
            <a:solidFill>
              <a:schemeClr val="tx1"/>
            </a:solidFill>
            <a:prstDash val="solid"/>
            <a:round/>
            <a:headEnd type="none" w="med" len="med"/>
            <a:tailEnd type="arrow" w="med" len="sm"/>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33" idx="0"/>
            <a:endCxn id="80" idx="2"/>
          </p:cNvCxnSpPr>
          <p:nvPr/>
        </p:nvCxnSpPr>
        <p:spPr>
          <a:xfrm flipV="1">
            <a:off x="3828598" y="1840264"/>
            <a:ext cx="2003425" cy="760412"/>
          </a:xfrm>
          <a:prstGeom prst="straightConnector1">
            <a:avLst/>
          </a:prstGeom>
          <a:ln w="6350" cap="flat" cmpd="sng" algn="ctr">
            <a:solidFill>
              <a:schemeClr val="tx1"/>
            </a:solidFill>
            <a:prstDash val="solid"/>
            <a:round/>
            <a:headEnd type="none" w="med" len="med"/>
            <a:tailEnd type="arrow" w="med" len="sm"/>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34" idx="0"/>
            <a:endCxn id="80" idx="2"/>
          </p:cNvCxnSpPr>
          <p:nvPr/>
        </p:nvCxnSpPr>
        <p:spPr>
          <a:xfrm flipV="1">
            <a:off x="5133519" y="1840262"/>
            <a:ext cx="698500" cy="762000"/>
          </a:xfrm>
          <a:prstGeom prst="straightConnector1">
            <a:avLst/>
          </a:prstGeom>
          <a:ln w="6350" cap="flat" cmpd="sng" algn="ctr">
            <a:solidFill>
              <a:schemeClr val="tx1"/>
            </a:solidFill>
            <a:prstDash val="solid"/>
            <a:round/>
            <a:headEnd type="none" w="med" len="med"/>
            <a:tailEnd type="arrow" w="med" len="sm"/>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34" idx="0"/>
            <a:endCxn id="79" idx="2"/>
          </p:cNvCxnSpPr>
          <p:nvPr/>
        </p:nvCxnSpPr>
        <p:spPr>
          <a:xfrm flipH="1" flipV="1">
            <a:off x="4468357" y="1840262"/>
            <a:ext cx="665163" cy="762000"/>
          </a:xfrm>
          <a:prstGeom prst="straightConnector1">
            <a:avLst/>
          </a:prstGeom>
          <a:ln w="6350" cap="flat" cmpd="sng" algn="ctr">
            <a:solidFill>
              <a:schemeClr val="tx1"/>
            </a:solidFill>
            <a:prstDash val="solid"/>
            <a:round/>
            <a:headEnd type="none" w="med" len="med"/>
            <a:tailEnd type="arrow" w="med" len="sm"/>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stCxn id="34" idx="0"/>
            <a:endCxn id="35" idx="2"/>
          </p:cNvCxnSpPr>
          <p:nvPr/>
        </p:nvCxnSpPr>
        <p:spPr>
          <a:xfrm flipH="1" flipV="1">
            <a:off x="3107869" y="1840262"/>
            <a:ext cx="2025651" cy="762000"/>
          </a:xfrm>
          <a:prstGeom prst="straightConnector1">
            <a:avLst/>
          </a:prstGeom>
          <a:ln w="6350" cap="flat" cmpd="sng" algn="ctr">
            <a:solidFill>
              <a:schemeClr val="tx1"/>
            </a:solidFill>
            <a:prstDash val="solid"/>
            <a:round/>
            <a:headEnd type="none" w="med" len="med"/>
            <a:tailEnd type="arrow" w="med" len="sm"/>
          </a:ln>
          <a:effectLst/>
        </p:spPr>
        <p:style>
          <a:lnRef idx="2">
            <a:schemeClr val="accent1"/>
          </a:lnRef>
          <a:fillRef idx="0">
            <a:schemeClr val="accent1"/>
          </a:fillRef>
          <a:effectRef idx="1">
            <a:schemeClr val="accent1"/>
          </a:effectRef>
          <a:fontRef idx="minor">
            <a:schemeClr val="tx1"/>
          </a:fontRef>
        </p:style>
      </p:cxnSp>
      <p:sp>
        <p:nvSpPr>
          <p:cNvPr id="42" name="Oval 41"/>
          <p:cNvSpPr/>
          <p:nvPr/>
        </p:nvSpPr>
        <p:spPr bwMode="auto">
          <a:xfrm flipH="1">
            <a:off x="6054272" y="3772804"/>
            <a:ext cx="761325" cy="761220"/>
          </a:xfrm>
          <a:prstGeom prst="ellipse">
            <a:avLst/>
          </a:prstGeom>
          <a:noFill/>
          <a:ln w="12700" cap="flat" cmpd="sng" algn="ctr">
            <a:solidFill>
              <a:schemeClr val="tx1"/>
            </a:solidFill>
            <a:prstDash val="solid"/>
            <a:round/>
            <a:headEnd type="none" w="med" len="med"/>
            <a:tailEnd w="med" len="med"/>
          </a:ln>
          <a:effectLst/>
        </p:spPr>
        <p:style>
          <a:lnRef idx="1">
            <a:schemeClr val="accent1"/>
          </a:lnRef>
          <a:fillRef idx="3">
            <a:schemeClr val="accent1"/>
          </a:fillRef>
          <a:effectRef idx="2">
            <a:schemeClr val="accent1"/>
          </a:effectRef>
          <a:fontRef idx="minor">
            <a:schemeClr val="lt1"/>
          </a:fontRef>
        </p:style>
        <p:txBody>
          <a:bodyPr lIns="91430" tIns="45715" rIns="91430" bIns="45715" anchor="ctr"/>
          <a:lstStyle/>
          <a:p>
            <a:pPr algn="ctr">
              <a:defRPr/>
            </a:pPr>
            <a:r>
              <a:rPr lang="en-US" sz="1200" dirty="0">
                <a:solidFill>
                  <a:schemeClr val="tx1"/>
                </a:solidFill>
                <a:latin typeface="Times New Roman"/>
                <a:cs typeface="Times New Roman"/>
              </a:rPr>
              <a:t>I</a:t>
            </a:r>
          </a:p>
        </p:txBody>
      </p:sp>
      <p:sp>
        <p:nvSpPr>
          <p:cNvPr id="43" name="Oval 42"/>
          <p:cNvSpPr/>
          <p:nvPr/>
        </p:nvSpPr>
        <p:spPr bwMode="auto">
          <a:xfrm flipH="1">
            <a:off x="6052684" y="5346223"/>
            <a:ext cx="761325" cy="761220"/>
          </a:xfrm>
          <a:prstGeom prst="ellipse">
            <a:avLst/>
          </a:prstGeom>
          <a:noFill/>
          <a:ln w="12700" cap="flat" cmpd="sng" algn="ctr">
            <a:solidFill>
              <a:schemeClr val="tx1"/>
            </a:solidFill>
            <a:prstDash val="solid"/>
            <a:round/>
            <a:headEnd type="none" w="med" len="med"/>
            <a:tailEnd w="med" len="med"/>
          </a:ln>
          <a:effectLst/>
        </p:spPr>
        <p:style>
          <a:lnRef idx="1">
            <a:schemeClr val="accent1"/>
          </a:lnRef>
          <a:fillRef idx="3">
            <a:schemeClr val="accent1"/>
          </a:fillRef>
          <a:effectRef idx="2">
            <a:schemeClr val="accent1"/>
          </a:effectRef>
          <a:fontRef idx="minor">
            <a:schemeClr val="lt1"/>
          </a:fontRef>
        </p:style>
        <p:txBody>
          <a:bodyPr lIns="91430" tIns="45715" rIns="91430" bIns="45715" anchor="ctr"/>
          <a:lstStyle/>
          <a:p>
            <a:pPr algn="ctr">
              <a:defRPr/>
            </a:pPr>
            <a:r>
              <a:rPr lang="en-US" sz="1200" dirty="0">
                <a:solidFill>
                  <a:schemeClr val="tx1"/>
                </a:solidFill>
                <a:latin typeface="Times New Roman"/>
                <a:cs typeface="Times New Roman"/>
              </a:rPr>
              <a:t>S</a:t>
            </a:r>
          </a:p>
        </p:txBody>
      </p:sp>
      <p:sp>
        <p:nvSpPr>
          <p:cNvPr id="44" name="Rectangle 43"/>
          <p:cNvSpPr/>
          <p:nvPr/>
        </p:nvSpPr>
        <p:spPr bwMode="auto">
          <a:xfrm flipH="1">
            <a:off x="7593178" y="3356327"/>
            <a:ext cx="1167783" cy="465643"/>
          </a:xfrm>
          <a:prstGeom prst="rect">
            <a:avLst/>
          </a:prstGeom>
          <a:noFill/>
          <a:ln w="12700" cap="flat" cmpd="sng" algn="ctr">
            <a:solidFill>
              <a:schemeClr val="tx1"/>
            </a:solidFill>
            <a:prstDash val="solid"/>
            <a:round/>
            <a:headEnd type="none" w="med" len="med"/>
            <a:tailEnd w="med" len="med"/>
          </a:ln>
          <a:effectLst/>
        </p:spPr>
        <p:style>
          <a:lnRef idx="1">
            <a:schemeClr val="accent1"/>
          </a:lnRef>
          <a:fillRef idx="3">
            <a:schemeClr val="accent1"/>
          </a:fillRef>
          <a:effectRef idx="2">
            <a:schemeClr val="accent1"/>
          </a:effectRef>
          <a:fontRef idx="minor">
            <a:schemeClr val="lt1"/>
          </a:fontRef>
        </p:style>
        <p:txBody>
          <a:bodyPr lIns="91430" tIns="45715" rIns="91430" bIns="45715" anchor="ctr"/>
          <a:lstStyle/>
          <a:p>
            <a:pPr algn="ctr">
              <a:defRPr/>
            </a:pPr>
            <a:r>
              <a:rPr lang="en-US" sz="1200" dirty="0">
                <a:solidFill>
                  <a:schemeClr val="tx1"/>
                </a:solidFill>
                <a:latin typeface="Times New Roman"/>
                <a:cs typeface="Times New Roman"/>
              </a:rPr>
              <a:t>Symptom</a:t>
            </a:r>
          </a:p>
          <a:p>
            <a:pPr algn="ctr">
              <a:defRPr/>
            </a:pPr>
            <a:r>
              <a:rPr lang="en-US" sz="1200" dirty="0">
                <a:solidFill>
                  <a:schemeClr val="tx1"/>
                </a:solidFill>
                <a:latin typeface="Times New Roman"/>
                <a:cs typeface="Times New Roman"/>
              </a:rPr>
              <a:t>T1</a:t>
            </a:r>
          </a:p>
        </p:txBody>
      </p:sp>
      <p:sp>
        <p:nvSpPr>
          <p:cNvPr id="45" name="Rectangle 44"/>
          <p:cNvSpPr/>
          <p:nvPr/>
        </p:nvSpPr>
        <p:spPr bwMode="auto">
          <a:xfrm flipH="1">
            <a:off x="7593178" y="4166313"/>
            <a:ext cx="1167783" cy="465643"/>
          </a:xfrm>
          <a:prstGeom prst="rect">
            <a:avLst/>
          </a:prstGeom>
          <a:noFill/>
          <a:ln w="12700" cap="flat" cmpd="sng" algn="ctr">
            <a:solidFill>
              <a:schemeClr val="tx1"/>
            </a:solidFill>
            <a:prstDash val="solid"/>
            <a:round/>
            <a:headEnd type="none" w="med" len="med"/>
            <a:tailEnd w="med" len="med"/>
          </a:ln>
          <a:effectLst/>
        </p:spPr>
        <p:style>
          <a:lnRef idx="1">
            <a:schemeClr val="accent1"/>
          </a:lnRef>
          <a:fillRef idx="3">
            <a:schemeClr val="accent1"/>
          </a:fillRef>
          <a:effectRef idx="2">
            <a:schemeClr val="accent1"/>
          </a:effectRef>
          <a:fontRef idx="minor">
            <a:schemeClr val="lt1"/>
          </a:fontRef>
        </p:style>
        <p:txBody>
          <a:bodyPr lIns="91430" tIns="45715" rIns="91430" bIns="45715" anchor="ctr"/>
          <a:lstStyle/>
          <a:p>
            <a:pPr algn="ctr">
              <a:defRPr/>
            </a:pPr>
            <a:r>
              <a:rPr lang="en-US" sz="1200" dirty="0">
                <a:solidFill>
                  <a:schemeClr val="tx1"/>
                </a:solidFill>
                <a:latin typeface="Times New Roman"/>
                <a:cs typeface="Times New Roman"/>
              </a:rPr>
              <a:t>Symptom</a:t>
            </a:r>
          </a:p>
          <a:p>
            <a:pPr algn="ctr">
              <a:defRPr/>
            </a:pPr>
            <a:r>
              <a:rPr lang="en-US" sz="1200" dirty="0">
                <a:solidFill>
                  <a:schemeClr val="tx1"/>
                </a:solidFill>
                <a:latin typeface="Times New Roman"/>
                <a:cs typeface="Times New Roman"/>
              </a:rPr>
              <a:t>T2</a:t>
            </a:r>
          </a:p>
        </p:txBody>
      </p:sp>
      <p:sp>
        <p:nvSpPr>
          <p:cNvPr id="46" name="Rectangle 45"/>
          <p:cNvSpPr/>
          <p:nvPr/>
        </p:nvSpPr>
        <p:spPr bwMode="auto">
          <a:xfrm flipH="1">
            <a:off x="7593178" y="4976299"/>
            <a:ext cx="1167783" cy="465643"/>
          </a:xfrm>
          <a:prstGeom prst="rect">
            <a:avLst/>
          </a:prstGeom>
          <a:noFill/>
          <a:ln w="12700" cap="flat" cmpd="sng" algn="ctr">
            <a:solidFill>
              <a:schemeClr val="tx1"/>
            </a:solidFill>
            <a:prstDash val="solid"/>
            <a:round/>
            <a:headEnd type="none" w="med" len="med"/>
            <a:tailEnd w="med" len="med"/>
          </a:ln>
          <a:effectLst/>
        </p:spPr>
        <p:style>
          <a:lnRef idx="1">
            <a:schemeClr val="accent1"/>
          </a:lnRef>
          <a:fillRef idx="3">
            <a:schemeClr val="accent1"/>
          </a:fillRef>
          <a:effectRef idx="2">
            <a:schemeClr val="accent1"/>
          </a:effectRef>
          <a:fontRef idx="minor">
            <a:schemeClr val="lt1"/>
          </a:fontRef>
        </p:style>
        <p:txBody>
          <a:bodyPr lIns="91430" tIns="45715" rIns="91430" bIns="45715" anchor="ctr"/>
          <a:lstStyle/>
          <a:p>
            <a:pPr algn="ctr">
              <a:defRPr/>
            </a:pPr>
            <a:r>
              <a:rPr lang="en-US" sz="1200" dirty="0">
                <a:solidFill>
                  <a:schemeClr val="tx1"/>
                </a:solidFill>
                <a:latin typeface="Times New Roman"/>
                <a:cs typeface="Times New Roman"/>
              </a:rPr>
              <a:t>Symptom</a:t>
            </a:r>
          </a:p>
          <a:p>
            <a:pPr algn="ctr">
              <a:defRPr/>
            </a:pPr>
            <a:r>
              <a:rPr lang="en-US" sz="1200" dirty="0">
                <a:solidFill>
                  <a:schemeClr val="tx1"/>
                </a:solidFill>
                <a:latin typeface="Times New Roman"/>
                <a:cs typeface="Times New Roman"/>
              </a:rPr>
              <a:t>T3</a:t>
            </a:r>
          </a:p>
        </p:txBody>
      </p:sp>
      <p:sp>
        <p:nvSpPr>
          <p:cNvPr id="47" name="Rectangle 46"/>
          <p:cNvSpPr/>
          <p:nvPr/>
        </p:nvSpPr>
        <p:spPr bwMode="auto">
          <a:xfrm flipH="1">
            <a:off x="7593178" y="5786284"/>
            <a:ext cx="1167783" cy="465643"/>
          </a:xfrm>
          <a:prstGeom prst="rect">
            <a:avLst/>
          </a:prstGeom>
          <a:noFill/>
          <a:ln w="12700" cap="flat" cmpd="sng" algn="ctr">
            <a:solidFill>
              <a:schemeClr val="tx1"/>
            </a:solidFill>
            <a:prstDash val="solid"/>
            <a:round/>
            <a:headEnd type="none" w="med" len="med"/>
            <a:tailEnd w="med" len="med"/>
          </a:ln>
          <a:effectLst/>
        </p:spPr>
        <p:style>
          <a:lnRef idx="1">
            <a:schemeClr val="accent1"/>
          </a:lnRef>
          <a:fillRef idx="3">
            <a:schemeClr val="accent1"/>
          </a:fillRef>
          <a:effectRef idx="2">
            <a:schemeClr val="accent1"/>
          </a:effectRef>
          <a:fontRef idx="minor">
            <a:schemeClr val="lt1"/>
          </a:fontRef>
        </p:style>
        <p:txBody>
          <a:bodyPr lIns="91430" tIns="45715" rIns="91430" bIns="45715" anchor="ctr"/>
          <a:lstStyle/>
          <a:p>
            <a:pPr algn="ctr">
              <a:defRPr/>
            </a:pPr>
            <a:r>
              <a:rPr lang="en-US" sz="1200" dirty="0">
                <a:solidFill>
                  <a:schemeClr val="tx1"/>
                </a:solidFill>
                <a:latin typeface="Times New Roman"/>
                <a:cs typeface="Times New Roman"/>
              </a:rPr>
              <a:t>Symptom</a:t>
            </a:r>
          </a:p>
          <a:p>
            <a:pPr algn="ctr">
              <a:defRPr/>
            </a:pPr>
            <a:r>
              <a:rPr lang="en-US" sz="1200" dirty="0">
                <a:solidFill>
                  <a:schemeClr val="tx1"/>
                </a:solidFill>
                <a:latin typeface="Times New Roman"/>
                <a:cs typeface="Times New Roman"/>
              </a:rPr>
              <a:t>T4</a:t>
            </a:r>
          </a:p>
        </p:txBody>
      </p:sp>
      <p:cxnSp>
        <p:nvCxnSpPr>
          <p:cNvPr id="66" name="Straight Arrow Connector 65"/>
          <p:cNvCxnSpPr>
            <a:stCxn id="42" idx="2"/>
            <a:endCxn id="44" idx="3"/>
          </p:cNvCxnSpPr>
          <p:nvPr/>
        </p:nvCxnSpPr>
        <p:spPr bwMode="auto">
          <a:xfrm flipV="1">
            <a:off x="6816269" y="3589687"/>
            <a:ext cx="776288" cy="563562"/>
          </a:xfrm>
          <a:prstGeom prst="straightConnector1">
            <a:avLst/>
          </a:prstGeom>
          <a:ln w="6350" cap="flat" cmpd="sng" algn="ctr">
            <a:solidFill>
              <a:schemeClr val="tx1"/>
            </a:solidFill>
            <a:prstDash val="solid"/>
            <a:round/>
            <a:headEnd type="none" w="med" len="med"/>
            <a:tailEnd type="arrow" w="med" len="sm"/>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a:stCxn id="42" idx="2"/>
            <a:endCxn id="45" idx="3"/>
          </p:cNvCxnSpPr>
          <p:nvPr/>
        </p:nvCxnSpPr>
        <p:spPr bwMode="auto">
          <a:xfrm>
            <a:off x="6816269" y="4153250"/>
            <a:ext cx="776288" cy="246063"/>
          </a:xfrm>
          <a:prstGeom prst="straightConnector1">
            <a:avLst/>
          </a:prstGeom>
          <a:ln w="6350" cap="flat" cmpd="sng" algn="ctr">
            <a:solidFill>
              <a:schemeClr val="tx1"/>
            </a:solidFill>
            <a:prstDash val="solid"/>
            <a:round/>
            <a:headEnd type="none" w="med" len="med"/>
            <a:tailEnd type="arrow" w="med" len="sm"/>
          </a:ln>
          <a:effectLst/>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a:stCxn id="42" idx="2"/>
            <a:endCxn id="46" idx="3"/>
          </p:cNvCxnSpPr>
          <p:nvPr/>
        </p:nvCxnSpPr>
        <p:spPr bwMode="auto">
          <a:xfrm>
            <a:off x="6816269" y="4153249"/>
            <a:ext cx="776288" cy="1055688"/>
          </a:xfrm>
          <a:prstGeom prst="straightConnector1">
            <a:avLst/>
          </a:prstGeom>
          <a:ln w="6350" cap="flat" cmpd="sng" algn="ctr">
            <a:solidFill>
              <a:schemeClr val="tx1"/>
            </a:solidFill>
            <a:prstDash val="solid"/>
            <a:round/>
            <a:headEnd type="none" w="med" len="med"/>
            <a:tailEnd type="arrow" w="med" len="sm"/>
          </a:ln>
          <a:effectLst/>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a:stCxn id="42" idx="2"/>
            <a:endCxn id="47" idx="3"/>
          </p:cNvCxnSpPr>
          <p:nvPr/>
        </p:nvCxnSpPr>
        <p:spPr bwMode="auto">
          <a:xfrm>
            <a:off x="6816269" y="4153250"/>
            <a:ext cx="776288" cy="1865313"/>
          </a:xfrm>
          <a:prstGeom prst="straightConnector1">
            <a:avLst/>
          </a:prstGeom>
          <a:ln w="6350" cap="flat" cmpd="sng" algn="ctr">
            <a:solidFill>
              <a:schemeClr val="tx1"/>
            </a:solidFill>
            <a:prstDash val="solid"/>
            <a:round/>
            <a:headEnd type="none" w="med" len="med"/>
            <a:tailEnd type="arrow" w="med" len="sm"/>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a:stCxn id="43" idx="2"/>
            <a:endCxn id="47" idx="3"/>
          </p:cNvCxnSpPr>
          <p:nvPr/>
        </p:nvCxnSpPr>
        <p:spPr bwMode="auto">
          <a:xfrm>
            <a:off x="6814685" y="5726464"/>
            <a:ext cx="777875" cy="292100"/>
          </a:xfrm>
          <a:prstGeom prst="straightConnector1">
            <a:avLst/>
          </a:prstGeom>
          <a:ln w="6350" cap="flat" cmpd="sng" algn="ctr">
            <a:solidFill>
              <a:schemeClr val="tx1"/>
            </a:solidFill>
            <a:prstDash val="solid"/>
            <a:round/>
            <a:headEnd type="none" w="med" len="med"/>
            <a:tailEnd type="arrow" w="med" len="sm"/>
          </a:ln>
          <a:effectLst/>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a:stCxn id="43" idx="2"/>
            <a:endCxn id="46" idx="3"/>
          </p:cNvCxnSpPr>
          <p:nvPr/>
        </p:nvCxnSpPr>
        <p:spPr bwMode="auto">
          <a:xfrm flipV="1">
            <a:off x="6814685" y="5208940"/>
            <a:ext cx="777875" cy="517525"/>
          </a:xfrm>
          <a:prstGeom prst="straightConnector1">
            <a:avLst/>
          </a:prstGeom>
          <a:ln w="6350" cap="flat" cmpd="sng" algn="ctr">
            <a:solidFill>
              <a:schemeClr val="tx1"/>
            </a:solidFill>
            <a:prstDash val="solid"/>
            <a:round/>
            <a:headEnd type="none" w="med" len="med"/>
            <a:tailEnd type="arrow" w="med" len="sm"/>
          </a:ln>
          <a:effectLst/>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a:stCxn id="43" idx="2"/>
            <a:endCxn id="45" idx="3"/>
          </p:cNvCxnSpPr>
          <p:nvPr/>
        </p:nvCxnSpPr>
        <p:spPr bwMode="auto">
          <a:xfrm flipV="1">
            <a:off x="6814685" y="4399314"/>
            <a:ext cx="777875" cy="1327150"/>
          </a:xfrm>
          <a:prstGeom prst="straightConnector1">
            <a:avLst/>
          </a:prstGeom>
          <a:ln w="6350" cap="flat" cmpd="sng" algn="ctr">
            <a:solidFill>
              <a:schemeClr val="tx1"/>
            </a:solidFill>
            <a:prstDash val="solid"/>
            <a:round/>
            <a:headEnd type="none" w="med" len="med"/>
            <a:tailEnd type="arrow" w="med" len="sm"/>
          </a:ln>
          <a:effectLst/>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a:stCxn id="43" idx="2"/>
            <a:endCxn id="44" idx="3"/>
          </p:cNvCxnSpPr>
          <p:nvPr/>
        </p:nvCxnSpPr>
        <p:spPr bwMode="auto">
          <a:xfrm flipV="1">
            <a:off x="6814685" y="3589690"/>
            <a:ext cx="777875" cy="2136775"/>
          </a:xfrm>
          <a:prstGeom prst="straightConnector1">
            <a:avLst/>
          </a:prstGeom>
          <a:ln w="6350" cap="flat" cmpd="sng" algn="ctr">
            <a:solidFill>
              <a:schemeClr val="tx1"/>
            </a:solidFill>
            <a:prstDash val="solid"/>
            <a:round/>
            <a:headEnd type="none" w="med" len="med"/>
            <a:tailEnd type="arrow" w="med" len="sm"/>
          </a:ln>
          <a:effectLst/>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stCxn id="32" idx="3"/>
            <a:endCxn id="42" idx="6"/>
          </p:cNvCxnSpPr>
          <p:nvPr/>
        </p:nvCxnSpPr>
        <p:spPr>
          <a:xfrm flipV="1">
            <a:off x="2574895" y="4153414"/>
            <a:ext cx="3479377" cy="48521"/>
          </a:xfrm>
          <a:prstGeom prst="straightConnector1">
            <a:avLst/>
          </a:prstGeom>
          <a:ln w="6350" cap="flat" cmpd="sng" algn="ctr">
            <a:solidFill>
              <a:srgbClr val="00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stCxn id="32" idx="3"/>
            <a:endCxn id="43" idx="6"/>
          </p:cNvCxnSpPr>
          <p:nvPr/>
        </p:nvCxnSpPr>
        <p:spPr>
          <a:xfrm>
            <a:off x="2574895" y="4201935"/>
            <a:ext cx="3477789" cy="1524898"/>
          </a:xfrm>
          <a:prstGeom prst="straightConnector1">
            <a:avLst/>
          </a:prstGeom>
          <a:ln w="6350" cap="flat" cmpd="sng" algn="ctr">
            <a:solidFill>
              <a:srgbClr val="00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stCxn id="33" idx="4"/>
          </p:cNvCxnSpPr>
          <p:nvPr/>
        </p:nvCxnSpPr>
        <p:spPr>
          <a:xfrm flipH="1">
            <a:off x="3426961" y="3362272"/>
            <a:ext cx="402010" cy="804041"/>
          </a:xfrm>
          <a:prstGeom prst="straightConnector1">
            <a:avLst/>
          </a:prstGeom>
          <a:ln w="28575" cap="flat" cmpd="sng" algn="ctr">
            <a:solidFill>
              <a:srgbClr val="000000"/>
            </a:solidFill>
            <a:prstDash val="solid"/>
            <a:round/>
            <a:headEnd type="none" w="med" len="med"/>
            <a:tailEnd type="diamond" w="sm" len="sm"/>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a:stCxn id="34" idx="4"/>
          </p:cNvCxnSpPr>
          <p:nvPr/>
        </p:nvCxnSpPr>
        <p:spPr>
          <a:xfrm flipH="1">
            <a:off x="5087679" y="3363865"/>
            <a:ext cx="45092" cy="1897462"/>
          </a:xfrm>
          <a:prstGeom prst="straightConnector1">
            <a:avLst/>
          </a:prstGeom>
          <a:ln w="28575" cap="flat" cmpd="sng" algn="ctr">
            <a:solidFill>
              <a:srgbClr val="000000"/>
            </a:solidFill>
            <a:prstDash val="solid"/>
            <a:round/>
            <a:headEnd type="none" w="med" len="med"/>
            <a:tailEnd type="diamond" w="sm" len="sm"/>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a:stCxn id="33" idx="4"/>
          </p:cNvCxnSpPr>
          <p:nvPr/>
        </p:nvCxnSpPr>
        <p:spPr>
          <a:xfrm>
            <a:off x="3828971" y="3362272"/>
            <a:ext cx="20329" cy="1368478"/>
          </a:xfrm>
          <a:prstGeom prst="straightConnector1">
            <a:avLst/>
          </a:prstGeom>
          <a:ln w="28575" cap="flat" cmpd="sng" algn="ctr">
            <a:solidFill>
              <a:srgbClr val="000000"/>
            </a:solidFill>
            <a:prstDash val="solid"/>
            <a:round/>
            <a:headEnd type="none" w="med" len="med"/>
            <a:tailEnd type="diamond" w="sm" len="sm"/>
          </a:ln>
        </p:spPr>
        <p:style>
          <a:lnRef idx="2">
            <a:schemeClr val="accent1"/>
          </a:lnRef>
          <a:fillRef idx="0">
            <a:schemeClr val="accent1"/>
          </a:fillRef>
          <a:effectRef idx="1">
            <a:schemeClr val="accent1"/>
          </a:effectRef>
          <a:fontRef idx="minor">
            <a:schemeClr val="tx1"/>
          </a:fontRef>
        </p:style>
      </p:cxnSp>
      <p:sp>
        <p:nvSpPr>
          <p:cNvPr id="79" name="Rectangle 78"/>
          <p:cNvSpPr/>
          <p:nvPr/>
        </p:nvSpPr>
        <p:spPr>
          <a:xfrm>
            <a:off x="3849300" y="1375127"/>
            <a:ext cx="1238379" cy="465667"/>
          </a:xfrm>
          <a:prstGeom prst="rect">
            <a:avLst/>
          </a:prstGeom>
          <a:noFill/>
          <a:ln w="12700" cap="flat" cmpd="sng" algn="ctr">
            <a:solidFill>
              <a:schemeClr val="tx1"/>
            </a:solidFill>
            <a:prstDash val="solid"/>
            <a:round/>
            <a:headEnd type="none" w="med" len="med"/>
            <a:tailEnd w="med" len="med"/>
          </a:ln>
          <a:effectLst/>
        </p:spPr>
        <p:style>
          <a:lnRef idx="1">
            <a:schemeClr val="accent1"/>
          </a:lnRef>
          <a:fillRef idx="3">
            <a:schemeClr val="accent1"/>
          </a:fillRef>
          <a:effectRef idx="2">
            <a:schemeClr val="accent1"/>
          </a:effectRef>
          <a:fontRef idx="minor">
            <a:schemeClr val="lt1"/>
          </a:fontRef>
        </p:style>
        <p:txBody>
          <a:bodyPr lIns="91430" tIns="45715" rIns="91430" bIns="45715" anchor="ctr"/>
          <a:lstStyle/>
          <a:p>
            <a:pPr algn="ctr">
              <a:defRPr/>
            </a:pPr>
            <a:r>
              <a:rPr lang="en-US" sz="1200" dirty="0">
                <a:solidFill>
                  <a:schemeClr val="tx1"/>
                </a:solidFill>
                <a:latin typeface="Times New Roman"/>
                <a:cs typeface="Times New Roman"/>
              </a:rPr>
              <a:t>Effortful Control T2</a:t>
            </a:r>
          </a:p>
        </p:txBody>
      </p:sp>
      <p:sp>
        <p:nvSpPr>
          <p:cNvPr id="80" name="Rectangle 79"/>
          <p:cNvSpPr/>
          <p:nvPr/>
        </p:nvSpPr>
        <p:spPr>
          <a:xfrm>
            <a:off x="5212765" y="1375127"/>
            <a:ext cx="1238379" cy="465667"/>
          </a:xfrm>
          <a:prstGeom prst="rect">
            <a:avLst/>
          </a:prstGeom>
          <a:noFill/>
          <a:ln w="12700" cap="flat" cmpd="sng" algn="ctr">
            <a:solidFill>
              <a:srgbClr val="000000"/>
            </a:solidFill>
            <a:prstDash val="solid"/>
            <a:round/>
            <a:headEnd type="none" w="med" len="med"/>
            <a:tailEnd w="med" len="med"/>
          </a:ln>
          <a:effectLst/>
        </p:spPr>
        <p:style>
          <a:lnRef idx="1">
            <a:schemeClr val="accent1"/>
          </a:lnRef>
          <a:fillRef idx="3">
            <a:schemeClr val="accent1"/>
          </a:fillRef>
          <a:effectRef idx="2">
            <a:schemeClr val="accent1"/>
          </a:effectRef>
          <a:fontRef idx="minor">
            <a:schemeClr val="lt1"/>
          </a:fontRef>
        </p:style>
        <p:txBody>
          <a:bodyPr lIns="91430" tIns="45715" rIns="91430" bIns="45715" anchor="ctr"/>
          <a:lstStyle/>
          <a:p>
            <a:pPr algn="ctr">
              <a:defRPr/>
            </a:pPr>
            <a:r>
              <a:rPr lang="en-US" sz="1200" dirty="0">
                <a:solidFill>
                  <a:schemeClr val="tx1"/>
                </a:solidFill>
                <a:latin typeface="Times New Roman"/>
                <a:cs typeface="Times New Roman"/>
              </a:rPr>
              <a:t>Effortful Control T3</a:t>
            </a:r>
          </a:p>
        </p:txBody>
      </p:sp>
      <p:sp>
        <p:nvSpPr>
          <p:cNvPr id="81" name="Arc 80"/>
          <p:cNvSpPr/>
          <p:nvPr/>
        </p:nvSpPr>
        <p:spPr>
          <a:xfrm>
            <a:off x="4154033" y="2897539"/>
            <a:ext cx="665163" cy="569912"/>
          </a:xfrm>
          <a:prstGeom prst="arc">
            <a:avLst>
              <a:gd name="adj1" fmla="val 272816"/>
              <a:gd name="adj2" fmla="val 10694235"/>
            </a:avLst>
          </a:prstGeom>
          <a:ln w="3175" cap="flat" cmpd="sng" algn="ctr">
            <a:solidFill>
              <a:srgbClr val="000000"/>
            </a:solidFill>
            <a:prstDash val="solid"/>
            <a:bevel/>
            <a:headEnd type="arrow" w="med" len="sm"/>
            <a:tailEnd type="arrow"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1200">
              <a:latin typeface="Times New Roman"/>
              <a:cs typeface="Times New Roman"/>
            </a:endParaRPr>
          </a:p>
        </p:txBody>
      </p:sp>
      <p:sp>
        <p:nvSpPr>
          <p:cNvPr id="82" name="TextBox 32"/>
          <p:cNvSpPr txBox="1">
            <a:spLocks noChangeArrowheads="1"/>
          </p:cNvSpPr>
          <p:nvPr/>
        </p:nvSpPr>
        <p:spPr bwMode="auto">
          <a:xfrm>
            <a:off x="3426961" y="2403827"/>
            <a:ext cx="24606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latin typeface="Times New Roman"/>
                <a:cs typeface="Times New Roman"/>
              </a:rPr>
              <a:t>1</a:t>
            </a:r>
          </a:p>
        </p:txBody>
      </p:sp>
      <p:sp>
        <p:nvSpPr>
          <p:cNvPr id="83" name="TextBox 33"/>
          <p:cNvSpPr txBox="1">
            <a:spLocks noChangeArrowheads="1"/>
          </p:cNvSpPr>
          <p:nvPr/>
        </p:nvSpPr>
        <p:spPr bwMode="auto">
          <a:xfrm>
            <a:off x="3746013" y="2247858"/>
            <a:ext cx="24765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latin typeface="Times New Roman"/>
                <a:cs typeface="Times New Roman"/>
              </a:rPr>
              <a:t>1</a:t>
            </a:r>
          </a:p>
        </p:txBody>
      </p:sp>
      <p:sp>
        <p:nvSpPr>
          <p:cNvPr id="84" name="TextBox 35"/>
          <p:cNvSpPr txBox="1">
            <a:spLocks noChangeArrowheads="1"/>
          </p:cNvSpPr>
          <p:nvPr/>
        </p:nvSpPr>
        <p:spPr bwMode="auto">
          <a:xfrm>
            <a:off x="4028623" y="2464152"/>
            <a:ext cx="24606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latin typeface="Times New Roman"/>
                <a:cs typeface="Times New Roman"/>
              </a:rPr>
              <a:t>1</a:t>
            </a:r>
          </a:p>
        </p:txBody>
      </p:sp>
      <p:sp>
        <p:nvSpPr>
          <p:cNvPr id="85" name="TextBox 40"/>
          <p:cNvSpPr txBox="1">
            <a:spLocks noChangeArrowheads="1"/>
          </p:cNvSpPr>
          <p:nvPr/>
        </p:nvSpPr>
        <p:spPr bwMode="auto">
          <a:xfrm>
            <a:off x="6776581" y="3813527"/>
            <a:ext cx="24765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latin typeface="Times New Roman"/>
                <a:cs typeface="Times New Roman"/>
              </a:rPr>
              <a:t>1</a:t>
            </a:r>
          </a:p>
        </p:txBody>
      </p:sp>
      <p:sp>
        <p:nvSpPr>
          <p:cNvPr id="86" name="TextBox 41"/>
          <p:cNvSpPr txBox="1">
            <a:spLocks noChangeArrowheads="1"/>
          </p:cNvSpPr>
          <p:nvPr/>
        </p:nvSpPr>
        <p:spPr bwMode="auto">
          <a:xfrm>
            <a:off x="6929378" y="3970701"/>
            <a:ext cx="24606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latin typeface="Times New Roman"/>
                <a:cs typeface="Times New Roman"/>
              </a:rPr>
              <a:t>1</a:t>
            </a:r>
          </a:p>
        </p:txBody>
      </p:sp>
      <p:sp>
        <p:nvSpPr>
          <p:cNvPr id="87" name="TextBox 42"/>
          <p:cNvSpPr txBox="1">
            <a:spLocks noChangeArrowheads="1"/>
          </p:cNvSpPr>
          <p:nvPr/>
        </p:nvSpPr>
        <p:spPr bwMode="auto">
          <a:xfrm>
            <a:off x="6941685" y="4218340"/>
            <a:ext cx="24606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latin typeface="Times New Roman"/>
                <a:cs typeface="Times New Roman"/>
              </a:rPr>
              <a:t>1</a:t>
            </a:r>
          </a:p>
        </p:txBody>
      </p:sp>
      <p:sp>
        <p:nvSpPr>
          <p:cNvPr id="88" name="TextBox 43"/>
          <p:cNvSpPr txBox="1">
            <a:spLocks noChangeArrowheads="1"/>
          </p:cNvSpPr>
          <p:nvPr/>
        </p:nvSpPr>
        <p:spPr bwMode="auto">
          <a:xfrm>
            <a:off x="6714669" y="4259615"/>
            <a:ext cx="24765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latin typeface="Times New Roman"/>
                <a:cs typeface="Times New Roman"/>
              </a:rPr>
              <a:t>1</a:t>
            </a:r>
          </a:p>
        </p:txBody>
      </p:sp>
      <p:sp>
        <p:nvSpPr>
          <p:cNvPr id="89" name="TextBox 44"/>
          <p:cNvSpPr txBox="1">
            <a:spLocks noChangeArrowheads="1"/>
          </p:cNvSpPr>
          <p:nvPr/>
        </p:nvSpPr>
        <p:spPr bwMode="auto">
          <a:xfrm>
            <a:off x="4704893" y="2460977"/>
            <a:ext cx="24765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latin typeface="Times New Roman"/>
                <a:cs typeface="Times New Roman"/>
              </a:rPr>
              <a:t>0</a:t>
            </a:r>
          </a:p>
        </p:txBody>
      </p:sp>
      <p:sp>
        <p:nvSpPr>
          <p:cNvPr id="90" name="TextBox 45"/>
          <p:cNvSpPr txBox="1">
            <a:spLocks noChangeArrowheads="1"/>
          </p:cNvSpPr>
          <p:nvPr/>
        </p:nvSpPr>
        <p:spPr bwMode="auto">
          <a:xfrm>
            <a:off x="4927144" y="2257777"/>
            <a:ext cx="24765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latin typeface="Times New Roman"/>
                <a:cs typeface="Times New Roman"/>
              </a:rPr>
              <a:t>1</a:t>
            </a:r>
          </a:p>
        </p:txBody>
      </p:sp>
      <p:sp>
        <p:nvSpPr>
          <p:cNvPr id="91" name="TextBox 46"/>
          <p:cNvSpPr txBox="1">
            <a:spLocks noChangeArrowheads="1"/>
          </p:cNvSpPr>
          <p:nvPr/>
        </p:nvSpPr>
        <p:spPr bwMode="auto">
          <a:xfrm>
            <a:off x="5210537" y="2368091"/>
            <a:ext cx="24765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latin typeface="Times New Roman"/>
                <a:cs typeface="Times New Roman"/>
              </a:rPr>
              <a:t>2</a:t>
            </a:r>
          </a:p>
        </p:txBody>
      </p:sp>
      <p:sp>
        <p:nvSpPr>
          <p:cNvPr id="92" name="TextBox 52"/>
          <p:cNvSpPr txBox="1">
            <a:spLocks noChangeArrowheads="1"/>
          </p:cNvSpPr>
          <p:nvPr/>
        </p:nvSpPr>
        <p:spPr bwMode="auto">
          <a:xfrm flipH="1">
            <a:off x="6679749" y="5261327"/>
            <a:ext cx="35877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latin typeface="Times New Roman"/>
                <a:cs typeface="Times New Roman"/>
              </a:rPr>
              <a:t>-3</a:t>
            </a:r>
          </a:p>
        </p:txBody>
      </p:sp>
      <p:sp>
        <p:nvSpPr>
          <p:cNvPr id="93" name="TextBox 53"/>
          <p:cNvSpPr txBox="1">
            <a:spLocks noChangeArrowheads="1"/>
          </p:cNvSpPr>
          <p:nvPr/>
        </p:nvSpPr>
        <p:spPr bwMode="auto">
          <a:xfrm flipH="1">
            <a:off x="6984547" y="5227990"/>
            <a:ext cx="3429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latin typeface="Times New Roman"/>
                <a:cs typeface="Times New Roman"/>
              </a:rPr>
              <a:t>-2</a:t>
            </a:r>
          </a:p>
        </p:txBody>
      </p:sp>
      <p:sp>
        <p:nvSpPr>
          <p:cNvPr id="94" name="TextBox 54"/>
          <p:cNvSpPr txBox="1">
            <a:spLocks noChangeArrowheads="1"/>
          </p:cNvSpPr>
          <p:nvPr/>
        </p:nvSpPr>
        <p:spPr bwMode="auto">
          <a:xfrm flipH="1">
            <a:off x="6962324" y="5532790"/>
            <a:ext cx="32702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latin typeface="Times New Roman"/>
                <a:cs typeface="Times New Roman"/>
              </a:rPr>
              <a:t>-1</a:t>
            </a:r>
          </a:p>
        </p:txBody>
      </p:sp>
      <p:sp>
        <p:nvSpPr>
          <p:cNvPr id="95" name="TextBox 55"/>
          <p:cNvSpPr txBox="1">
            <a:spLocks noChangeArrowheads="1"/>
          </p:cNvSpPr>
          <p:nvPr/>
        </p:nvSpPr>
        <p:spPr bwMode="auto">
          <a:xfrm flipH="1">
            <a:off x="6814685" y="5762977"/>
            <a:ext cx="24606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latin typeface="Times New Roman"/>
                <a:cs typeface="Times New Roman"/>
              </a:rPr>
              <a:t>0</a:t>
            </a:r>
          </a:p>
        </p:txBody>
      </p:sp>
      <p:sp>
        <p:nvSpPr>
          <p:cNvPr id="96" name="Arc 95"/>
          <p:cNvSpPr/>
          <p:nvPr/>
        </p:nvSpPr>
        <p:spPr>
          <a:xfrm flipH="1">
            <a:off x="5689149" y="4346927"/>
            <a:ext cx="830263" cy="1135063"/>
          </a:xfrm>
          <a:prstGeom prst="arc">
            <a:avLst>
              <a:gd name="adj1" fmla="val 16303582"/>
              <a:gd name="adj2" fmla="val 5383949"/>
            </a:avLst>
          </a:prstGeom>
          <a:ln w="3175" cap="flat" cmpd="sng" algn="ctr">
            <a:solidFill>
              <a:srgbClr val="000000"/>
            </a:solidFill>
            <a:prstDash val="solid"/>
            <a:round/>
            <a:headEnd type="arrow" w="med" len="sm"/>
            <a:tailEnd type="arrow"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1200">
              <a:latin typeface="Times New Roman"/>
              <a:cs typeface="Times New Roman"/>
            </a:endParaRPr>
          </a:p>
        </p:txBody>
      </p:sp>
      <p:cxnSp>
        <p:nvCxnSpPr>
          <p:cNvPr id="97" name="Straight Arrow Connector 96"/>
          <p:cNvCxnSpPr>
            <a:stCxn id="34" idx="4"/>
          </p:cNvCxnSpPr>
          <p:nvPr/>
        </p:nvCxnSpPr>
        <p:spPr>
          <a:xfrm flipH="1">
            <a:off x="4704893" y="3363865"/>
            <a:ext cx="427878" cy="789549"/>
          </a:xfrm>
          <a:prstGeom prst="straightConnector1">
            <a:avLst/>
          </a:prstGeom>
          <a:ln w="28575" cap="flat" cmpd="sng" algn="ctr">
            <a:solidFill>
              <a:srgbClr val="000000"/>
            </a:solidFill>
            <a:prstDash val="solid"/>
            <a:round/>
            <a:headEnd type="none" w="med" len="med"/>
            <a:tailEnd type="diamond" w="sm" len="sm"/>
          </a:ln>
        </p:spPr>
        <p:style>
          <a:lnRef idx="2">
            <a:schemeClr val="accent1"/>
          </a:lnRef>
          <a:fillRef idx="0">
            <a:schemeClr val="accent1"/>
          </a:fillRef>
          <a:effectRef idx="1">
            <a:schemeClr val="accent1"/>
          </a:effectRef>
          <a:fontRef idx="minor">
            <a:schemeClr val="tx1"/>
          </a:fontRef>
        </p:style>
      </p:cxnSp>
      <p:sp>
        <p:nvSpPr>
          <p:cNvPr id="98" name="Rectangle 97"/>
          <p:cNvSpPr/>
          <p:nvPr/>
        </p:nvSpPr>
        <p:spPr bwMode="auto">
          <a:xfrm>
            <a:off x="1054660" y="4988799"/>
            <a:ext cx="1520235" cy="606180"/>
          </a:xfrm>
          <a:prstGeom prst="rect">
            <a:avLst/>
          </a:prstGeom>
          <a:solidFill>
            <a:srgbClr val="FFFFFF"/>
          </a:solidFill>
          <a:ln w="12700" cap="flat" cmpd="sng" algn="ctr">
            <a:solidFill>
              <a:schemeClr val="accent1"/>
            </a:solidFill>
            <a:prstDash val="solid"/>
            <a:round/>
            <a:headEnd type="none" w="med" len="med"/>
            <a:tailEnd w="med" len="med"/>
          </a:ln>
          <a:effectLst/>
        </p:spPr>
        <p:style>
          <a:lnRef idx="1">
            <a:schemeClr val="accent1"/>
          </a:lnRef>
          <a:fillRef idx="3">
            <a:schemeClr val="accent1"/>
          </a:fillRef>
          <a:effectRef idx="2">
            <a:schemeClr val="accent1"/>
          </a:effectRef>
          <a:fontRef idx="minor">
            <a:schemeClr val="lt1"/>
          </a:fontRef>
        </p:style>
        <p:txBody>
          <a:bodyPr lIns="91430" tIns="45715" rIns="91430" bIns="45715" anchor="ctr"/>
          <a:lstStyle/>
          <a:p>
            <a:pPr algn="ctr">
              <a:defRPr/>
            </a:pPr>
            <a:r>
              <a:rPr lang="en-US" sz="1200" dirty="0" smtClean="0">
                <a:solidFill>
                  <a:schemeClr val="tx1"/>
                </a:solidFill>
                <a:latin typeface="Times New Roman"/>
                <a:cs typeface="Times New Roman"/>
              </a:rPr>
              <a:t>Covariates: Income, Gender, Cog Ability</a:t>
            </a:r>
            <a:endParaRPr lang="en-US" sz="1200" dirty="0">
              <a:solidFill>
                <a:schemeClr val="tx1"/>
              </a:solidFill>
              <a:latin typeface="Times New Roman"/>
              <a:cs typeface="Times New Roman"/>
            </a:endParaRPr>
          </a:p>
        </p:txBody>
      </p:sp>
    </p:spTree>
    <p:extLst>
      <p:ext uri="{BB962C8B-B14F-4D97-AF65-F5344CB8AC3E}">
        <p14:creationId xmlns:p14="http://schemas.microsoft.com/office/powerpoint/2010/main" xmlns="" val="24267185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0838" y="3768657"/>
            <a:ext cx="8543162" cy="3131675"/>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Screen Shot 2016-06-03 at 11.30.17 AM.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8467"/>
            <a:ext cx="1628133" cy="6908799"/>
          </a:xfrm>
          <a:prstGeom prst="rect">
            <a:avLst/>
          </a:prstGeom>
          <a:effectLst/>
        </p:spPr>
      </p:pic>
      <p:sp>
        <p:nvSpPr>
          <p:cNvPr id="2" name="Vertical Title 1"/>
          <p:cNvSpPr>
            <a:spLocks noGrp="1"/>
          </p:cNvSpPr>
          <p:nvPr>
            <p:ph type="title" orient="vert"/>
          </p:nvPr>
        </p:nvSpPr>
        <p:spPr>
          <a:xfrm rot="10800000">
            <a:off x="1963" y="1933662"/>
            <a:ext cx="1626170" cy="4837758"/>
          </a:xfrm>
        </p:spPr>
        <p:txBody>
          <a:bodyPr/>
          <a:lstStyle/>
          <a:p>
            <a:r>
              <a:rPr lang="en-US" sz="3200" dirty="0" smtClean="0"/>
              <a:t>conditional Growth: Internalizing</a:t>
            </a:r>
            <a:endParaRPr lang="en-US" sz="3200" dirty="0"/>
          </a:p>
        </p:txBody>
      </p:sp>
      <p:graphicFrame>
        <p:nvGraphicFramePr>
          <p:cNvPr id="3" name="Object 2"/>
          <p:cNvGraphicFramePr>
            <a:graphicFrameLocks noChangeAspect="1"/>
          </p:cNvGraphicFramePr>
          <p:nvPr>
            <p:extLst>
              <p:ext uri="{D42A27DB-BD31-4B8C-83A1-F6EECF244321}">
                <p14:modId xmlns:p14="http://schemas.microsoft.com/office/powerpoint/2010/main" xmlns="" val="2592534926"/>
              </p:ext>
            </p:extLst>
          </p:nvPr>
        </p:nvGraphicFramePr>
        <p:xfrm>
          <a:off x="1613701" y="57184"/>
          <a:ext cx="6900735" cy="6915112"/>
        </p:xfrm>
        <a:graphic>
          <a:graphicData uri="http://schemas.openxmlformats.org/presentationml/2006/ole">
            <p:oleObj spid="_x0000_s19559" name="Document" r:id="rId5" imgW="6079680" imgH="6098040" progId="Word.Document.12">
              <p:embed/>
            </p:oleObj>
          </a:graphicData>
        </a:graphic>
      </p:graphicFrame>
      <p:sp>
        <p:nvSpPr>
          <p:cNvPr id="8" name="Rectangle 7"/>
          <p:cNvSpPr/>
          <p:nvPr/>
        </p:nvSpPr>
        <p:spPr>
          <a:xfrm>
            <a:off x="5916812" y="2892195"/>
            <a:ext cx="2337861" cy="389618"/>
          </a:xfrm>
          <a:prstGeom prst="rect">
            <a:avLst/>
          </a:prstGeom>
          <a:noFill/>
          <a:ln w="38100" cmpd="sng">
            <a:solidFill>
              <a:schemeClr val="accent3"/>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Rectangle 8"/>
          <p:cNvSpPr/>
          <p:nvPr/>
        </p:nvSpPr>
        <p:spPr>
          <a:xfrm>
            <a:off x="3535657" y="773015"/>
            <a:ext cx="4719016" cy="23710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Rectangle 9"/>
          <p:cNvSpPr/>
          <p:nvPr/>
        </p:nvSpPr>
        <p:spPr>
          <a:xfrm>
            <a:off x="3557304" y="4201093"/>
            <a:ext cx="4719016" cy="23710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Slide Number Placeholder 5"/>
          <p:cNvSpPr>
            <a:spLocks noGrp="1"/>
          </p:cNvSpPr>
          <p:nvPr>
            <p:ph type="sldNum" sz="quarter" idx="12"/>
          </p:nvPr>
        </p:nvSpPr>
        <p:spPr>
          <a:xfrm>
            <a:off x="1027628" y="67453"/>
            <a:ext cx="502920" cy="502920"/>
          </a:xfrm>
        </p:spPr>
        <p:txBody>
          <a:bodyPr/>
          <a:lstStyle/>
          <a:p>
            <a:fld id="{49B39313-1506-9441-82B8-DAE467B0E0C9}" type="slidenum">
              <a:rPr lang="en-US" smtClean="0"/>
              <a:pPr/>
              <a:t>21</a:t>
            </a:fld>
            <a:endParaRPr lang="en-US"/>
          </a:p>
        </p:txBody>
      </p:sp>
      <p:sp>
        <p:nvSpPr>
          <p:cNvPr id="11" name="Rectangle 10"/>
          <p:cNvSpPr/>
          <p:nvPr/>
        </p:nvSpPr>
        <p:spPr>
          <a:xfrm>
            <a:off x="2553332" y="2892195"/>
            <a:ext cx="982326" cy="389618"/>
          </a:xfrm>
          <a:prstGeom prst="rect">
            <a:avLst/>
          </a:prstGeom>
          <a:noFill/>
          <a:ln w="38100" cmpd="sng">
            <a:solidFill>
              <a:schemeClr val="accent3"/>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xmlns="" val="32545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0"/>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9" grpId="1" animBg="1"/>
      <p:bldP spid="10" grpId="0" animBg="1"/>
      <p:bldP spid="10" grpId="1"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428" y="365760"/>
            <a:ext cx="7520940" cy="548640"/>
          </a:xfrm>
        </p:spPr>
        <p:txBody>
          <a:bodyPr/>
          <a:lstStyle/>
          <a:p>
            <a:r>
              <a:rPr lang="en-US" dirty="0" smtClean="0"/>
              <a:t>Visualizing Interactions: 2 Ways</a:t>
            </a:r>
            <a:endParaRPr lang="en-US" dirty="0"/>
          </a:p>
        </p:txBody>
      </p:sp>
      <p:sp>
        <p:nvSpPr>
          <p:cNvPr id="3" name="Text Placeholder 2"/>
          <p:cNvSpPr>
            <a:spLocks noGrp="1"/>
          </p:cNvSpPr>
          <p:nvPr>
            <p:ph type="body" idx="1"/>
          </p:nvPr>
        </p:nvSpPr>
        <p:spPr>
          <a:xfrm>
            <a:off x="549427" y="1097280"/>
            <a:ext cx="3486599" cy="758874"/>
          </a:xfrm>
        </p:spPr>
        <p:txBody>
          <a:bodyPr>
            <a:normAutofit/>
          </a:bodyPr>
          <a:lstStyle/>
          <a:p>
            <a:r>
              <a:rPr lang="en-US" sz="1800" dirty="0" smtClean="0"/>
              <a:t>Probe Interaction Effect</a:t>
            </a:r>
            <a:endParaRPr lang="en-US" sz="1800" dirty="0"/>
          </a:p>
        </p:txBody>
      </p:sp>
      <p:sp>
        <p:nvSpPr>
          <p:cNvPr id="4" name="Content Placeholder 3"/>
          <p:cNvSpPr>
            <a:spLocks noGrp="1"/>
          </p:cNvSpPr>
          <p:nvPr>
            <p:ph sz="half" idx="2"/>
          </p:nvPr>
        </p:nvSpPr>
        <p:spPr>
          <a:xfrm>
            <a:off x="545617" y="2053532"/>
            <a:ext cx="3486599" cy="3108960"/>
          </a:xfrm>
        </p:spPr>
        <p:txBody>
          <a:bodyPr/>
          <a:lstStyle/>
          <a:p>
            <a:pPr>
              <a:spcAft>
                <a:spcPts val="1200"/>
              </a:spcAft>
            </a:pPr>
            <a:r>
              <a:rPr lang="en-US" dirty="0" smtClean="0"/>
              <a:t>Plot of outcome at:</a:t>
            </a:r>
          </a:p>
          <a:p>
            <a:pPr lvl="1">
              <a:buFont typeface="Arial"/>
              <a:buChar char="•"/>
            </a:pPr>
            <a:r>
              <a:rPr lang="en-US" dirty="0" smtClean="0"/>
              <a:t>+/- 1SD from mean of predictor &amp; moderator</a:t>
            </a:r>
            <a:endParaRPr lang="en-US" dirty="0"/>
          </a:p>
        </p:txBody>
      </p:sp>
      <p:sp>
        <p:nvSpPr>
          <p:cNvPr id="5" name="Text Placeholder 4"/>
          <p:cNvSpPr>
            <a:spLocks noGrp="1"/>
          </p:cNvSpPr>
          <p:nvPr>
            <p:ph type="body" sz="quarter" idx="3"/>
          </p:nvPr>
        </p:nvSpPr>
        <p:spPr>
          <a:xfrm>
            <a:off x="4993085" y="1097280"/>
            <a:ext cx="3486599" cy="758874"/>
          </a:xfrm>
        </p:spPr>
        <p:txBody>
          <a:bodyPr>
            <a:noAutofit/>
          </a:bodyPr>
          <a:lstStyle/>
          <a:p>
            <a:r>
              <a:rPr lang="en-US" sz="1800" dirty="0" smtClean="0"/>
              <a:t>Plot Conditional Growth Curves</a:t>
            </a:r>
            <a:endParaRPr lang="en-US" sz="1800" dirty="0"/>
          </a:p>
        </p:txBody>
      </p:sp>
      <p:sp>
        <p:nvSpPr>
          <p:cNvPr id="6" name="Content Placeholder 5"/>
          <p:cNvSpPr>
            <a:spLocks noGrp="1"/>
          </p:cNvSpPr>
          <p:nvPr>
            <p:ph sz="quarter" idx="4"/>
          </p:nvPr>
        </p:nvSpPr>
        <p:spPr>
          <a:xfrm>
            <a:off x="4993085" y="2053532"/>
            <a:ext cx="3486599" cy="3108960"/>
          </a:xfrm>
        </p:spPr>
        <p:txBody>
          <a:bodyPr/>
          <a:lstStyle/>
          <a:p>
            <a:pPr>
              <a:spcAft>
                <a:spcPts val="1200"/>
              </a:spcAft>
            </a:pPr>
            <a:r>
              <a:rPr lang="en-US" dirty="0" smtClean="0"/>
              <a:t>Curves compared at:</a:t>
            </a:r>
          </a:p>
          <a:p>
            <a:pPr lvl="1">
              <a:buFont typeface="Arial"/>
              <a:buChar char="•"/>
            </a:pPr>
            <a:r>
              <a:rPr lang="en-US" dirty="0" smtClean="0"/>
              <a:t>Mean Trajectory</a:t>
            </a:r>
          </a:p>
          <a:p>
            <a:pPr lvl="2">
              <a:spcAft>
                <a:spcPts val="600"/>
              </a:spcAft>
              <a:buFont typeface="Arial"/>
              <a:buChar char="•"/>
            </a:pPr>
            <a:r>
              <a:rPr lang="en-US" dirty="0" smtClean="0"/>
              <a:t>Predictor &amp; moderator at their mean (i.e., 0)</a:t>
            </a:r>
          </a:p>
          <a:p>
            <a:pPr lvl="1">
              <a:buFont typeface="Arial"/>
              <a:buChar char="•"/>
            </a:pPr>
            <a:r>
              <a:rPr lang="en-US" dirty="0" smtClean="0"/>
              <a:t>+/- 1SD from mean of predictor &amp; moderator</a:t>
            </a:r>
            <a:endParaRPr lang="en-US" dirty="0"/>
          </a:p>
        </p:txBody>
      </p:sp>
      <p:sp>
        <p:nvSpPr>
          <p:cNvPr id="7" name="Slide Number Placeholder 6"/>
          <p:cNvSpPr>
            <a:spLocks noGrp="1"/>
          </p:cNvSpPr>
          <p:nvPr>
            <p:ph type="sldNum" sz="quarter" idx="12"/>
          </p:nvPr>
        </p:nvSpPr>
        <p:spPr/>
        <p:txBody>
          <a:bodyPr/>
          <a:lstStyle/>
          <a:p>
            <a:fld id="{49B39313-1506-9441-82B8-DAE467B0E0C9}" type="slidenum">
              <a:rPr lang="en-US" smtClean="0"/>
              <a:pPr/>
              <a:t>22</a:t>
            </a:fld>
            <a:endParaRPr lang="en-US"/>
          </a:p>
        </p:txBody>
      </p:sp>
    </p:spTree>
    <p:extLst>
      <p:ext uri="{BB962C8B-B14F-4D97-AF65-F5344CB8AC3E}">
        <p14:creationId xmlns:p14="http://schemas.microsoft.com/office/powerpoint/2010/main" xmlns="" val="18156263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 name="Title 1"/>
          <p:cNvSpPr txBox="1">
            <a:spLocks/>
          </p:cNvSpPr>
          <p:nvPr/>
        </p:nvSpPr>
        <p:spPr>
          <a:xfrm>
            <a:off x="3092822" y="5080000"/>
            <a:ext cx="6019351" cy="1777999"/>
          </a:xfrm>
          <a:prstGeom prst="rect">
            <a:avLst/>
          </a:prstGeom>
        </p:spPr>
        <p:txBody>
          <a:bodyPr anchor="ct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r"/>
            <a:r>
              <a:rPr lang="en-US" dirty="0"/>
              <a:t>Internalizing </a:t>
            </a:r>
            <a:r>
              <a:rPr lang="en-US" dirty="0" smtClean="0"/>
              <a:t>Symptoms:</a:t>
            </a:r>
          </a:p>
          <a:p>
            <a:pPr algn="r"/>
            <a:r>
              <a:rPr lang="en-US" dirty="0" smtClean="0"/>
              <a:t>Frustration x Effortful Control</a:t>
            </a:r>
          </a:p>
        </p:txBody>
      </p:sp>
      <p:graphicFrame>
        <p:nvGraphicFramePr>
          <p:cNvPr id="4" name="Chart 3"/>
          <p:cNvGraphicFramePr/>
          <p:nvPr>
            <p:extLst>
              <p:ext uri="{D42A27DB-BD31-4B8C-83A1-F6EECF244321}">
                <p14:modId xmlns:p14="http://schemas.microsoft.com/office/powerpoint/2010/main" xmlns="" val="4022094360"/>
              </p:ext>
            </p:extLst>
          </p:nvPr>
        </p:nvGraphicFramePr>
        <p:xfrm>
          <a:off x="224657" y="297217"/>
          <a:ext cx="8919343" cy="449890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a:xfrm>
            <a:off x="52920" y="5150564"/>
            <a:ext cx="502920" cy="502920"/>
          </a:xfrm>
        </p:spPr>
        <p:txBody>
          <a:bodyPr/>
          <a:lstStyle/>
          <a:p>
            <a:fld id="{49B39313-1506-9441-82B8-DAE467B0E0C9}" type="slidenum">
              <a:rPr lang="en-US" smtClean="0"/>
              <a:pPr/>
              <a:t>23</a:t>
            </a:fld>
            <a:endParaRPr lang="en-US"/>
          </a:p>
        </p:txBody>
      </p:sp>
    </p:spTree>
    <p:extLst>
      <p:ext uri="{BB962C8B-B14F-4D97-AF65-F5344CB8AC3E}">
        <p14:creationId xmlns:p14="http://schemas.microsoft.com/office/powerpoint/2010/main" xmlns="" val="384108327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xmlns="" val="3275293898"/>
              </p:ext>
            </p:extLst>
          </p:nvPr>
        </p:nvGraphicFramePr>
        <p:xfrm>
          <a:off x="-31056" y="196960"/>
          <a:ext cx="9175056" cy="4189942"/>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a:xfrm>
            <a:off x="3816941" y="5080000"/>
            <a:ext cx="5280292" cy="1777999"/>
          </a:xfrm>
          <a:prstGeom prst="rect">
            <a:avLst/>
          </a:prstGeom>
        </p:spPr>
        <p:txBody>
          <a:bodyPr anchor="ct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r"/>
            <a:r>
              <a:rPr lang="en-US" dirty="0"/>
              <a:t>Internalizing </a:t>
            </a:r>
            <a:r>
              <a:rPr lang="en-US" dirty="0" smtClean="0"/>
              <a:t>Symptoms:</a:t>
            </a:r>
          </a:p>
          <a:p>
            <a:pPr algn="r"/>
            <a:r>
              <a:rPr lang="en-US" sz="2400" dirty="0" smtClean="0"/>
              <a:t>Frustration x Effortful Control</a:t>
            </a:r>
          </a:p>
        </p:txBody>
      </p:sp>
      <p:sp>
        <p:nvSpPr>
          <p:cNvPr id="2" name="Slide Number Placeholder 1"/>
          <p:cNvSpPr>
            <a:spLocks noGrp="1"/>
          </p:cNvSpPr>
          <p:nvPr>
            <p:ph type="sldNum" sz="quarter" idx="12"/>
          </p:nvPr>
        </p:nvSpPr>
        <p:spPr>
          <a:xfrm>
            <a:off x="2712691" y="6342379"/>
            <a:ext cx="502920" cy="502920"/>
          </a:xfrm>
        </p:spPr>
        <p:txBody>
          <a:bodyPr/>
          <a:lstStyle/>
          <a:p>
            <a:fld id="{49B39313-1506-9441-82B8-DAE467B0E0C9}" type="slidenum">
              <a:rPr lang="en-US" smtClean="0"/>
              <a:pPr/>
              <a:t>24</a:t>
            </a:fld>
            <a:endParaRPr lang="en-US"/>
          </a:p>
        </p:txBody>
      </p:sp>
      <p:pic>
        <p:nvPicPr>
          <p:cNvPr id="3" name="Picture 2" descr="Screen Shot 2016-06-08 at 9.13.40 PM.png"/>
          <p:cNvPicPr>
            <a:picLocks/>
          </p:cNvPicPr>
          <p:nvPr/>
        </p:nvPicPr>
        <p:blipFill rotWithShape="1">
          <a:blip r:embed="rId4">
            <a:extLst>
              <a:ext uri="{28A0092B-C50C-407E-A947-70E740481C1C}">
                <a14:useLocalDpi xmlns:a14="http://schemas.microsoft.com/office/drawing/2010/main" xmlns="" val="0"/>
              </a:ext>
            </a:extLst>
          </a:blip>
          <a:srcRect l="-1368"/>
          <a:stretch/>
        </p:blipFill>
        <p:spPr>
          <a:xfrm>
            <a:off x="25400" y="5049688"/>
            <a:ext cx="1952467" cy="1808311"/>
          </a:xfrm>
          <a:prstGeom prst="rect">
            <a:avLst/>
          </a:prstGeom>
          <a:ln w="38100" cmpd="sng">
            <a:solidFill>
              <a:srgbClr val="F96A1B"/>
            </a:solidFill>
          </a:ln>
        </p:spPr>
      </p:pic>
    </p:spTree>
    <p:extLst>
      <p:ext uri="{BB962C8B-B14F-4D97-AF65-F5344CB8AC3E}">
        <p14:creationId xmlns:p14="http://schemas.microsoft.com/office/powerpoint/2010/main" xmlns="" val="83419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gtEl>
                                      </p:cBhvr>
                                      <p:by x="150000" y="150000"/>
                                    </p:animScale>
                                  </p:childTnLst>
                                </p:cTn>
                              </p:par>
                              <p:par>
                                <p:cTn id="7" presetID="0" presetClass="path" presetSubtype="0" accel="50000" decel="50000" fill="hold" nodeType="withEffect">
                                  <p:stCondLst>
                                    <p:cond delay="0"/>
                                  </p:stCondLst>
                                  <p:childTnLst>
                                    <p:animMotion origin="layout" path="M 4.44444E-6 1.48148E-6 L 0.42309 -0.52269 " pathEditMode="relative" rAng="0" ptsTypes="AA">
                                      <p:cBhvr>
                                        <p:cTn id="8" dur="2000" fill="hold"/>
                                        <p:tgtEl>
                                          <p:spTgt spid="3"/>
                                        </p:tgtEl>
                                        <p:attrNameLst>
                                          <p:attrName>ppt_x</p:attrName>
                                          <p:attrName>ppt_y</p:attrName>
                                        </p:attrNameLst>
                                      </p:cBhvr>
                                      <p:rCtr x="21146" y="-26134"/>
                                    </p:animMotion>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nodeType="clickEffect">
                                  <p:stCondLst>
                                    <p:cond delay="0"/>
                                  </p:stCondLst>
                                  <p:childTnLst>
                                    <p:animScale>
                                      <p:cBhvr>
                                        <p:cTn id="12" dur="2000" fill="hold"/>
                                        <p:tgtEl>
                                          <p:spTgt spid="3"/>
                                        </p:tgtEl>
                                      </p:cBhvr>
                                      <p:by x="50000" y="50000"/>
                                    </p:animScale>
                                  </p:childTnLst>
                                </p:cTn>
                              </p:par>
                              <p:par>
                                <p:cTn id="13" presetID="0" presetClass="path" presetSubtype="0" accel="50000" decel="50000" fill="hold" nodeType="withEffect">
                                  <p:stCondLst>
                                    <p:cond delay="0"/>
                                  </p:stCondLst>
                                  <p:childTnLst>
                                    <p:animMotion origin="layout" path="M 0.42309 -0.52269 L -0.00017 0.00023 " pathEditMode="relative" ptsTypes="AA">
                                      <p:cBhvr>
                                        <p:cTn id="14" dur="2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xmlns="" val="2936729459"/>
              </p:ext>
            </p:extLst>
          </p:nvPr>
        </p:nvGraphicFramePr>
        <p:xfrm>
          <a:off x="-31056" y="196960"/>
          <a:ext cx="9175056" cy="4189942"/>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a:xfrm>
            <a:off x="3816941" y="5080000"/>
            <a:ext cx="5280292" cy="1777999"/>
          </a:xfrm>
          <a:prstGeom prst="rect">
            <a:avLst/>
          </a:prstGeom>
        </p:spPr>
        <p:txBody>
          <a:bodyPr anchor="ct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r"/>
            <a:r>
              <a:rPr lang="en-US" dirty="0"/>
              <a:t>Internalizing </a:t>
            </a:r>
            <a:r>
              <a:rPr lang="en-US" dirty="0" smtClean="0"/>
              <a:t>Symptoms:</a:t>
            </a:r>
          </a:p>
          <a:p>
            <a:pPr algn="r"/>
            <a:r>
              <a:rPr lang="en-US" sz="2400" dirty="0" smtClean="0"/>
              <a:t>Frustration x Effortful Control</a:t>
            </a:r>
          </a:p>
        </p:txBody>
      </p:sp>
      <p:sp>
        <p:nvSpPr>
          <p:cNvPr id="2" name="Slide Number Placeholder 1"/>
          <p:cNvSpPr>
            <a:spLocks noGrp="1"/>
          </p:cNvSpPr>
          <p:nvPr>
            <p:ph type="sldNum" sz="quarter" idx="12"/>
          </p:nvPr>
        </p:nvSpPr>
        <p:spPr>
          <a:xfrm>
            <a:off x="2712691" y="6342379"/>
            <a:ext cx="502920" cy="502920"/>
          </a:xfrm>
        </p:spPr>
        <p:txBody>
          <a:bodyPr/>
          <a:lstStyle/>
          <a:p>
            <a:fld id="{49B39313-1506-9441-82B8-DAE467B0E0C9}" type="slidenum">
              <a:rPr lang="en-US" smtClean="0"/>
              <a:pPr/>
              <a:t>25</a:t>
            </a:fld>
            <a:endParaRPr lang="en-US"/>
          </a:p>
        </p:txBody>
      </p:sp>
      <p:pic>
        <p:nvPicPr>
          <p:cNvPr id="3" name="Picture 2" descr="Screen Shot 2016-06-08 at 9.13.40 PM.png"/>
          <p:cNvPicPr>
            <a:picLocks/>
          </p:cNvPicPr>
          <p:nvPr/>
        </p:nvPicPr>
        <p:blipFill rotWithShape="1">
          <a:blip r:embed="rId4">
            <a:extLst>
              <a:ext uri="{28A0092B-C50C-407E-A947-70E740481C1C}">
                <a14:useLocalDpi xmlns:a14="http://schemas.microsoft.com/office/drawing/2010/main" xmlns="" val="0"/>
              </a:ext>
            </a:extLst>
          </a:blip>
          <a:srcRect l="-1368"/>
          <a:stretch/>
        </p:blipFill>
        <p:spPr>
          <a:xfrm>
            <a:off x="25400" y="5049688"/>
            <a:ext cx="1952467" cy="1808311"/>
          </a:xfrm>
          <a:prstGeom prst="rect">
            <a:avLst/>
          </a:prstGeom>
          <a:ln w="38100" cmpd="sng">
            <a:solidFill>
              <a:srgbClr val="F96A1B"/>
            </a:solidFill>
          </a:ln>
        </p:spPr>
      </p:pic>
    </p:spTree>
    <p:extLst>
      <p:ext uri="{BB962C8B-B14F-4D97-AF65-F5344CB8AC3E}">
        <p14:creationId xmlns:p14="http://schemas.microsoft.com/office/powerpoint/2010/main" xmlns="" val="22111716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xmlns="" val="408610898"/>
              </p:ext>
            </p:extLst>
          </p:nvPr>
        </p:nvGraphicFramePr>
        <p:xfrm>
          <a:off x="-31056" y="196960"/>
          <a:ext cx="9175056" cy="4189942"/>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a:xfrm>
            <a:off x="3816941" y="5080000"/>
            <a:ext cx="5280292" cy="1777999"/>
          </a:xfrm>
          <a:prstGeom prst="rect">
            <a:avLst/>
          </a:prstGeom>
        </p:spPr>
        <p:txBody>
          <a:bodyPr anchor="ct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r"/>
            <a:r>
              <a:rPr lang="en-US" dirty="0"/>
              <a:t>Internalizing </a:t>
            </a:r>
            <a:r>
              <a:rPr lang="en-US" dirty="0" smtClean="0"/>
              <a:t>Symptoms:</a:t>
            </a:r>
          </a:p>
          <a:p>
            <a:pPr algn="r"/>
            <a:r>
              <a:rPr lang="en-US" sz="2400" dirty="0" smtClean="0"/>
              <a:t>Frustration x Effortful Control</a:t>
            </a:r>
          </a:p>
        </p:txBody>
      </p:sp>
      <p:sp>
        <p:nvSpPr>
          <p:cNvPr id="2" name="Slide Number Placeholder 1"/>
          <p:cNvSpPr>
            <a:spLocks noGrp="1"/>
          </p:cNvSpPr>
          <p:nvPr>
            <p:ph type="sldNum" sz="quarter" idx="12"/>
          </p:nvPr>
        </p:nvSpPr>
        <p:spPr>
          <a:xfrm>
            <a:off x="2712691" y="6342379"/>
            <a:ext cx="502920" cy="502920"/>
          </a:xfrm>
        </p:spPr>
        <p:txBody>
          <a:bodyPr/>
          <a:lstStyle/>
          <a:p>
            <a:fld id="{49B39313-1506-9441-82B8-DAE467B0E0C9}" type="slidenum">
              <a:rPr lang="en-US" smtClean="0"/>
              <a:pPr/>
              <a:t>26</a:t>
            </a:fld>
            <a:endParaRPr lang="en-US"/>
          </a:p>
        </p:txBody>
      </p:sp>
      <p:pic>
        <p:nvPicPr>
          <p:cNvPr id="3" name="Picture 2" descr="Screen Shot 2016-06-08 at 9.13.40 PM.png"/>
          <p:cNvPicPr>
            <a:picLocks/>
          </p:cNvPicPr>
          <p:nvPr/>
        </p:nvPicPr>
        <p:blipFill rotWithShape="1">
          <a:blip r:embed="rId4">
            <a:extLst>
              <a:ext uri="{28A0092B-C50C-407E-A947-70E740481C1C}">
                <a14:useLocalDpi xmlns:a14="http://schemas.microsoft.com/office/drawing/2010/main" xmlns="" val="0"/>
              </a:ext>
            </a:extLst>
          </a:blip>
          <a:srcRect l="-1368"/>
          <a:stretch/>
        </p:blipFill>
        <p:spPr>
          <a:xfrm>
            <a:off x="25400" y="5049688"/>
            <a:ext cx="1952467" cy="1808311"/>
          </a:xfrm>
          <a:prstGeom prst="rect">
            <a:avLst/>
          </a:prstGeom>
          <a:ln w="38100" cmpd="sng">
            <a:solidFill>
              <a:srgbClr val="F96A1B"/>
            </a:solidFill>
          </a:ln>
        </p:spPr>
      </p:pic>
    </p:spTree>
    <p:extLst>
      <p:ext uri="{BB962C8B-B14F-4D97-AF65-F5344CB8AC3E}">
        <p14:creationId xmlns:p14="http://schemas.microsoft.com/office/powerpoint/2010/main" xmlns="" val="12765629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xmlns="" val="122166950"/>
              </p:ext>
            </p:extLst>
          </p:nvPr>
        </p:nvGraphicFramePr>
        <p:xfrm>
          <a:off x="-31056" y="196960"/>
          <a:ext cx="9175056" cy="4189942"/>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a:xfrm>
            <a:off x="3816941" y="5080000"/>
            <a:ext cx="5280292" cy="1777999"/>
          </a:xfrm>
          <a:prstGeom prst="rect">
            <a:avLst/>
          </a:prstGeom>
        </p:spPr>
        <p:txBody>
          <a:bodyPr anchor="ct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r"/>
            <a:r>
              <a:rPr lang="en-US" dirty="0"/>
              <a:t>Internalizing </a:t>
            </a:r>
            <a:r>
              <a:rPr lang="en-US" dirty="0" smtClean="0"/>
              <a:t>Symptoms:</a:t>
            </a:r>
          </a:p>
          <a:p>
            <a:pPr algn="r"/>
            <a:r>
              <a:rPr lang="en-US" sz="2400" dirty="0" smtClean="0"/>
              <a:t>Frustration x Effortful Control</a:t>
            </a:r>
          </a:p>
        </p:txBody>
      </p:sp>
      <p:sp>
        <p:nvSpPr>
          <p:cNvPr id="2" name="Slide Number Placeholder 1"/>
          <p:cNvSpPr>
            <a:spLocks noGrp="1"/>
          </p:cNvSpPr>
          <p:nvPr>
            <p:ph type="sldNum" sz="quarter" idx="12"/>
          </p:nvPr>
        </p:nvSpPr>
        <p:spPr>
          <a:xfrm>
            <a:off x="2712691" y="6342379"/>
            <a:ext cx="502920" cy="502920"/>
          </a:xfrm>
        </p:spPr>
        <p:txBody>
          <a:bodyPr/>
          <a:lstStyle/>
          <a:p>
            <a:fld id="{49B39313-1506-9441-82B8-DAE467B0E0C9}" type="slidenum">
              <a:rPr lang="en-US" smtClean="0"/>
              <a:pPr/>
              <a:t>27</a:t>
            </a:fld>
            <a:endParaRPr lang="en-US"/>
          </a:p>
        </p:txBody>
      </p:sp>
      <p:pic>
        <p:nvPicPr>
          <p:cNvPr id="3" name="Picture 2" descr="Screen Shot 2016-06-08 at 9.13.40 PM.png"/>
          <p:cNvPicPr>
            <a:picLocks/>
          </p:cNvPicPr>
          <p:nvPr/>
        </p:nvPicPr>
        <p:blipFill rotWithShape="1">
          <a:blip r:embed="rId4">
            <a:extLst>
              <a:ext uri="{28A0092B-C50C-407E-A947-70E740481C1C}">
                <a14:useLocalDpi xmlns:a14="http://schemas.microsoft.com/office/drawing/2010/main" xmlns="" val="0"/>
              </a:ext>
            </a:extLst>
          </a:blip>
          <a:srcRect l="-1368"/>
          <a:stretch/>
        </p:blipFill>
        <p:spPr>
          <a:xfrm>
            <a:off x="25400" y="5049688"/>
            <a:ext cx="1952467" cy="1808311"/>
          </a:xfrm>
          <a:prstGeom prst="rect">
            <a:avLst/>
          </a:prstGeom>
          <a:ln w="38100" cmpd="sng">
            <a:solidFill>
              <a:srgbClr val="F96A1B"/>
            </a:solidFill>
          </a:ln>
        </p:spPr>
      </p:pic>
    </p:spTree>
    <p:extLst>
      <p:ext uri="{BB962C8B-B14F-4D97-AF65-F5344CB8AC3E}">
        <p14:creationId xmlns:p14="http://schemas.microsoft.com/office/powerpoint/2010/main" xmlns="" val="2260221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xmlns="" val="526386304"/>
              </p:ext>
            </p:extLst>
          </p:nvPr>
        </p:nvGraphicFramePr>
        <p:xfrm>
          <a:off x="-31056" y="196960"/>
          <a:ext cx="9175056" cy="4189942"/>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a:xfrm>
            <a:off x="3816941" y="5080000"/>
            <a:ext cx="5280292" cy="1777999"/>
          </a:xfrm>
          <a:prstGeom prst="rect">
            <a:avLst/>
          </a:prstGeom>
        </p:spPr>
        <p:txBody>
          <a:bodyPr anchor="ct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r"/>
            <a:r>
              <a:rPr lang="en-US" dirty="0"/>
              <a:t>Internalizing </a:t>
            </a:r>
            <a:r>
              <a:rPr lang="en-US" dirty="0" smtClean="0"/>
              <a:t>Symptoms:</a:t>
            </a:r>
          </a:p>
          <a:p>
            <a:pPr algn="r"/>
            <a:r>
              <a:rPr lang="en-US" sz="2400" dirty="0" smtClean="0"/>
              <a:t>Frustration x Effortful Control</a:t>
            </a:r>
          </a:p>
        </p:txBody>
      </p:sp>
      <p:sp>
        <p:nvSpPr>
          <p:cNvPr id="2" name="Slide Number Placeholder 1"/>
          <p:cNvSpPr>
            <a:spLocks noGrp="1"/>
          </p:cNvSpPr>
          <p:nvPr>
            <p:ph type="sldNum" sz="quarter" idx="12"/>
          </p:nvPr>
        </p:nvSpPr>
        <p:spPr>
          <a:xfrm>
            <a:off x="2712691" y="6342379"/>
            <a:ext cx="502920" cy="502920"/>
          </a:xfrm>
        </p:spPr>
        <p:txBody>
          <a:bodyPr/>
          <a:lstStyle/>
          <a:p>
            <a:fld id="{49B39313-1506-9441-82B8-DAE467B0E0C9}" type="slidenum">
              <a:rPr lang="en-US" smtClean="0"/>
              <a:pPr/>
              <a:t>28</a:t>
            </a:fld>
            <a:endParaRPr lang="en-US"/>
          </a:p>
        </p:txBody>
      </p:sp>
      <p:pic>
        <p:nvPicPr>
          <p:cNvPr id="3" name="Picture 2" descr="Screen Shot 2016-06-08 at 9.13.40 PM.png"/>
          <p:cNvPicPr>
            <a:picLocks/>
          </p:cNvPicPr>
          <p:nvPr/>
        </p:nvPicPr>
        <p:blipFill rotWithShape="1">
          <a:blip r:embed="rId4">
            <a:extLst>
              <a:ext uri="{28A0092B-C50C-407E-A947-70E740481C1C}">
                <a14:useLocalDpi xmlns:a14="http://schemas.microsoft.com/office/drawing/2010/main" xmlns="" val="0"/>
              </a:ext>
            </a:extLst>
          </a:blip>
          <a:srcRect l="-1368"/>
          <a:stretch/>
        </p:blipFill>
        <p:spPr>
          <a:xfrm>
            <a:off x="25400" y="5049688"/>
            <a:ext cx="1952467" cy="1808311"/>
          </a:xfrm>
          <a:prstGeom prst="rect">
            <a:avLst/>
          </a:prstGeom>
          <a:ln w="38100" cmpd="sng">
            <a:solidFill>
              <a:srgbClr val="F96A1B"/>
            </a:solidFill>
          </a:ln>
        </p:spPr>
      </p:pic>
    </p:spTree>
    <p:extLst>
      <p:ext uri="{BB962C8B-B14F-4D97-AF65-F5344CB8AC3E}">
        <p14:creationId xmlns:p14="http://schemas.microsoft.com/office/powerpoint/2010/main" xmlns="" val="7902646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5156" y="482988"/>
            <a:ext cx="8569448" cy="548640"/>
          </a:xfrm>
        </p:spPr>
        <p:txBody>
          <a:bodyPr/>
          <a:lstStyle/>
          <a:p>
            <a:r>
              <a:rPr lang="en-US" dirty="0" smtClean="0"/>
              <a:t>Summary</a:t>
            </a:r>
            <a:endParaRPr lang="en-US" dirty="0"/>
          </a:p>
        </p:txBody>
      </p:sp>
      <p:sp>
        <p:nvSpPr>
          <p:cNvPr id="6" name="Text Placeholder 5"/>
          <p:cNvSpPr>
            <a:spLocks noGrp="1"/>
          </p:cNvSpPr>
          <p:nvPr>
            <p:ph type="body" idx="1"/>
          </p:nvPr>
        </p:nvSpPr>
        <p:spPr>
          <a:xfrm>
            <a:off x="565156" y="1292660"/>
            <a:ext cx="4203942" cy="548640"/>
          </a:xfrm>
        </p:spPr>
        <p:txBody>
          <a:bodyPr/>
          <a:lstStyle/>
          <a:p>
            <a:r>
              <a:rPr lang="en-US" dirty="0" smtClean="0"/>
              <a:t>Direct Effects</a:t>
            </a:r>
            <a:endParaRPr lang="en-US" dirty="0"/>
          </a:p>
        </p:txBody>
      </p:sp>
      <p:sp>
        <p:nvSpPr>
          <p:cNvPr id="2" name="Content Placeholder 1"/>
          <p:cNvSpPr>
            <a:spLocks noGrp="1"/>
          </p:cNvSpPr>
          <p:nvPr>
            <p:ph sz="half" idx="2"/>
          </p:nvPr>
        </p:nvSpPr>
        <p:spPr>
          <a:xfrm>
            <a:off x="565156" y="2131684"/>
            <a:ext cx="4203942" cy="3108960"/>
          </a:xfrm>
        </p:spPr>
        <p:txBody>
          <a:bodyPr>
            <a:normAutofit/>
          </a:bodyPr>
          <a:lstStyle/>
          <a:p>
            <a:pPr marL="176213" indent="-176213">
              <a:buClr>
                <a:schemeClr val="accent2"/>
              </a:buClr>
              <a:buFont typeface="Arial"/>
              <a:buChar char="•"/>
            </a:pPr>
            <a:r>
              <a:rPr lang="en-US" dirty="0" smtClean="0"/>
              <a:t>Lower income:</a:t>
            </a:r>
          </a:p>
          <a:p>
            <a:pPr marL="390525" lvl="1" indent="-177800">
              <a:buClr>
                <a:schemeClr val="accent3"/>
              </a:buClr>
              <a:buFont typeface="Wingdings" charset="2"/>
              <a:buChar char="§"/>
            </a:pPr>
            <a:r>
              <a:rPr lang="en-US" sz="2200" dirty="0" smtClean="0"/>
              <a:t>Higher symptoms</a:t>
            </a:r>
          </a:p>
          <a:p>
            <a:pPr marL="390525" lvl="1" indent="-177800">
              <a:buClr>
                <a:schemeClr val="accent3"/>
              </a:buClr>
              <a:buFont typeface="Wingdings" charset="2"/>
              <a:buChar char="§"/>
            </a:pPr>
            <a:r>
              <a:rPr lang="en-US" sz="2200" dirty="0"/>
              <a:t>M</a:t>
            </a:r>
            <a:r>
              <a:rPr lang="en-US" sz="2200" dirty="0" smtClean="0"/>
              <a:t>ore growth</a:t>
            </a:r>
          </a:p>
          <a:p>
            <a:pPr marL="212725" lvl="1" indent="0">
              <a:spcBef>
                <a:spcPts val="0"/>
              </a:spcBef>
              <a:buClr>
                <a:schemeClr val="accent3"/>
              </a:buClr>
              <a:buNone/>
            </a:pPr>
            <a:endParaRPr lang="en-US" sz="2200" dirty="0" smtClean="0"/>
          </a:p>
          <a:p>
            <a:pPr marL="176213" indent="-176213">
              <a:spcBef>
                <a:spcPts val="0"/>
              </a:spcBef>
              <a:buClr>
                <a:schemeClr val="accent2"/>
              </a:buClr>
              <a:buFont typeface="Arial"/>
              <a:buChar char="•"/>
            </a:pPr>
            <a:r>
              <a:rPr lang="en-US" dirty="0" smtClean="0"/>
              <a:t>No effect of fear</a:t>
            </a:r>
            <a:endParaRPr lang="en-US" dirty="0"/>
          </a:p>
        </p:txBody>
      </p:sp>
      <p:sp>
        <p:nvSpPr>
          <p:cNvPr id="7" name="Text Placeholder 6"/>
          <p:cNvSpPr>
            <a:spLocks noGrp="1"/>
          </p:cNvSpPr>
          <p:nvPr>
            <p:ph type="body" sz="quarter" idx="3"/>
          </p:nvPr>
        </p:nvSpPr>
        <p:spPr>
          <a:xfrm>
            <a:off x="3922905" y="1292660"/>
            <a:ext cx="4829003" cy="548640"/>
          </a:xfrm>
        </p:spPr>
        <p:txBody>
          <a:bodyPr/>
          <a:lstStyle/>
          <a:p>
            <a:r>
              <a:rPr lang="en-US" dirty="0" smtClean="0"/>
              <a:t>Interaction Effects</a:t>
            </a:r>
            <a:endParaRPr lang="en-US" dirty="0"/>
          </a:p>
        </p:txBody>
      </p:sp>
      <p:sp>
        <p:nvSpPr>
          <p:cNvPr id="3" name="Content Placeholder 2"/>
          <p:cNvSpPr>
            <a:spLocks noGrp="1"/>
          </p:cNvSpPr>
          <p:nvPr>
            <p:ph sz="quarter" idx="4"/>
          </p:nvPr>
        </p:nvSpPr>
        <p:spPr>
          <a:xfrm>
            <a:off x="3900229" y="2131684"/>
            <a:ext cx="5098319" cy="3108960"/>
          </a:xfrm>
        </p:spPr>
        <p:txBody>
          <a:bodyPr>
            <a:normAutofit/>
          </a:bodyPr>
          <a:lstStyle/>
          <a:p>
            <a:pPr marL="176213" indent="-176213">
              <a:buClr>
                <a:schemeClr val="accent2"/>
              </a:buClr>
              <a:buFont typeface="Arial"/>
              <a:buChar char="•"/>
            </a:pPr>
            <a:r>
              <a:rPr lang="en-US" dirty="0" smtClean="0"/>
              <a:t>Higher risk for internalizing:</a:t>
            </a:r>
          </a:p>
          <a:p>
            <a:pPr marL="449263" lvl="1" indent="-176213">
              <a:buClr>
                <a:schemeClr val="accent3"/>
              </a:buClr>
              <a:buFont typeface="Wingdings" charset="2"/>
              <a:buChar char="§"/>
            </a:pPr>
            <a:r>
              <a:rPr lang="en-US" sz="2200" dirty="0" smtClean="0"/>
              <a:t>Low Frustration + Low EC</a:t>
            </a:r>
          </a:p>
          <a:p>
            <a:pPr marL="0" lvl="1" indent="0">
              <a:buClr>
                <a:schemeClr val="accent3"/>
              </a:buClr>
              <a:buNone/>
            </a:pPr>
            <a:endParaRPr lang="en-US" sz="3800" dirty="0" smtClean="0"/>
          </a:p>
          <a:p>
            <a:pPr marL="176213" indent="-176213">
              <a:buClr>
                <a:schemeClr val="accent2"/>
              </a:buClr>
              <a:buFont typeface="Arial"/>
              <a:buChar char="•"/>
            </a:pPr>
            <a:r>
              <a:rPr lang="en-US" dirty="0" smtClean="0"/>
              <a:t>High EC generally better than low EC</a:t>
            </a:r>
            <a:endParaRPr lang="en-US" dirty="0"/>
          </a:p>
        </p:txBody>
      </p:sp>
      <p:sp>
        <p:nvSpPr>
          <p:cNvPr id="5" name="Slide Number Placeholder 4"/>
          <p:cNvSpPr>
            <a:spLocks noGrp="1"/>
          </p:cNvSpPr>
          <p:nvPr>
            <p:ph type="sldNum" sz="quarter" idx="12"/>
          </p:nvPr>
        </p:nvSpPr>
        <p:spPr/>
        <p:txBody>
          <a:bodyPr/>
          <a:lstStyle/>
          <a:p>
            <a:fld id="{49B39313-1506-9441-82B8-DAE467B0E0C9}" type="slidenum">
              <a:rPr lang="en-US" smtClean="0"/>
              <a:pPr/>
              <a:t>29</a:t>
            </a:fld>
            <a:endParaRPr lang="en-US"/>
          </a:p>
        </p:txBody>
      </p:sp>
    </p:spTree>
    <p:extLst>
      <p:ext uri="{BB962C8B-B14F-4D97-AF65-F5344CB8AC3E}">
        <p14:creationId xmlns:p14="http://schemas.microsoft.com/office/powerpoint/2010/main" xmlns="" val="16897270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0838" y="3768657"/>
            <a:ext cx="8543162" cy="3131675"/>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Screen Shot 2016-06-03 at 11.30.17 AM.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467"/>
            <a:ext cx="1628133" cy="6908799"/>
          </a:xfrm>
          <a:prstGeom prst="rect">
            <a:avLst/>
          </a:prstGeom>
          <a:effectLst/>
        </p:spPr>
      </p:pic>
      <p:sp>
        <p:nvSpPr>
          <p:cNvPr id="2" name="Vertical Title 1"/>
          <p:cNvSpPr>
            <a:spLocks noGrp="1"/>
          </p:cNvSpPr>
          <p:nvPr>
            <p:ph type="title" orient="vert"/>
          </p:nvPr>
        </p:nvSpPr>
        <p:spPr>
          <a:xfrm rot="10800000">
            <a:off x="1963" y="2660316"/>
            <a:ext cx="1626170" cy="4197684"/>
          </a:xfrm>
        </p:spPr>
        <p:txBody>
          <a:bodyPr/>
          <a:lstStyle/>
          <a:p>
            <a:pPr algn="ctr"/>
            <a:r>
              <a:rPr lang="en-US" dirty="0" smtClean="0"/>
              <a:t>Current Study</a:t>
            </a:r>
            <a:endParaRPr lang="en-US" dirty="0"/>
          </a:p>
        </p:txBody>
      </p:sp>
      <p:graphicFrame>
        <p:nvGraphicFramePr>
          <p:cNvPr id="7" name="Diagram 6"/>
          <p:cNvGraphicFramePr/>
          <p:nvPr>
            <p:extLst>
              <p:ext uri="{D42A27DB-BD31-4B8C-83A1-F6EECF244321}">
                <p14:modId xmlns:p14="http://schemas.microsoft.com/office/powerpoint/2010/main" xmlns="" val="265340781"/>
              </p:ext>
            </p:extLst>
          </p:nvPr>
        </p:nvGraphicFramePr>
        <p:xfrm>
          <a:off x="1775203" y="945722"/>
          <a:ext cx="7169087" cy="5181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Bent Arrow 7"/>
          <p:cNvSpPr/>
          <p:nvPr/>
        </p:nvSpPr>
        <p:spPr>
          <a:xfrm>
            <a:off x="2682007" y="1696654"/>
            <a:ext cx="1600200" cy="609600"/>
          </a:xfrm>
          <a:prstGeom prst="ben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solidFill>
                <a:schemeClr val="tx1"/>
              </a:solidFill>
            </a:endParaRPr>
          </a:p>
        </p:txBody>
      </p:sp>
      <p:sp>
        <p:nvSpPr>
          <p:cNvPr id="9" name="Bent Arrow 8"/>
          <p:cNvSpPr/>
          <p:nvPr/>
        </p:nvSpPr>
        <p:spPr>
          <a:xfrm flipH="1">
            <a:off x="6458967" y="1693479"/>
            <a:ext cx="1600200" cy="612775"/>
          </a:xfrm>
          <a:prstGeom prst="bentArrow">
            <a:avLst/>
          </a:prstGeom>
          <a:solidFill>
            <a:srgbClr val="2DADD8"/>
          </a:solidFill>
          <a:ln>
            <a:solidFill>
              <a:srgbClr val="2DADD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 name="Slide Number Placeholder 2"/>
          <p:cNvSpPr>
            <a:spLocks noGrp="1"/>
          </p:cNvSpPr>
          <p:nvPr>
            <p:ph type="sldNum" sz="quarter" idx="12"/>
          </p:nvPr>
        </p:nvSpPr>
        <p:spPr/>
        <p:style>
          <a:lnRef idx="2">
            <a:schemeClr val="accent2"/>
          </a:lnRef>
          <a:fillRef idx="1">
            <a:schemeClr val="lt1"/>
          </a:fillRef>
          <a:effectRef idx="0">
            <a:schemeClr val="accent2"/>
          </a:effectRef>
          <a:fontRef idx="minor">
            <a:schemeClr val="dk1"/>
          </a:fontRef>
        </p:style>
        <p:txBody>
          <a:bodyPr/>
          <a:lstStyle/>
          <a:p>
            <a:fld id="{49B39313-1506-9441-82B8-DAE467B0E0C9}" type="slidenum">
              <a:rPr lang="en-US" smtClean="0">
                <a:solidFill>
                  <a:srgbClr val="F96A1B"/>
                </a:solidFill>
              </a:rPr>
              <a:pPr/>
              <a:t>3</a:t>
            </a:fld>
            <a:endParaRPr lang="en-US">
              <a:solidFill>
                <a:srgbClr val="F96A1B"/>
              </a:solidFill>
            </a:endParaRPr>
          </a:p>
        </p:txBody>
      </p:sp>
    </p:spTree>
    <p:extLst>
      <p:ext uri="{BB962C8B-B14F-4D97-AF65-F5344CB8AC3E}">
        <p14:creationId xmlns:p14="http://schemas.microsoft.com/office/powerpoint/2010/main" xmlns="" val="5738575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0838" y="3768657"/>
            <a:ext cx="8543162" cy="3131675"/>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Screen Shot 2016-06-03 at 11.30.17 AM.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8467"/>
            <a:ext cx="1628133" cy="6908799"/>
          </a:xfrm>
          <a:prstGeom prst="rect">
            <a:avLst/>
          </a:prstGeom>
          <a:effectLst/>
        </p:spPr>
      </p:pic>
      <p:sp>
        <p:nvSpPr>
          <p:cNvPr id="2" name="Vertical Title 1"/>
          <p:cNvSpPr>
            <a:spLocks noGrp="1"/>
          </p:cNvSpPr>
          <p:nvPr>
            <p:ph type="title" orient="vert"/>
          </p:nvPr>
        </p:nvSpPr>
        <p:spPr>
          <a:xfrm rot="10800000">
            <a:off x="1963" y="1933662"/>
            <a:ext cx="1626170" cy="4837758"/>
          </a:xfrm>
        </p:spPr>
        <p:txBody>
          <a:bodyPr/>
          <a:lstStyle/>
          <a:p>
            <a:r>
              <a:rPr lang="en-US" sz="3200" dirty="0" smtClean="0"/>
              <a:t>conditional Growth: Externalizing</a:t>
            </a:r>
            <a:endParaRPr lang="en-US" sz="3200" dirty="0"/>
          </a:p>
        </p:txBody>
      </p:sp>
      <p:graphicFrame>
        <p:nvGraphicFramePr>
          <p:cNvPr id="6" name="Object 5"/>
          <p:cNvGraphicFramePr>
            <a:graphicFrameLocks noChangeAspect="1"/>
          </p:cNvGraphicFramePr>
          <p:nvPr>
            <p:extLst>
              <p:ext uri="{D42A27DB-BD31-4B8C-83A1-F6EECF244321}">
                <p14:modId xmlns:p14="http://schemas.microsoft.com/office/powerpoint/2010/main" xmlns="" val="1830969398"/>
              </p:ext>
            </p:extLst>
          </p:nvPr>
        </p:nvGraphicFramePr>
        <p:xfrm>
          <a:off x="1628134" y="89646"/>
          <a:ext cx="7515866" cy="6842570"/>
        </p:xfrm>
        <a:graphic>
          <a:graphicData uri="http://schemas.openxmlformats.org/presentationml/2006/ole">
            <p:oleObj spid="_x0000_s21608" name="Document" r:id="rId5" imgW="6095776" imgH="5549696" progId="Word.Document.12">
              <p:embed/>
            </p:oleObj>
          </a:graphicData>
        </a:graphic>
      </p:graphicFrame>
      <p:sp>
        <p:nvSpPr>
          <p:cNvPr id="9" name="Rectangle 8"/>
          <p:cNvSpPr/>
          <p:nvPr/>
        </p:nvSpPr>
        <p:spPr>
          <a:xfrm>
            <a:off x="3802516" y="798971"/>
            <a:ext cx="5030990" cy="23710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Rectangle 7"/>
          <p:cNvSpPr/>
          <p:nvPr/>
        </p:nvSpPr>
        <p:spPr>
          <a:xfrm>
            <a:off x="6495645" y="6091559"/>
            <a:ext cx="2337861" cy="389618"/>
          </a:xfrm>
          <a:prstGeom prst="rect">
            <a:avLst/>
          </a:prstGeom>
          <a:noFill/>
          <a:ln>
            <a:solidFill>
              <a:schemeClr val="accent3"/>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Rectangle 9"/>
          <p:cNvSpPr/>
          <p:nvPr/>
        </p:nvSpPr>
        <p:spPr>
          <a:xfrm>
            <a:off x="3802516" y="4082540"/>
            <a:ext cx="5030990" cy="23710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Rectangle 10"/>
          <p:cNvSpPr/>
          <p:nvPr/>
        </p:nvSpPr>
        <p:spPr>
          <a:xfrm>
            <a:off x="3824163" y="6425173"/>
            <a:ext cx="2337861" cy="346247"/>
          </a:xfrm>
          <a:prstGeom prst="rect">
            <a:avLst/>
          </a:prstGeom>
          <a:noFill/>
          <a:ln>
            <a:solidFill>
              <a:schemeClr val="accent3"/>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Rectangle 11"/>
          <p:cNvSpPr/>
          <p:nvPr/>
        </p:nvSpPr>
        <p:spPr>
          <a:xfrm>
            <a:off x="3802516" y="4271529"/>
            <a:ext cx="2337861" cy="270589"/>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 name="Rectangle 12"/>
          <p:cNvSpPr/>
          <p:nvPr/>
        </p:nvSpPr>
        <p:spPr>
          <a:xfrm>
            <a:off x="3802516" y="975487"/>
            <a:ext cx="2337861" cy="270589"/>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4" name="Rectangle 13"/>
          <p:cNvSpPr/>
          <p:nvPr/>
        </p:nvSpPr>
        <p:spPr>
          <a:xfrm>
            <a:off x="6495645" y="2807488"/>
            <a:ext cx="2337861" cy="389618"/>
          </a:xfrm>
          <a:prstGeom prst="rect">
            <a:avLst/>
          </a:prstGeom>
          <a:noFill/>
          <a:ln>
            <a:solidFill>
              <a:schemeClr val="accent3"/>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Slide Number Placeholder 6"/>
          <p:cNvSpPr>
            <a:spLocks noGrp="1"/>
          </p:cNvSpPr>
          <p:nvPr>
            <p:ph type="sldNum" sz="quarter" idx="12"/>
          </p:nvPr>
        </p:nvSpPr>
        <p:spPr>
          <a:xfrm>
            <a:off x="1033010" y="89646"/>
            <a:ext cx="502920" cy="502920"/>
          </a:xfrm>
        </p:spPr>
        <p:txBody>
          <a:bodyPr/>
          <a:lstStyle/>
          <a:p>
            <a:fld id="{49B39313-1506-9441-82B8-DAE467B0E0C9}" type="slidenum">
              <a:rPr lang="en-US" smtClean="0"/>
              <a:pPr/>
              <a:t>30</a:t>
            </a:fld>
            <a:endParaRPr lang="en-US" dirty="0"/>
          </a:p>
        </p:txBody>
      </p:sp>
    </p:spTree>
    <p:extLst>
      <p:ext uri="{BB962C8B-B14F-4D97-AF65-F5344CB8AC3E}">
        <p14:creationId xmlns:p14="http://schemas.microsoft.com/office/powerpoint/2010/main" xmlns="" val="97128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0"/>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3"/>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1"/>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8" grpId="0" animBg="1"/>
      <p:bldP spid="8" grpId="1" animBg="1"/>
      <p:bldP spid="10" grpId="0" animBg="1"/>
      <p:bldP spid="10" grpId="1" animBg="1"/>
      <p:bldP spid="11" grpId="0" animBg="1"/>
      <p:bldP spid="11" grpId="1" animBg="1"/>
      <p:bldP spid="12" grpId="0" animBg="1"/>
      <p:bldP spid="12" grpId="1" animBg="1"/>
      <p:bldP spid="13" grpId="0" animBg="1"/>
      <p:bldP spid="13" grpId="1"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 name="Title 1"/>
          <p:cNvSpPr txBox="1">
            <a:spLocks/>
          </p:cNvSpPr>
          <p:nvPr/>
        </p:nvSpPr>
        <p:spPr>
          <a:xfrm>
            <a:off x="2838822" y="5080000"/>
            <a:ext cx="6243470" cy="1777999"/>
          </a:xfrm>
          <a:prstGeom prst="rect">
            <a:avLst/>
          </a:prstGeom>
        </p:spPr>
        <p:txBody>
          <a:bodyPr anchor="ct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r"/>
            <a:r>
              <a:rPr lang="en-US" dirty="0"/>
              <a:t>Externalizing </a:t>
            </a:r>
            <a:r>
              <a:rPr lang="en-US" dirty="0" smtClean="0"/>
              <a:t>Symptoms:</a:t>
            </a:r>
          </a:p>
          <a:p>
            <a:pPr algn="r"/>
            <a:r>
              <a:rPr lang="en-US" dirty="0" smtClean="0"/>
              <a:t>Frustration x Effortful Control</a:t>
            </a:r>
          </a:p>
        </p:txBody>
      </p:sp>
      <p:graphicFrame>
        <p:nvGraphicFramePr>
          <p:cNvPr id="5" name="Chart 4"/>
          <p:cNvGraphicFramePr/>
          <p:nvPr>
            <p:extLst>
              <p:ext uri="{D42A27DB-BD31-4B8C-83A1-F6EECF244321}">
                <p14:modId xmlns:p14="http://schemas.microsoft.com/office/powerpoint/2010/main" xmlns="" val="760845223"/>
              </p:ext>
            </p:extLst>
          </p:nvPr>
        </p:nvGraphicFramePr>
        <p:xfrm>
          <a:off x="365072" y="377247"/>
          <a:ext cx="8345634" cy="4194067"/>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a:xfrm>
            <a:off x="58614" y="5138614"/>
            <a:ext cx="502920" cy="502920"/>
          </a:xfrm>
        </p:spPr>
        <p:txBody>
          <a:bodyPr/>
          <a:lstStyle/>
          <a:p>
            <a:fld id="{49B39313-1506-9441-82B8-DAE467B0E0C9}" type="slidenum">
              <a:rPr lang="en-US" smtClean="0"/>
              <a:pPr/>
              <a:t>31</a:t>
            </a:fld>
            <a:endParaRPr lang="en-US" dirty="0"/>
          </a:p>
        </p:txBody>
      </p:sp>
    </p:spTree>
    <p:extLst>
      <p:ext uri="{BB962C8B-B14F-4D97-AF65-F5344CB8AC3E}">
        <p14:creationId xmlns:p14="http://schemas.microsoft.com/office/powerpoint/2010/main" xmlns="" val="194398800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xmlns="" val="3009491926"/>
              </p:ext>
            </p:extLst>
          </p:nvPr>
        </p:nvGraphicFramePr>
        <p:xfrm>
          <a:off x="-16683" y="343648"/>
          <a:ext cx="9123554" cy="4170768"/>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txBox="1">
            <a:spLocks/>
          </p:cNvSpPr>
          <p:nvPr/>
        </p:nvSpPr>
        <p:spPr>
          <a:xfrm>
            <a:off x="2838822" y="5080000"/>
            <a:ext cx="6243470" cy="1777999"/>
          </a:xfrm>
          <a:prstGeom prst="rect">
            <a:avLst/>
          </a:prstGeom>
        </p:spPr>
        <p:txBody>
          <a:bodyPr anchor="ct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r"/>
            <a:r>
              <a:rPr lang="en-US" dirty="0"/>
              <a:t>Externalizing </a:t>
            </a:r>
            <a:r>
              <a:rPr lang="en-US" dirty="0" smtClean="0"/>
              <a:t>Symptoms:</a:t>
            </a:r>
          </a:p>
          <a:p>
            <a:pPr algn="r"/>
            <a:r>
              <a:rPr lang="en-US" sz="2400" dirty="0" smtClean="0"/>
              <a:t>Frustration x Effortful Control</a:t>
            </a:r>
          </a:p>
        </p:txBody>
      </p:sp>
      <p:sp>
        <p:nvSpPr>
          <p:cNvPr id="2" name="Slide Number Placeholder 1"/>
          <p:cNvSpPr>
            <a:spLocks noGrp="1"/>
          </p:cNvSpPr>
          <p:nvPr>
            <p:ph type="sldNum" sz="quarter" idx="12"/>
          </p:nvPr>
        </p:nvSpPr>
        <p:spPr>
          <a:xfrm>
            <a:off x="2626438" y="6257389"/>
            <a:ext cx="502920" cy="502920"/>
          </a:xfrm>
        </p:spPr>
        <p:txBody>
          <a:bodyPr/>
          <a:lstStyle/>
          <a:p>
            <a:fld id="{49B39313-1506-9441-82B8-DAE467B0E0C9}" type="slidenum">
              <a:rPr lang="en-US" smtClean="0"/>
              <a:pPr/>
              <a:t>32</a:t>
            </a:fld>
            <a:endParaRPr lang="en-US"/>
          </a:p>
        </p:txBody>
      </p:sp>
      <p:pic>
        <p:nvPicPr>
          <p:cNvPr id="10" name="Picture 9" descr="Screen Shot 2016-06-08 at 9.13.40 PM.png"/>
          <p:cNvPicPr>
            <a:picLocks/>
          </p:cNvPicPr>
          <p:nvPr/>
        </p:nvPicPr>
        <p:blipFill rotWithShape="1">
          <a:blip r:embed="rId4">
            <a:extLst>
              <a:ext uri="{28A0092B-C50C-407E-A947-70E740481C1C}">
                <a14:useLocalDpi xmlns:a14="http://schemas.microsoft.com/office/drawing/2010/main" xmlns="" val="0"/>
              </a:ext>
            </a:extLst>
          </a:blip>
          <a:srcRect l="-1368"/>
          <a:stretch/>
        </p:blipFill>
        <p:spPr>
          <a:xfrm>
            <a:off x="126663" y="5166921"/>
            <a:ext cx="1687683" cy="1563076"/>
          </a:xfrm>
          <a:prstGeom prst="rect">
            <a:avLst/>
          </a:prstGeom>
          <a:ln w="38100" cmpd="sng">
            <a:solidFill>
              <a:srgbClr val="F96A1B"/>
            </a:solidFill>
          </a:ln>
        </p:spPr>
      </p:pic>
    </p:spTree>
    <p:extLst>
      <p:ext uri="{BB962C8B-B14F-4D97-AF65-F5344CB8AC3E}">
        <p14:creationId xmlns:p14="http://schemas.microsoft.com/office/powerpoint/2010/main" xmlns="" val="21765596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xmlns="" val="2005229963"/>
              </p:ext>
            </p:extLst>
          </p:nvPr>
        </p:nvGraphicFramePr>
        <p:xfrm>
          <a:off x="-16683" y="343648"/>
          <a:ext cx="9123554" cy="4170768"/>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txBox="1">
            <a:spLocks/>
          </p:cNvSpPr>
          <p:nvPr/>
        </p:nvSpPr>
        <p:spPr>
          <a:xfrm>
            <a:off x="2838822" y="5080000"/>
            <a:ext cx="6243470" cy="1777999"/>
          </a:xfrm>
          <a:prstGeom prst="rect">
            <a:avLst/>
          </a:prstGeom>
        </p:spPr>
        <p:txBody>
          <a:bodyPr anchor="ct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r"/>
            <a:r>
              <a:rPr lang="en-US" dirty="0"/>
              <a:t>Externalizing </a:t>
            </a:r>
            <a:r>
              <a:rPr lang="en-US" dirty="0" smtClean="0"/>
              <a:t>Symptoms:</a:t>
            </a:r>
          </a:p>
          <a:p>
            <a:pPr algn="r"/>
            <a:r>
              <a:rPr lang="en-US" sz="2400" dirty="0" smtClean="0"/>
              <a:t>Frustration x Effortful Control</a:t>
            </a:r>
          </a:p>
        </p:txBody>
      </p:sp>
      <p:sp>
        <p:nvSpPr>
          <p:cNvPr id="2" name="Slide Number Placeholder 1"/>
          <p:cNvSpPr>
            <a:spLocks noGrp="1"/>
          </p:cNvSpPr>
          <p:nvPr>
            <p:ph type="sldNum" sz="quarter" idx="12"/>
          </p:nvPr>
        </p:nvSpPr>
        <p:spPr>
          <a:xfrm>
            <a:off x="2626438" y="6257389"/>
            <a:ext cx="502920" cy="502920"/>
          </a:xfrm>
        </p:spPr>
        <p:txBody>
          <a:bodyPr/>
          <a:lstStyle/>
          <a:p>
            <a:fld id="{49B39313-1506-9441-82B8-DAE467B0E0C9}" type="slidenum">
              <a:rPr lang="en-US" smtClean="0"/>
              <a:pPr/>
              <a:t>33</a:t>
            </a:fld>
            <a:endParaRPr lang="en-US"/>
          </a:p>
        </p:txBody>
      </p:sp>
      <p:pic>
        <p:nvPicPr>
          <p:cNvPr id="10" name="Picture 9" descr="Screen Shot 2016-06-08 at 9.13.40 PM.png"/>
          <p:cNvPicPr>
            <a:picLocks/>
          </p:cNvPicPr>
          <p:nvPr/>
        </p:nvPicPr>
        <p:blipFill rotWithShape="1">
          <a:blip r:embed="rId4">
            <a:extLst>
              <a:ext uri="{28A0092B-C50C-407E-A947-70E740481C1C}">
                <a14:useLocalDpi xmlns:a14="http://schemas.microsoft.com/office/drawing/2010/main" xmlns="" val="0"/>
              </a:ext>
            </a:extLst>
          </a:blip>
          <a:srcRect l="-1368"/>
          <a:stretch/>
        </p:blipFill>
        <p:spPr>
          <a:xfrm>
            <a:off x="126663" y="5166921"/>
            <a:ext cx="1687683" cy="1563076"/>
          </a:xfrm>
          <a:prstGeom prst="rect">
            <a:avLst/>
          </a:prstGeom>
          <a:ln w="38100" cmpd="sng">
            <a:solidFill>
              <a:srgbClr val="F96A1B"/>
            </a:solidFill>
          </a:ln>
        </p:spPr>
      </p:pic>
    </p:spTree>
    <p:extLst>
      <p:ext uri="{BB962C8B-B14F-4D97-AF65-F5344CB8AC3E}">
        <p14:creationId xmlns:p14="http://schemas.microsoft.com/office/powerpoint/2010/main" xmlns="" val="28323172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xmlns="" val="3116854224"/>
              </p:ext>
            </p:extLst>
          </p:nvPr>
        </p:nvGraphicFramePr>
        <p:xfrm>
          <a:off x="-16683" y="343648"/>
          <a:ext cx="9123554" cy="4170768"/>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txBox="1">
            <a:spLocks/>
          </p:cNvSpPr>
          <p:nvPr/>
        </p:nvSpPr>
        <p:spPr>
          <a:xfrm>
            <a:off x="2838822" y="5080000"/>
            <a:ext cx="6243470" cy="1777999"/>
          </a:xfrm>
          <a:prstGeom prst="rect">
            <a:avLst/>
          </a:prstGeom>
        </p:spPr>
        <p:txBody>
          <a:bodyPr anchor="ct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r"/>
            <a:r>
              <a:rPr lang="en-US" dirty="0"/>
              <a:t>Externalizing </a:t>
            </a:r>
            <a:r>
              <a:rPr lang="en-US" dirty="0" smtClean="0"/>
              <a:t>Symptoms:</a:t>
            </a:r>
          </a:p>
          <a:p>
            <a:pPr algn="r"/>
            <a:r>
              <a:rPr lang="en-US" sz="2400" dirty="0" smtClean="0"/>
              <a:t>Frustration x Effortful Control</a:t>
            </a:r>
          </a:p>
        </p:txBody>
      </p:sp>
      <p:sp>
        <p:nvSpPr>
          <p:cNvPr id="2" name="Slide Number Placeholder 1"/>
          <p:cNvSpPr>
            <a:spLocks noGrp="1"/>
          </p:cNvSpPr>
          <p:nvPr>
            <p:ph type="sldNum" sz="quarter" idx="12"/>
          </p:nvPr>
        </p:nvSpPr>
        <p:spPr>
          <a:xfrm>
            <a:off x="2626438" y="6257389"/>
            <a:ext cx="502920" cy="502920"/>
          </a:xfrm>
        </p:spPr>
        <p:txBody>
          <a:bodyPr/>
          <a:lstStyle/>
          <a:p>
            <a:fld id="{49B39313-1506-9441-82B8-DAE467B0E0C9}" type="slidenum">
              <a:rPr lang="en-US" smtClean="0"/>
              <a:pPr/>
              <a:t>34</a:t>
            </a:fld>
            <a:endParaRPr lang="en-US"/>
          </a:p>
        </p:txBody>
      </p:sp>
      <p:pic>
        <p:nvPicPr>
          <p:cNvPr id="10" name="Picture 9" descr="Screen Shot 2016-06-08 at 9.13.40 PM.png"/>
          <p:cNvPicPr>
            <a:picLocks/>
          </p:cNvPicPr>
          <p:nvPr/>
        </p:nvPicPr>
        <p:blipFill rotWithShape="1">
          <a:blip r:embed="rId4">
            <a:extLst>
              <a:ext uri="{28A0092B-C50C-407E-A947-70E740481C1C}">
                <a14:useLocalDpi xmlns:a14="http://schemas.microsoft.com/office/drawing/2010/main" xmlns="" val="0"/>
              </a:ext>
            </a:extLst>
          </a:blip>
          <a:srcRect l="-1368"/>
          <a:stretch/>
        </p:blipFill>
        <p:spPr>
          <a:xfrm>
            <a:off x="126663" y="5166921"/>
            <a:ext cx="1687683" cy="1563076"/>
          </a:xfrm>
          <a:prstGeom prst="rect">
            <a:avLst/>
          </a:prstGeom>
          <a:ln w="38100" cmpd="sng">
            <a:solidFill>
              <a:srgbClr val="F96A1B"/>
            </a:solidFill>
          </a:ln>
        </p:spPr>
      </p:pic>
    </p:spTree>
    <p:extLst>
      <p:ext uri="{BB962C8B-B14F-4D97-AF65-F5344CB8AC3E}">
        <p14:creationId xmlns:p14="http://schemas.microsoft.com/office/powerpoint/2010/main" xmlns="" val="18075351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xmlns="" val="2344406188"/>
              </p:ext>
            </p:extLst>
          </p:nvPr>
        </p:nvGraphicFramePr>
        <p:xfrm>
          <a:off x="-16683" y="343648"/>
          <a:ext cx="9123554" cy="4170768"/>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txBox="1">
            <a:spLocks/>
          </p:cNvSpPr>
          <p:nvPr/>
        </p:nvSpPr>
        <p:spPr>
          <a:xfrm>
            <a:off x="2838822" y="5080000"/>
            <a:ext cx="6243470" cy="1777999"/>
          </a:xfrm>
          <a:prstGeom prst="rect">
            <a:avLst/>
          </a:prstGeom>
        </p:spPr>
        <p:txBody>
          <a:bodyPr anchor="ct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r"/>
            <a:r>
              <a:rPr lang="en-US" dirty="0"/>
              <a:t>Externalizing </a:t>
            </a:r>
            <a:r>
              <a:rPr lang="en-US" dirty="0" smtClean="0"/>
              <a:t>Symptoms:</a:t>
            </a:r>
          </a:p>
          <a:p>
            <a:pPr algn="r"/>
            <a:r>
              <a:rPr lang="en-US" sz="2400" dirty="0" smtClean="0"/>
              <a:t>Frustration x Effortful Control</a:t>
            </a:r>
          </a:p>
        </p:txBody>
      </p:sp>
      <p:sp>
        <p:nvSpPr>
          <p:cNvPr id="2" name="Slide Number Placeholder 1"/>
          <p:cNvSpPr>
            <a:spLocks noGrp="1"/>
          </p:cNvSpPr>
          <p:nvPr>
            <p:ph type="sldNum" sz="quarter" idx="12"/>
          </p:nvPr>
        </p:nvSpPr>
        <p:spPr>
          <a:xfrm>
            <a:off x="2626438" y="6257389"/>
            <a:ext cx="502920" cy="502920"/>
          </a:xfrm>
        </p:spPr>
        <p:txBody>
          <a:bodyPr/>
          <a:lstStyle/>
          <a:p>
            <a:fld id="{49B39313-1506-9441-82B8-DAE467B0E0C9}" type="slidenum">
              <a:rPr lang="en-US" smtClean="0"/>
              <a:pPr/>
              <a:t>35</a:t>
            </a:fld>
            <a:endParaRPr lang="en-US"/>
          </a:p>
        </p:txBody>
      </p:sp>
      <p:pic>
        <p:nvPicPr>
          <p:cNvPr id="10" name="Picture 9" descr="Screen Shot 2016-06-08 at 9.13.40 PM.png"/>
          <p:cNvPicPr>
            <a:picLocks/>
          </p:cNvPicPr>
          <p:nvPr/>
        </p:nvPicPr>
        <p:blipFill rotWithShape="1">
          <a:blip r:embed="rId4">
            <a:extLst>
              <a:ext uri="{28A0092B-C50C-407E-A947-70E740481C1C}">
                <a14:useLocalDpi xmlns:a14="http://schemas.microsoft.com/office/drawing/2010/main" xmlns="" val="0"/>
              </a:ext>
            </a:extLst>
          </a:blip>
          <a:srcRect l="-1368"/>
          <a:stretch/>
        </p:blipFill>
        <p:spPr>
          <a:xfrm>
            <a:off x="126663" y="5166921"/>
            <a:ext cx="1687683" cy="1563076"/>
          </a:xfrm>
          <a:prstGeom prst="rect">
            <a:avLst/>
          </a:prstGeom>
          <a:ln w="38100" cmpd="sng">
            <a:solidFill>
              <a:srgbClr val="F96A1B"/>
            </a:solidFill>
          </a:ln>
        </p:spPr>
      </p:pic>
    </p:spTree>
    <p:extLst>
      <p:ext uri="{BB962C8B-B14F-4D97-AF65-F5344CB8AC3E}">
        <p14:creationId xmlns:p14="http://schemas.microsoft.com/office/powerpoint/2010/main" xmlns="" val="12860946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xmlns="" val="554252716"/>
              </p:ext>
            </p:extLst>
          </p:nvPr>
        </p:nvGraphicFramePr>
        <p:xfrm>
          <a:off x="-16683" y="343648"/>
          <a:ext cx="9123554" cy="4170768"/>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txBox="1">
            <a:spLocks/>
          </p:cNvSpPr>
          <p:nvPr/>
        </p:nvSpPr>
        <p:spPr>
          <a:xfrm>
            <a:off x="2838822" y="5080000"/>
            <a:ext cx="6243470" cy="1777999"/>
          </a:xfrm>
          <a:prstGeom prst="rect">
            <a:avLst/>
          </a:prstGeom>
        </p:spPr>
        <p:txBody>
          <a:bodyPr anchor="ct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r"/>
            <a:r>
              <a:rPr lang="en-US" dirty="0"/>
              <a:t>Externalizing </a:t>
            </a:r>
            <a:r>
              <a:rPr lang="en-US" dirty="0" smtClean="0"/>
              <a:t>Symptoms:</a:t>
            </a:r>
          </a:p>
          <a:p>
            <a:pPr algn="r"/>
            <a:r>
              <a:rPr lang="en-US" sz="2400" dirty="0" smtClean="0"/>
              <a:t>Frustration x Effortful Control</a:t>
            </a:r>
          </a:p>
        </p:txBody>
      </p:sp>
      <p:sp>
        <p:nvSpPr>
          <p:cNvPr id="2" name="Slide Number Placeholder 1"/>
          <p:cNvSpPr>
            <a:spLocks noGrp="1"/>
          </p:cNvSpPr>
          <p:nvPr>
            <p:ph type="sldNum" sz="quarter" idx="12"/>
          </p:nvPr>
        </p:nvSpPr>
        <p:spPr>
          <a:xfrm>
            <a:off x="2626438" y="6257389"/>
            <a:ext cx="502920" cy="502920"/>
          </a:xfrm>
        </p:spPr>
        <p:txBody>
          <a:bodyPr/>
          <a:lstStyle/>
          <a:p>
            <a:fld id="{49B39313-1506-9441-82B8-DAE467B0E0C9}" type="slidenum">
              <a:rPr lang="en-US" smtClean="0"/>
              <a:pPr/>
              <a:t>36</a:t>
            </a:fld>
            <a:endParaRPr lang="en-US"/>
          </a:p>
        </p:txBody>
      </p:sp>
      <p:pic>
        <p:nvPicPr>
          <p:cNvPr id="10" name="Picture 9" descr="Screen Shot 2016-06-08 at 9.13.40 PM.png"/>
          <p:cNvPicPr>
            <a:picLocks/>
          </p:cNvPicPr>
          <p:nvPr/>
        </p:nvPicPr>
        <p:blipFill rotWithShape="1">
          <a:blip r:embed="rId4">
            <a:extLst>
              <a:ext uri="{28A0092B-C50C-407E-A947-70E740481C1C}">
                <a14:useLocalDpi xmlns:a14="http://schemas.microsoft.com/office/drawing/2010/main" xmlns="" val="0"/>
              </a:ext>
            </a:extLst>
          </a:blip>
          <a:srcRect l="-1368"/>
          <a:stretch/>
        </p:blipFill>
        <p:spPr>
          <a:xfrm>
            <a:off x="126663" y="5166921"/>
            <a:ext cx="1687683" cy="1563076"/>
          </a:xfrm>
          <a:prstGeom prst="rect">
            <a:avLst/>
          </a:prstGeom>
          <a:ln w="38100" cmpd="sng">
            <a:solidFill>
              <a:srgbClr val="F96A1B"/>
            </a:solidFill>
          </a:ln>
        </p:spPr>
      </p:pic>
    </p:spTree>
    <p:extLst>
      <p:ext uri="{BB962C8B-B14F-4D97-AF65-F5344CB8AC3E}">
        <p14:creationId xmlns:p14="http://schemas.microsoft.com/office/powerpoint/2010/main" xmlns="" val="36506148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0838" y="3768657"/>
            <a:ext cx="8543162" cy="3131675"/>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Screen Shot 2016-06-03 at 11.30.17 AM.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8467"/>
            <a:ext cx="1628133" cy="6908799"/>
          </a:xfrm>
          <a:prstGeom prst="rect">
            <a:avLst/>
          </a:prstGeom>
          <a:effectLst/>
        </p:spPr>
      </p:pic>
      <p:sp>
        <p:nvSpPr>
          <p:cNvPr id="2" name="Vertical Title 1"/>
          <p:cNvSpPr>
            <a:spLocks noGrp="1"/>
          </p:cNvSpPr>
          <p:nvPr>
            <p:ph type="title" orient="vert"/>
          </p:nvPr>
        </p:nvSpPr>
        <p:spPr>
          <a:xfrm rot="10800000">
            <a:off x="1963" y="1933662"/>
            <a:ext cx="1626170" cy="4837758"/>
          </a:xfrm>
        </p:spPr>
        <p:txBody>
          <a:bodyPr/>
          <a:lstStyle/>
          <a:p>
            <a:r>
              <a:rPr lang="en-US" sz="3200" dirty="0" smtClean="0"/>
              <a:t>conditional Growth: Externalizing</a:t>
            </a:r>
            <a:endParaRPr lang="en-US" sz="3200" dirty="0"/>
          </a:p>
        </p:txBody>
      </p:sp>
      <p:graphicFrame>
        <p:nvGraphicFramePr>
          <p:cNvPr id="6" name="Object 5"/>
          <p:cNvGraphicFramePr>
            <a:graphicFrameLocks noChangeAspect="1"/>
          </p:cNvGraphicFramePr>
          <p:nvPr>
            <p:extLst>
              <p:ext uri="{D42A27DB-BD31-4B8C-83A1-F6EECF244321}">
                <p14:modId xmlns:p14="http://schemas.microsoft.com/office/powerpoint/2010/main" xmlns="" val="2175303208"/>
              </p:ext>
            </p:extLst>
          </p:nvPr>
        </p:nvGraphicFramePr>
        <p:xfrm>
          <a:off x="1628134" y="89646"/>
          <a:ext cx="7515866" cy="6842570"/>
        </p:xfrm>
        <a:graphic>
          <a:graphicData uri="http://schemas.openxmlformats.org/presentationml/2006/ole">
            <p:oleObj spid="_x0000_s63565" name="Document" r:id="rId5" imgW="6095776" imgH="5549696" progId="Word.Document.12">
              <p:embed/>
            </p:oleObj>
          </a:graphicData>
        </a:graphic>
      </p:graphicFrame>
      <p:sp>
        <p:nvSpPr>
          <p:cNvPr id="8" name="Rectangle 7"/>
          <p:cNvSpPr/>
          <p:nvPr/>
        </p:nvSpPr>
        <p:spPr>
          <a:xfrm>
            <a:off x="6495645" y="6091559"/>
            <a:ext cx="2337861" cy="389618"/>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Rectangle 10"/>
          <p:cNvSpPr/>
          <p:nvPr/>
        </p:nvSpPr>
        <p:spPr>
          <a:xfrm>
            <a:off x="3824163" y="6425173"/>
            <a:ext cx="2337861" cy="346247"/>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Slide Number Placeholder 6"/>
          <p:cNvSpPr>
            <a:spLocks noGrp="1"/>
          </p:cNvSpPr>
          <p:nvPr>
            <p:ph type="sldNum" sz="quarter" idx="12"/>
          </p:nvPr>
        </p:nvSpPr>
        <p:spPr>
          <a:xfrm>
            <a:off x="1033010" y="89646"/>
            <a:ext cx="502920" cy="502920"/>
          </a:xfrm>
        </p:spPr>
        <p:txBody>
          <a:bodyPr/>
          <a:lstStyle/>
          <a:p>
            <a:fld id="{49B39313-1506-9441-82B8-DAE467B0E0C9}" type="slidenum">
              <a:rPr lang="en-US" smtClean="0"/>
              <a:pPr/>
              <a:t>37</a:t>
            </a:fld>
            <a:endParaRPr lang="en-US" dirty="0"/>
          </a:p>
        </p:txBody>
      </p:sp>
    </p:spTree>
    <p:extLst>
      <p:ext uri="{BB962C8B-B14F-4D97-AF65-F5344CB8AC3E}">
        <p14:creationId xmlns:p14="http://schemas.microsoft.com/office/powerpoint/2010/main" xmlns="" val="4099914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600838" y="3768657"/>
            <a:ext cx="8543162" cy="3131675"/>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Screen Shot 2016-06-03 at 11.30.17 AM.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467"/>
            <a:ext cx="1628133" cy="6908799"/>
          </a:xfrm>
          <a:prstGeom prst="rect">
            <a:avLst/>
          </a:prstGeom>
          <a:effectLst/>
        </p:spPr>
      </p:pic>
      <p:sp>
        <p:nvSpPr>
          <p:cNvPr id="2" name="Vertical Title 1"/>
          <p:cNvSpPr>
            <a:spLocks noGrp="1"/>
          </p:cNvSpPr>
          <p:nvPr>
            <p:ph type="title" orient="vert"/>
          </p:nvPr>
        </p:nvSpPr>
        <p:spPr>
          <a:xfrm rot="10800000">
            <a:off x="1963" y="1524000"/>
            <a:ext cx="1626170" cy="5319059"/>
          </a:xfrm>
        </p:spPr>
        <p:txBody>
          <a:bodyPr/>
          <a:lstStyle/>
          <a:p>
            <a:r>
              <a:rPr lang="en-US" dirty="0"/>
              <a:t>Externalizing Symptoms:</a:t>
            </a:r>
            <a:br>
              <a:rPr lang="en-US" dirty="0"/>
            </a:br>
            <a:r>
              <a:rPr lang="en-US" dirty="0"/>
              <a:t>Fear x Effortful Control</a:t>
            </a:r>
          </a:p>
        </p:txBody>
      </p:sp>
      <p:graphicFrame>
        <p:nvGraphicFramePr>
          <p:cNvPr id="10" name="Chart 9"/>
          <p:cNvGraphicFramePr/>
          <p:nvPr>
            <p:extLst>
              <p:ext uri="{D42A27DB-BD31-4B8C-83A1-F6EECF244321}">
                <p14:modId xmlns:p14="http://schemas.microsoft.com/office/powerpoint/2010/main" xmlns="" val="4211738943"/>
              </p:ext>
            </p:extLst>
          </p:nvPr>
        </p:nvGraphicFramePr>
        <p:xfrm>
          <a:off x="1628133" y="43217"/>
          <a:ext cx="6813015" cy="34364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p:nvPr>
            <p:extLst>
              <p:ext uri="{D42A27DB-BD31-4B8C-83A1-F6EECF244321}">
                <p14:modId xmlns:p14="http://schemas.microsoft.com/office/powerpoint/2010/main" xmlns="" val="1255472752"/>
              </p:ext>
            </p:extLst>
          </p:nvPr>
        </p:nvGraphicFramePr>
        <p:xfrm>
          <a:off x="1912017" y="3421528"/>
          <a:ext cx="6813014" cy="3436472"/>
        </p:xfrm>
        <a:graphic>
          <a:graphicData uri="http://schemas.openxmlformats.org/drawingml/2006/chart">
            <c:chart xmlns:c="http://schemas.openxmlformats.org/drawingml/2006/chart" xmlns:r="http://schemas.openxmlformats.org/officeDocument/2006/relationships" r:id="rId5"/>
          </a:graphicData>
        </a:graphic>
      </p:graphicFrame>
      <p:sp>
        <p:nvSpPr>
          <p:cNvPr id="3" name="Slide Number Placeholder 2"/>
          <p:cNvSpPr>
            <a:spLocks noGrp="1"/>
          </p:cNvSpPr>
          <p:nvPr>
            <p:ph type="sldNum" sz="quarter" idx="12"/>
          </p:nvPr>
        </p:nvSpPr>
        <p:spPr>
          <a:xfrm>
            <a:off x="8542158" y="6294309"/>
            <a:ext cx="502920" cy="502920"/>
          </a:xfrm>
        </p:spPr>
        <p:style>
          <a:lnRef idx="2">
            <a:schemeClr val="accent2"/>
          </a:lnRef>
          <a:fillRef idx="1">
            <a:schemeClr val="lt1"/>
          </a:fillRef>
          <a:effectRef idx="0">
            <a:schemeClr val="accent2"/>
          </a:effectRef>
          <a:fontRef idx="minor">
            <a:schemeClr val="dk1"/>
          </a:fontRef>
        </p:style>
        <p:txBody>
          <a:bodyPr/>
          <a:lstStyle/>
          <a:p>
            <a:fld id="{49B39313-1506-9441-82B8-DAE467B0E0C9}" type="slidenum">
              <a:rPr lang="en-US" smtClean="0">
                <a:solidFill>
                  <a:srgbClr val="F96A1B"/>
                </a:solidFill>
              </a:rPr>
              <a:pPr/>
              <a:t>38</a:t>
            </a:fld>
            <a:endParaRPr lang="en-US">
              <a:solidFill>
                <a:srgbClr val="F96A1B"/>
              </a:solidFill>
            </a:endParaRPr>
          </a:p>
        </p:txBody>
      </p:sp>
    </p:spTree>
    <p:extLst>
      <p:ext uri="{BB962C8B-B14F-4D97-AF65-F5344CB8AC3E}">
        <p14:creationId xmlns:p14="http://schemas.microsoft.com/office/powerpoint/2010/main" xmlns="" val="249996731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Graphing Latent Growth Curves</a:t>
            </a:r>
            <a:endParaRPr lang="en-US" dirty="0"/>
          </a:p>
        </p:txBody>
      </p:sp>
      <p:sp>
        <p:nvSpPr>
          <p:cNvPr id="3" name="Text Placeholder 2"/>
          <p:cNvSpPr>
            <a:spLocks noGrp="1"/>
          </p:cNvSpPr>
          <p:nvPr>
            <p:ph type="body" idx="1"/>
          </p:nvPr>
        </p:nvSpPr>
        <p:spPr/>
        <p:txBody>
          <a:bodyPr/>
          <a:lstStyle/>
          <a:p>
            <a:r>
              <a:rPr lang="en-US" dirty="0" smtClean="0"/>
              <a:t>Externalizing </a:t>
            </a:r>
            <a:r>
              <a:rPr lang="en-US" b="1" dirty="0" smtClean="0">
                <a:solidFill>
                  <a:schemeClr val="accent2">
                    <a:lumMod val="75000"/>
                  </a:schemeClr>
                </a:solidFill>
              </a:rPr>
              <a:t>Status</a:t>
            </a:r>
            <a:endParaRPr lang="en-US" b="1" dirty="0">
              <a:solidFill>
                <a:schemeClr val="accent2">
                  <a:lumMod val="75000"/>
                </a:schemeClr>
              </a:solidFill>
            </a:endParaRPr>
          </a:p>
        </p:txBody>
      </p:sp>
      <p:sp>
        <p:nvSpPr>
          <p:cNvPr id="4" name="Content Placeholder 3"/>
          <p:cNvSpPr>
            <a:spLocks noGrp="1"/>
          </p:cNvSpPr>
          <p:nvPr>
            <p:ph sz="half" idx="2"/>
          </p:nvPr>
        </p:nvSpPr>
        <p:spPr/>
        <p:txBody>
          <a:bodyPr/>
          <a:lstStyle/>
          <a:p>
            <a:pPr>
              <a:buFont typeface="Arial"/>
              <a:buChar char="•"/>
            </a:pPr>
            <a:r>
              <a:rPr lang="en-US" dirty="0" smtClean="0"/>
              <a:t>Fear</a:t>
            </a:r>
          </a:p>
          <a:p>
            <a:pPr>
              <a:buFont typeface="Arial"/>
              <a:buChar char="•"/>
            </a:pPr>
            <a:r>
              <a:rPr lang="en-US" dirty="0" smtClean="0"/>
              <a:t>Intercept EC</a:t>
            </a:r>
          </a:p>
          <a:p>
            <a:pPr>
              <a:buFont typeface="Arial"/>
              <a:buChar char="•"/>
            </a:pPr>
            <a:r>
              <a:rPr lang="en-US" dirty="0" smtClean="0"/>
              <a:t>Slope EC</a:t>
            </a:r>
          </a:p>
          <a:p>
            <a:pPr>
              <a:buFont typeface="Arial"/>
              <a:buChar char="•"/>
            </a:pPr>
            <a:endParaRPr lang="en-US" dirty="0"/>
          </a:p>
          <a:p>
            <a:pPr>
              <a:buFont typeface="Arial"/>
              <a:buChar char="•"/>
            </a:pPr>
            <a:r>
              <a:rPr lang="en-US" dirty="0" smtClean="0"/>
              <a:t>Fear x Slope EC</a:t>
            </a:r>
            <a:endParaRPr lang="en-US" dirty="0"/>
          </a:p>
        </p:txBody>
      </p:sp>
      <p:sp>
        <p:nvSpPr>
          <p:cNvPr id="5" name="Text Placeholder 4"/>
          <p:cNvSpPr>
            <a:spLocks noGrp="1"/>
          </p:cNvSpPr>
          <p:nvPr>
            <p:ph type="body" sz="quarter" idx="3"/>
          </p:nvPr>
        </p:nvSpPr>
        <p:spPr/>
        <p:txBody>
          <a:bodyPr/>
          <a:lstStyle/>
          <a:p>
            <a:r>
              <a:rPr lang="en-US" dirty="0" smtClean="0"/>
              <a:t>Externalizing </a:t>
            </a:r>
            <a:r>
              <a:rPr lang="en-US" b="1" dirty="0" smtClean="0">
                <a:solidFill>
                  <a:schemeClr val="accent2">
                    <a:lumMod val="75000"/>
                  </a:schemeClr>
                </a:solidFill>
              </a:rPr>
              <a:t>Slope</a:t>
            </a:r>
            <a:endParaRPr lang="en-US" b="1" dirty="0">
              <a:solidFill>
                <a:schemeClr val="accent2">
                  <a:lumMod val="75000"/>
                </a:schemeClr>
              </a:solidFill>
            </a:endParaRPr>
          </a:p>
        </p:txBody>
      </p:sp>
      <p:sp>
        <p:nvSpPr>
          <p:cNvPr id="6" name="Content Placeholder 5"/>
          <p:cNvSpPr>
            <a:spLocks noGrp="1"/>
          </p:cNvSpPr>
          <p:nvPr>
            <p:ph sz="quarter" idx="4"/>
          </p:nvPr>
        </p:nvSpPr>
        <p:spPr/>
        <p:txBody>
          <a:bodyPr/>
          <a:lstStyle/>
          <a:p>
            <a:pPr>
              <a:buFont typeface="Arial"/>
              <a:buChar char="•"/>
            </a:pPr>
            <a:r>
              <a:rPr lang="en-US" dirty="0"/>
              <a:t>Fear</a:t>
            </a:r>
          </a:p>
          <a:p>
            <a:pPr>
              <a:buFont typeface="Arial"/>
              <a:buChar char="•"/>
            </a:pPr>
            <a:r>
              <a:rPr lang="en-US" dirty="0"/>
              <a:t>Intercept EC</a:t>
            </a:r>
          </a:p>
          <a:p>
            <a:pPr>
              <a:buFont typeface="Arial"/>
              <a:buChar char="•"/>
            </a:pPr>
            <a:r>
              <a:rPr lang="en-US" dirty="0"/>
              <a:t>Slope EC</a:t>
            </a:r>
          </a:p>
          <a:p>
            <a:endParaRPr lang="en-US" dirty="0" smtClean="0"/>
          </a:p>
          <a:p>
            <a:pPr>
              <a:buFont typeface="Arial"/>
              <a:buChar char="•"/>
            </a:pPr>
            <a:r>
              <a:rPr lang="en-US" dirty="0" smtClean="0"/>
              <a:t>Fear x Intercept EC</a:t>
            </a:r>
            <a:endParaRPr lang="en-US" dirty="0"/>
          </a:p>
        </p:txBody>
      </p:sp>
      <p:sp>
        <p:nvSpPr>
          <p:cNvPr id="7" name="Slide Number Placeholder 6"/>
          <p:cNvSpPr>
            <a:spLocks noGrp="1"/>
          </p:cNvSpPr>
          <p:nvPr>
            <p:ph type="sldNum" sz="quarter" idx="12"/>
          </p:nvPr>
        </p:nvSpPr>
        <p:spPr/>
        <p:txBody>
          <a:bodyPr/>
          <a:lstStyle/>
          <a:p>
            <a:fld id="{49B39313-1506-9441-82B8-DAE467B0E0C9}" type="slidenum">
              <a:rPr lang="en-US" smtClean="0"/>
              <a:pPr/>
              <a:t>39</a:t>
            </a:fld>
            <a:endParaRPr lang="en-US"/>
          </a:p>
        </p:txBody>
      </p:sp>
      <p:sp>
        <p:nvSpPr>
          <p:cNvPr id="8" name="TextBox 7"/>
          <p:cNvSpPr txBox="1"/>
          <p:nvPr/>
        </p:nvSpPr>
        <p:spPr>
          <a:xfrm>
            <a:off x="822960" y="4611074"/>
            <a:ext cx="7734886" cy="369332"/>
          </a:xfrm>
          <a:prstGeom prst="rect">
            <a:avLst/>
          </a:prstGeom>
          <a:noFill/>
        </p:spPr>
        <p:txBody>
          <a:bodyPr wrap="square" rtlCol="0">
            <a:spAutoFit/>
          </a:bodyPr>
          <a:lstStyle/>
          <a:p>
            <a:r>
              <a:rPr lang="en-US" dirty="0" smtClean="0"/>
              <a:t>* Effect of Slope of EC accounted for correlation with Intercept of EC (</a:t>
            </a:r>
            <a:r>
              <a:rPr lang="en-US" i="1" dirty="0" smtClean="0"/>
              <a:t>r</a:t>
            </a:r>
            <a:r>
              <a:rPr lang="en-US" dirty="0" smtClean="0"/>
              <a:t> = -.21)</a:t>
            </a:r>
            <a:endParaRPr lang="en-US" dirty="0"/>
          </a:p>
        </p:txBody>
      </p:sp>
    </p:spTree>
    <p:extLst>
      <p:ext uri="{BB962C8B-B14F-4D97-AF65-F5344CB8AC3E}">
        <p14:creationId xmlns:p14="http://schemas.microsoft.com/office/powerpoint/2010/main" xmlns="" val="38517943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667" y="166187"/>
            <a:ext cx="8104233" cy="548640"/>
          </a:xfrm>
        </p:spPr>
        <p:txBody>
          <a:bodyPr/>
          <a:lstStyle/>
          <a:p>
            <a:r>
              <a:rPr lang="en-US" dirty="0" smtClean="0"/>
              <a:t>Evidence of Interaction Effects</a:t>
            </a:r>
            <a:endParaRPr lang="en-US" dirty="0"/>
          </a:p>
        </p:txBody>
      </p:sp>
      <p:sp>
        <p:nvSpPr>
          <p:cNvPr id="3" name="Text Placeholder 2"/>
          <p:cNvSpPr>
            <a:spLocks noGrp="1"/>
          </p:cNvSpPr>
          <p:nvPr>
            <p:ph type="body" idx="1"/>
          </p:nvPr>
        </p:nvSpPr>
        <p:spPr>
          <a:xfrm>
            <a:off x="239667" y="788849"/>
            <a:ext cx="4227177" cy="548640"/>
          </a:xfrm>
          <a:solidFill>
            <a:srgbClr val="2C95AD"/>
          </a:solidFill>
          <a:ln>
            <a:solidFill>
              <a:srgbClr val="15424E"/>
            </a:solidFill>
          </a:ln>
        </p:spPr>
        <p:style>
          <a:lnRef idx="2">
            <a:schemeClr val="accent2">
              <a:shade val="50000"/>
            </a:schemeClr>
          </a:lnRef>
          <a:fillRef idx="1">
            <a:schemeClr val="accent2"/>
          </a:fillRef>
          <a:effectRef idx="0">
            <a:schemeClr val="accent2"/>
          </a:effectRef>
          <a:fontRef idx="minor">
            <a:schemeClr val="lt1"/>
          </a:fontRef>
        </p:style>
        <p:txBody>
          <a:bodyPr/>
          <a:lstStyle/>
          <a:p>
            <a:r>
              <a:rPr lang="en-US" sz="1600" dirty="0" smtClean="0">
                <a:solidFill>
                  <a:schemeClr val="bg1"/>
                </a:solidFill>
              </a:rPr>
              <a:t>Fear</a:t>
            </a:r>
            <a:endParaRPr lang="en-US" sz="1600" dirty="0">
              <a:solidFill>
                <a:schemeClr val="bg1"/>
              </a:solidFill>
            </a:endParaRPr>
          </a:p>
        </p:txBody>
      </p:sp>
      <p:sp>
        <p:nvSpPr>
          <p:cNvPr id="4" name="Content Placeholder 3"/>
          <p:cNvSpPr>
            <a:spLocks noGrp="1"/>
          </p:cNvSpPr>
          <p:nvPr>
            <p:ph sz="half" idx="2"/>
          </p:nvPr>
        </p:nvSpPr>
        <p:spPr>
          <a:xfrm>
            <a:off x="235857" y="1393417"/>
            <a:ext cx="4227177" cy="3108960"/>
          </a:xfrm>
        </p:spPr>
        <p:txBody>
          <a:bodyPr>
            <a:noAutofit/>
          </a:bodyPr>
          <a:lstStyle/>
          <a:p>
            <a:pPr lvl="1"/>
            <a:r>
              <a:rPr lang="en-US" sz="2400" dirty="0" smtClean="0"/>
              <a:t>Strong evidence of attention regulation buffering impact of fear on internalizing</a:t>
            </a:r>
          </a:p>
          <a:p>
            <a:pPr marL="0" lvl="1" indent="0">
              <a:buNone/>
            </a:pPr>
            <a:endParaRPr lang="en-US" sz="2400" dirty="0" smtClean="0"/>
          </a:p>
          <a:p>
            <a:pPr lvl="1"/>
            <a:r>
              <a:rPr lang="en-US" sz="2400" dirty="0" smtClean="0"/>
              <a:t>Evidence of curvilinear relation between fear and externalizing</a:t>
            </a:r>
          </a:p>
          <a:p>
            <a:pPr lvl="2"/>
            <a:r>
              <a:rPr lang="en-US" sz="2000" dirty="0" smtClean="0"/>
              <a:t>High and low fear may confer risk</a:t>
            </a:r>
          </a:p>
          <a:p>
            <a:pPr lvl="2"/>
            <a:r>
              <a:rPr lang="en-US" sz="2000" dirty="0" smtClean="0"/>
              <a:t>EC may buffer impact of reactivity</a:t>
            </a:r>
            <a:endParaRPr lang="en-US" sz="2000" dirty="0"/>
          </a:p>
        </p:txBody>
      </p:sp>
      <p:sp>
        <p:nvSpPr>
          <p:cNvPr id="5" name="Text Placeholder 4"/>
          <p:cNvSpPr>
            <a:spLocks noGrp="1"/>
          </p:cNvSpPr>
          <p:nvPr>
            <p:ph type="body" sz="quarter" idx="3"/>
          </p:nvPr>
        </p:nvSpPr>
        <p:spPr>
          <a:xfrm>
            <a:off x="4700016" y="788849"/>
            <a:ext cx="4203942" cy="548640"/>
          </a:xfrm>
          <a:solidFill>
            <a:srgbClr val="2C95AD"/>
          </a:solidFill>
          <a:ln>
            <a:solidFill>
              <a:srgbClr val="15424E"/>
            </a:solidFill>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US" sz="1600" dirty="0" smtClean="0">
                <a:solidFill>
                  <a:schemeClr val="bg1"/>
                </a:solidFill>
              </a:rPr>
              <a:t>Frustration</a:t>
            </a:r>
            <a:endParaRPr lang="en-US" sz="1600" dirty="0">
              <a:solidFill>
                <a:schemeClr val="bg1"/>
              </a:solidFill>
            </a:endParaRPr>
          </a:p>
        </p:txBody>
      </p:sp>
      <p:sp>
        <p:nvSpPr>
          <p:cNvPr id="6" name="Content Placeholder 5"/>
          <p:cNvSpPr>
            <a:spLocks noGrp="1"/>
          </p:cNvSpPr>
          <p:nvPr>
            <p:ph sz="quarter" idx="4"/>
          </p:nvPr>
        </p:nvSpPr>
        <p:spPr>
          <a:xfrm>
            <a:off x="4700016" y="1393417"/>
            <a:ext cx="4203942" cy="3108960"/>
          </a:xfrm>
        </p:spPr>
        <p:txBody>
          <a:bodyPr>
            <a:noAutofit/>
          </a:bodyPr>
          <a:lstStyle/>
          <a:p>
            <a:pPr lvl="1"/>
            <a:r>
              <a:rPr lang="en-US" sz="2400" dirty="0" smtClean="0"/>
              <a:t>Independent direct effects of EC and frustration on internalizing</a:t>
            </a:r>
          </a:p>
          <a:p>
            <a:pPr lvl="2"/>
            <a:r>
              <a:rPr lang="en-US" sz="2000" dirty="0" smtClean="0"/>
              <a:t>No evidence of interactions</a:t>
            </a:r>
          </a:p>
          <a:p>
            <a:pPr marL="237744" lvl="2" indent="0">
              <a:buNone/>
            </a:pPr>
            <a:endParaRPr lang="en-US" sz="2000" dirty="0" smtClean="0"/>
          </a:p>
          <a:p>
            <a:pPr lvl="1"/>
            <a:r>
              <a:rPr lang="en-US" sz="2400" dirty="0" smtClean="0"/>
              <a:t>High frustration reactivity confers risk for externalizing problems</a:t>
            </a:r>
          </a:p>
          <a:p>
            <a:pPr lvl="2"/>
            <a:r>
              <a:rPr lang="en-US" sz="2000" dirty="0" smtClean="0"/>
              <a:t>High EC buffers this effect</a:t>
            </a:r>
            <a:endParaRPr lang="en-US" sz="2000" dirty="0"/>
          </a:p>
        </p:txBody>
      </p:sp>
      <p:sp>
        <p:nvSpPr>
          <p:cNvPr id="7" name="Slide Number Placeholder 6"/>
          <p:cNvSpPr>
            <a:spLocks noGrp="1"/>
          </p:cNvSpPr>
          <p:nvPr>
            <p:ph type="sldNum" sz="quarter" idx="12"/>
          </p:nvPr>
        </p:nvSpPr>
        <p:spPr/>
        <p:txBody>
          <a:bodyPr/>
          <a:lstStyle/>
          <a:p>
            <a:fld id="{49B39313-1506-9441-82B8-DAE467B0E0C9}" type="slidenum">
              <a:rPr lang="en-US" smtClean="0"/>
              <a:pPr/>
              <a:t>4</a:t>
            </a:fld>
            <a:endParaRPr lang="en-US"/>
          </a:p>
        </p:txBody>
      </p:sp>
    </p:spTree>
    <p:extLst>
      <p:ext uri="{BB962C8B-B14F-4D97-AF65-F5344CB8AC3E}">
        <p14:creationId xmlns:p14="http://schemas.microsoft.com/office/powerpoint/2010/main" xmlns="" val="6793505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838822" y="5080000"/>
            <a:ext cx="6243470" cy="1777999"/>
          </a:xfrm>
          <a:prstGeom prst="rect">
            <a:avLst/>
          </a:prstGeom>
        </p:spPr>
        <p:txBody>
          <a:bodyPr anchor="ct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r"/>
            <a:r>
              <a:rPr lang="en-US" dirty="0"/>
              <a:t>Externalizing </a:t>
            </a:r>
            <a:r>
              <a:rPr lang="en-US" dirty="0" smtClean="0"/>
              <a:t>Symptoms:</a:t>
            </a:r>
          </a:p>
          <a:p>
            <a:pPr algn="r"/>
            <a:r>
              <a:rPr lang="en-US" sz="2400" dirty="0" smtClean="0"/>
              <a:t>Fear x Effortful Control</a:t>
            </a:r>
          </a:p>
        </p:txBody>
      </p:sp>
      <p:graphicFrame>
        <p:nvGraphicFramePr>
          <p:cNvPr id="5" name="Chart 4"/>
          <p:cNvGraphicFramePr/>
          <p:nvPr>
            <p:extLst>
              <p:ext uri="{D42A27DB-BD31-4B8C-83A1-F6EECF244321}">
                <p14:modId xmlns:p14="http://schemas.microsoft.com/office/powerpoint/2010/main" xmlns="" val="2659749054"/>
              </p:ext>
            </p:extLst>
          </p:nvPr>
        </p:nvGraphicFramePr>
        <p:xfrm>
          <a:off x="42829" y="364564"/>
          <a:ext cx="9101171" cy="4218321"/>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a:xfrm>
            <a:off x="2587362" y="6230259"/>
            <a:ext cx="502920" cy="502920"/>
          </a:xfrm>
        </p:spPr>
        <p:txBody>
          <a:bodyPr/>
          <a:lstStyle/>
          <a:p>
            <a:fld id="{49B39313-1506-9441-82B8-DAE467B0E0C9}" type="slidenum">
              <a:rPr lang="en-US" smtClean="0"/>
              <a:pPr/>
              <a:t>40</a:t>
            </a:fld>
            <a:endParaRPr lang="en-US"/>
          </a:p>
        </p:txBody>
      </p:sp>
      <p:pic>
        <p:nvPicPr>
          <p:cNvPr id="8" name="Picture 7" descr="Screen Shot 2016-06-08 at 9.13.40 PM.png"/>
          <p:cNvPicPr>
            <a:picLocks/>
          </p:cNvPicPr>
          <p:nvPr/>
        </p:nvPicPr>
        <p:blipFill rotWithShape="1">
          <a:blip r:embed="rId4">
            <a:extLst>
              <a:ext uri="{28A0092B-C50C-407E-A947-70E740481C1C}">
                <a14:useLocalDpi xmlns:a14="http://schemas.microsoft.com/office/drawing/2010/main" xmlns="" val="0"/>
              </a:ext>
            </a:extLst>
          </a:blip>
          <a:srcRect l="-1368"/>
          <a:stretch/>
        </p:blipFill>
        <p:spPr>
          <a:xfrm>
            <a:off x="126663" y="5166921"/>
            <a:ext cx="1687683" cy="1563076"/>
          </a:xfrm>
          <a:prstGeom prst="rect">
            <a:avLst/>
          </a:prstGeom>
          <a:ln w="38100" cmpd="sng">
            <a:solidFill>
              <a:srgbClr val="F96A1B"/>
            </a:solidFill>
          </a:ln>
        </p:spPr>
      </p:pic>
    </p:spTree>
    <p:extLst>
      <p:ext uri="{BB962C8B-B14F-4D97-AF65-F5344CB8AC3E}">
        <p14:creationId xmlns:p14="http://schemas.microsoft.com/office/powerpoint/2010/main" xmlns="" val="3930670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838822" y="5080000"/>
            <a:ext cx="6243470" cy="1777999"/>
          </a:xfrm>
          <a:prstGeom prst="rect">
            <a:avLst/>
          </a:prstGeom>
        </p:spPr>
        <p:txBody>
          <a:bodyPr anchor="ct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r"/>
            <a:r>
              <a:rPr lang="en-US" dirty="0"/>
              <a:t>Externalizing </a:t>
            </a:r>
            <a:r>
              <a:rPr lang="en-US" dirty="0" smtClean="0"/>
              <a:t>Symptoms:</a:t>
            </a:r>
          </a:p>
          <a:p>
            <a:pPr algn="r"/>
            <a:r>
              <a:rPr lang="en-US" sz="2400" dirty="0" smtClean="0"/>
              <a:t>Fear x Effortful Control</a:t>
            </a:r>
          </a:p>
        </p:txBody>
      </p:sp>
      <p:graphicFrame>
        <p:nvGraphicFramePr>
          <p:cNvPr id="5" name="Chart 4"/>
          <p:cNvGraphicFramePr/>
          <p:nvPr>
            <p:extLst>
              <p:ext uri="{D42A27DB-BD31-4B8C-83A1-F6EECF244321}">
                <p14:modId xmlns:p14="http://schemas.microsoft.com/office/powerpoint/2010/main" xmlns="" val="3466407212"/>
              </p:ext>
            </p:extLst>
          </p:nvPr>
        </p:nvGraphicFramePr>
        <p:xfrm>
          <a:off x="42829" y="364564"/>
          <a:ext cx="9101171" cy="4218321"/>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a:xfrm>
            <a:off x="2587362" y="6230259"/>
            <a:ext cx="502920" cy="502920"/>
          </a:xfrm>
        </p:spPr>
        <p:txBody>
          <a:bodyPr/>
          <a:lstStyle/>
          <a:p>
            <a:fld id="{49B39313-1506-9441-82B8-DAE467B0E0C9}" type="slidenum">
              <a:rPr lang="en-US" smtClean="0"/>
              <a:pPr/>
              <a:t>41</a:t>
            </a:fld>
            <a:endParaRPr lang="en-US"/>
          </a:p>
        </p:txBody>
      </p:sp>
      <p:pic>
        <p:nvPicPr>
          <p:cNvPr id="8" name="Picture 7" descr="Screen Shot 2016-06-08 at 9.13.40 PM.png"/>
          <p:cNvPicPr>
            <a:picLocks/>
          </p:cNvPicPr>
          <p:nvPr/>
        </p:nvPicPr>
        <p:blipFill rotWithShape="1">
          <a:blip r:embed="rId4">
            <a:extLst>
              <a:ext uri="{28A0092B-C50C-407E-A947-70E740481C1C}">
                <a14:useLocalDpi xmlns:a14="http://schemas.microsoft.com/office/drawing/2010/main" xmlns="" val="0"/>
              </a:ext>
            </a:extLst>
          </a:blip>
          <a:srcRect l="-1368"/>
          <a:stretch/>
        </p:blipFill>
        <p:spPr>
          <a:xfrm>
            <a:off x="126663" y="5166921"/>
            <a:ext cx="1687683" cy="1563076"/>
          </a:xfrm>
          <a:prstGeom prst="rect">
            <a:avLst/>
          </a:prstGeom>
          <a:ln w="38100" cmpd="sng">
            <a:solidFill>
              <a:srgbClr val="F96A1B"/>
            </a:solidFill>
          </a:ln>
        </p:spPr>
      </p:pic>
    </p:spTree>
    <p:extLst>
      <p:ext uri="{BB962C8B-B14F-4D97-AF65-F5344CB8AC3E}">
        <p14:creationId xmlns:p14="http://schemas.microsoft.com/office/powerpoint/2010/main" xmlns="" val="2847222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838822" y="5080000"/>
            <a:ext cx="6243470" cy="1777999"/>
          </a:xfrm>
          <a:prstGeom prst="rect">
            <a:avLst/>
          </a:prstGeom>
        </p:spPr>
        <p:txBody>
          <a:bodyPr anchor="ct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r"/>
            <a:r>
              <a:rPr lang="en-US" dirty="0"/>
              <a:t>Externalizing </a:t>
            </a:r>
            <a:r>
              <a:rPr lang="en-US" dirty="0" smtClean="0"/>
              <a:t>Symptoms:</a:t>
            </a:r>
          </a:p>
          <a:p>
            <a:pPr algn="r"/>
            <a:r>
              <a:rPr lang="en-US" sz="2400" dirty="0" smtClean="0"/>
              <a:t>Fear x Effortful Control</a:t>
            </a:r>
          </a:p>
        </p:txBody>
      </p:sp>
      <p:graphicFrame>
        <p:nvGraphicFramePr>
          <p:cNvPr id="5" name="Chart 4"/>
          <p:cNvGraphicFramePr/>
          <p:nvPr>
            <p:extLst>
              <p:ext uri="{D42A27DB-BD31-4B8C-83A1-F6EECF244321}">
                <p14:modId xmlns:p14="http://schemas.microsoft.com/office/powerpoint/2010/main" xmlns="" val="237859340"/>
              </p:ext>
            </p:extLst>
          </p:nvPr>
        </p:nvGraphicFramePr>
        <p:xfrm>
          <a:off x="42829" y="364564"/>
          <a:ext cx="9101171" cy="4218321"/>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a:xfrm>
            <a:off x="2587362" y="6230259"/>
            <a:ext cx="502920" cy="502920"/>
          </a:xfrm>
        </p:spPr>
        <p:txBody>
          <a:bodyPr/>
          <a:lstStyle/>
          <a:p>
            <a:fld id="{49B39313-1506-9441-82B8-DAE467B0E0C9}" type="slidenum">
              <a:rPr lang="en-US" smtClean="0"/>
              <a:pPr/>
              <a:t>42</a:t>
            </a:fld>
            <a:endParaRPr lang="en-US"/>
          </a:p>
        </p:txBody>
      </p:sp>
      <p:pic>
        <p:nvPicPr>
          <p:cNvPr id="8" name="Picture 7" descr="Screen Shot 2016-06-08 at 9.13.40 PM.png"/>
          <p:cNvPicPr>
            <a:picLocks/>
          </p:cNvPicPr>
          <p:nvPr/>
        </p:nvPicPr>
        <p:blipFill rotWithShape="1">
          <a:blip r:embed="rId4">
            <a:extLst>
              <a:ext uri="{28A0092B-C50C-407E-A947-70E740481C1C}">
                <a14:useLocalDpi xmlns:a14="http://schemas.microsoft.com/office/drawing/2010/main" xmlns="" val="0"/>
              </a:ext>
            </a:extLst>
          </a:blip>
          <a:srcRect l="-1368"/>
          <a:stretch/>
        </p:blipFill>
        <p:spPr>
          <a:xfrm>
            <a:off x="126663" y="5166921"/>
            <a:ext cx="1687683" cy="1563076"/>
          </a:xfrm>
          <a:prstGeom prst="rect">
            <a:avLst/>
          </a:prstGeom>
          <a:ln w="38100" cmpd="sng">
            <a:solidFill>
              <a:srgbClr val="F96A1B"/>
            </a:solidFill>
          </a:ln>
        </p:spPr>
      </p:pic>
    </p:spTree>
    <p:extLst>
      <p:ext uri="{BB962C8B-B14F-4D97-AF65-F5344CB8AC3E}">
        <p14:creationId xmlns:p14="http://schemas.microsoft.com/office/powerpoint/2010/main" xmlns="" val="41143897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838822" y="5080000"/>
            <a:ext cx="6243470" cy="1777999"/>
          </a:xfrm>
          <a:prstGeom prst="rect">
            <a:avLst/>
          </a:prstGeom>
        </p:spPr>
        <p:txBody>
          <a:bodyPr anchor="ct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r"/>
            <a:r>
              <a:rPr lang="en-US" dirty="0"/>
              <a:t>Externalizing </a:t>
            </a:r>
            <a:r>
              <a:rPr lang="en-US" dirty="0" smtClean="0"/>
              <a:t>Symptoms:</a:t>
            </a:r>
          </a:p>
          <a:p>
            <a:pPr algn="r"/>
            <a:r>
              <a:rPr lang="en-US" sz="2400" dirty="0" smtClean="0"/>
              <a:t>Fear x Effortful Control</a:t>
            </a:r>
          </a:p>
        </p:txBody>
      </p:sp>
      <p:graphicFrame>
        <p:nvGraphicFramePr>
          <p:cNvPr id="5" name="Chart 4"/>
          <p:cNvGraphicFramePr/>
          <p:nvPr>
            <p:extLst>
              <p:ext uri="{D42A27DB-BD31-4B8C-83A1-F6EECF244321}">
                <p14:modId xmlns:p14="http://schemas.microsoft.com/office/powerpoint/2010/main" xmlns="" val="401707489"/>
              </p:ext>
            </p:extLst>
          </p:nvPr>
        </p:nvGraphicFramePr>
        <p:xfrm>
          <a:off x="42829" y="364564"/>
          <a:ext cx="9101171" cy="4218321"/>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a:xfrm>
            <a:off x="2587362" y="6230259"/>
            <a:ext cx="502920" cy="502920"/>
          </a:xfrm>
        </p:spPr>
        <p:txBody>
          <a:bodyPr/>
          <a:lstStyle/>
          <a:p>
            <a:fld id="{49B39313-1506-9441-82B8-DAE467B0E0C9}" type="slidenum">
              <a:rPr lang="en-US" smtClean="0"/>
              <a:pPr/>
              <a:t>43</a:t>
            </a:fld>
            <a:endParaRPr lang="en-US"/>
          </a:p>
        </p:txBody>
      </p:sp>
      <p:pic>
        <p:nvPicPr>
          <p:cNvPr id="8" name="Picture 7" descr="Screen Shot 2016-06-08 at 9.13.40 PM.png"/>
          <p:cNvPicPr>
            <a:picLocks/>
          </p:cNvPicPr>
          <p:nvPr/>
        </p:nvPicPr>
        <p:blipFill rotWithShape="1">
          <a:blip r:embed="rId4">
            <a:extLst>
              <a:ext uri="{28A0092B-C50C-407E-A947-70E740481C1C}">
                <a14:useLocalDpi xmlns:a14="http://schemas.microsoft.com/office/drawing/2010/main" xmlns="" val="0"/>
              </a:ext>
            </a:extLst>
          </a:blip>
          <a:srcRect l="-1368"/>
          <a:stretch/>
        </p:blipFill>
        <p:spPr>
          <a:xfrm>
            <a:off x="126663" y="5166921"/>
            <a:ext cx="1687683" cy="1563076"/>
          </a:xfrm>
          <a:prstGeom prst="rect">
            <a:avLst/>
          </a:prstGeom>
          <a:ln w="38100" cmpd="sng">
            <a:solidFill>
              <a:srgbClr val="F96A1B"/>
            </a:solidFill>
          </a:ln>
        </p:spPr>
      </p:pic>
    </p:spTree>
    <p:extLst>
      <p:ext uri="{BB962C8B-B14F-4D97-AF65-F5344CB8AC3E}">
        <p14:creationId xmlns:p14="http://schemas.microsoft.com/office/powerpoint/2010/main" xmlns="" val="42607790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838822" y="5080000"/>
            <a:ext cx="6243470" cy="1777999"/>
          </a:xfrm>
          <a:prstGeom prst="rect">
            <a:avLst/>
          </a:prstGeom>
        </p:spPr>
        <p:txBody>
          <a:bodyPr anchor="ct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r"/>
            <a:r>
              <a:rPr lang="en-US" dirty="0"/>
              <a:t>Externalizing </a:t>
            </a:r>
            <a:r>
              <a:rPr lang="en-US" dirty="0" smtClean="0"/>
              <a:t>Symptoms:</a:t>
            </a:r>
          </a:p>
          <a:p>
            <a:pPr algn="r"/>
            <a:r>
              <a:rPr lang="en-US" sz="2400" dirty="0" smtClean="0"/>
              <a:t>Fear x Effortful Control</a:t>
            </a:r>
          </a:p>
        </p:txBody>
      </p:sp>
      <p:graphicFrame>
        <p:nvGraphicFramePr>
          <p:cNvPr id="5" name="Chart 4"/>
          <p:cNvGraphicFramePr/>
          <p:nvPr>
            <p:extLst>
              <p:ext uri="{D42A27DB-BD31-4B8C-83A1-F6EECF244321}">
                <p14:modId xmlns:p14="http://schemas.microsoft.com/office/powerpoint/2010/main" xmlns="" val="856347927"/>
              </p:ext>
            </p:extLst>
          </p:nvPr>
        </p:nvGraphicFramePr>
        <p:xfrm>
          <a:off x="42829" y="364564"/>
          <a:ext cx="9101171" cy="4218321"/>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a:xfrm>
            <a:off x="2587362" y="6230259"/>
            <a:ext cx="502920" cy="502920"/>
          </a:xfrm>
        </p:spPr>
        <p:txBody>
          <a:bodyPr/>
          <a:lstStyle/>
          <a:p>
            <a:fld id="{49B39313-1506-9441-82B8-DAE467B0E0C9}" type="slidenum">
              <a:rPr lang="en-US" smtClean="0"/>
              <a:pPr/>
              <a:t>44</a:t>
            </a:fld>
            <a:endParaRPr lang="en-US"/>
          </a:p>
        </p:txBody>
      </p:sp>
      <p:pic>
        <p:nvPicPr>
          <p:cNvPr id="8" name="Picture 7" descr="Screen Shot 2016-06-08 at 9.13.40 PM.png"/>
          <p:cNvPicPr>
            <a:picLocks/>
          </p:cNvPicPr>
          <p:nvPr/>
        </p:nvPicPr>
        <p:blipFill rotWithShape="1">
          <a:blip r:embed="rId4">
            <a:extLst>
              <a:ext uri="{28A0092B-C50C-407E-A947-70E740481C1C}">
                <a14:useLocalDpi xmlns:a14="http://schemas.microsoft.com/office/drawing/2010/main" xmlns="" val="0"/>
              </a:ext>
            </a:extLst>
          </a:blip>
          <a:srcRect l="-1368"/>
          <a:stretch/>
        </p:blipFill>
        <p:spPr>
          <a:xfrm>
            <a:off x="126663" y="5166921"/>
            <a:ext cx="1687683" cy="1563076"/>
          </a:xfrm>
          <a:prstGeom prst="rect">
            <a:avLst/>
          </a:prstGeom>
          <a:ln w="38100" cmpd="sng">
            <a:solidFill>
              <a:srgbClr val="F96A1B"/>
            </a:solidFill>
          </a:ln>
        </p:spPr>
      </p:pic>
    </p:spTree>
    <p:extLst>
      <p:ext uri="{BB962C8B-B14F-4D97-AF65-F5344CB8AC3E}">
        <p14:creationId xmlns:p14="http://schemas.microsoft.com/office/powerpoint/2010/main" xmlns="" val="17472383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5156" y="482988"/>
            <a:ext cx="8569448" cy="548640"/>
          </a:xfrm>
        </p:spPr>
        <p:txBody>
          <a:bodyPr/>
          <a:lstStyle/>
          <a:p>
            <a:r>
              <a:rPr lang="en-US" dirty="0" smtClean="0"/>
              <a:t>Summary</a:t>
            </a:r>
            <a:endParaRPr lang="en-US" dirty="0"/>
          </a:p>
        </p:txBody>
      </p:sp>
      <p:sp>
        <p:nvSpPr>
          <p:cNvPr id="6" name="Text Placeholder 5"/>
          <p:cNvSpPr>
            <a:spLocks noGrp="1"/>
          </p:cNvSpPr>
          <p:nvPr>
            <p:ph type="body" idx="1"/>
          </p:nvPr>
        </p:nvSpPr>
        <p:spPr>
          <a:xfrm>
            <a:off x="565156" y="1148912"/>
            <a:ext cx="4203942" cy="548640"/>
          </a:xfrm>
        </p:spPr>
        <p:txBody>
          <a:bodyPr/>
          <a:lstStyle/>
          <a:p>
            <a:r>
              <a:rPr lang="en-US" dirty="0" smtClean="0"/>
              <a:t>Direct Effects</a:t>
            </a:r>
            <a:endParaRPr lang="en-US" dirty="0"/>
          </a:p>
        </p:txBody>
      </p:sp>
      <p:sp>
        <p:nvSpPr>
          <p:cNvPr id="2" name="Content Placeholder 1"/>
          <p:cNvSpPr>
            <a:spLocks noGrp="1"/>
          </p:cNvSpPr>
          <p:nvPr>
            <p:ph sz="half" idx="2"/>
          </p:nvPr>
        </p:nvSpPr>
        <p:spPr>
          <a:xfrm>
            <a:off x="565156" y="1987936"/>
            <a:ext cx="4203942" cy="3108960"/>
          </a:xfrm>
        </p:spPr>
        <p:txBody>
          <a:bodyPr>
            <a:normAutofit/>
          </a:bodyPr>
          <a:lstStyle/>
          <a:p>
            <a:pPr marL="176213" indent="-176213">
              <a:buClr>
                <a:schemeClr val="accent2"/>
              </a:buClr>
              <a:buFont typeface="Arial"/>
              <a:buChar char="•"/>
            </a:pPr>
            <a:r>
              <a:rPr lang="en-US" dirty="0" smtClean="0"/>
              <a:t>Lower income:</a:t>
            </a:r>
          </a:p>
          <a:p>
            <a:pPr marL="390525" lvl="1" indent="-177800">
              <a:buClr>
                <a:schemeClr val="accent3"/>
              </a:buClr>
              <a:buFont typeface="Wingdings" charset="2"/>
              <a:buChar char="§"/>
            </a:pPr>
            <a:r>
              <a:rPr lang="en-US" sz="2200" dirty="0" smtClean="0"/>
              <a:t>Higher symptoms</a:t>
            </a:r>
          </a:p>
          <a:p>
            <a:pPr marL="390525" lvl="1" indent="-177800">
              <a:buClr>
                <a:schemeClr val="accent3"/>
              </a:buClr>
              <a:buFont typeface="Wingdings" charset="2"/>
              <a:buChar char="§"/>
            </a:pPr>
            <a:r>
              <a:rPr lang="en-US" sz="2200" dirty="0" smtClean="0"/>
              <a:t>Less reduction</a:t>
            </a:r>
          </a:p>
          <a:p>
            <a:pPr marL="212725" lvl="1" indent="0">
              <a:spcBef>
                <a:spcPts val="0"/>
              </a:spcBef>
              <a:buClr>
                <a:schemeClr val="accent3"/>
              </a:buClr>
              <a:buNone/>
            </a:pPr>
            <a:endParaRPr lang="en-US" sz="2200" dirty="0" smtClean="0"/>
          </a:p>
          <a:p>
            <a:pPr marL="176213" indent="-176213">
              <a:buClr>
                <a:schemeClr val="accent2"/>
              </a:buClr>
              <a:buFont typeface="Arial"/>
              <a:buChar char="•"/>
            </a:pPr>
            <a:r>
              <a:rPr lang="en-US" dirty="0" smtClean="0"/>
              <a:t>Boys:</a:t>
            </a:r>
            <a:endParaRPr lang="en-US" dirty="0"/>
          </a:p>
          <a:p>
            <a:pPr marL="390525" lvl="1" indent="-177800">
              <a:buClr>
                <a:schemeClr val="accent3"/>
              </a:buClr>
              <a:buFont typeface="Wingdings" charset="2"/>
              <a:buChar char="§"/>
            </a:pPr>
            <a:r>
              <a:rPr lang="en-US" sz="2200" dirty="0"/>
              <a:t>Higher symptoms</a:t>
            </a:r>
          </a:p>
          <a:p>
            <a:pPr marL="0" lvl="1" indent="0">
              <a:spcBef>
                <a:spcPts val="0"/>
              </a:spcBef>
              <a:buNone/>
            </a:pPr>
            <a:endParaRPr lang="en-US" dirty="0"/>
          </a:p>
        </p:txBody>
      </p:sp>
      <p:sp>
        <p:nvSpPr>
          <p:cNvPr id="7" name="Text Placeholder 6"/>
          <p:cNvSpPr>
            <a:spLocks noGrp="1"/>
          </p:cNvSpPr>
          <p:nvPr>
            <p:ph type="body" sz="quarter" idx="3"/>
          </p:nvPr>
        </p:nvSpPr>
        <p:spPr>
          <a:xfrm>
            <a:off x="4104316" y="1148912"/>
            <a:ext cx="5347752" cy="548640"/>
          </a:xfrm>
        </p:spPr>
        <p:txBody>
          <a:bodyPr/>
          <a:lstStyle/>
          <a:p>
            <a:r>
              <a:rPr lang="en-US" dirty="0" smtClean="0"/>
              <a:t>Interaction Effects</a:t>
            </a:r>
            <a:endParaRPr lang="en-US" dirty="0"/>
          </a:p>
        </p:txBody>
      </p:sp>
      <p:sp>
        <p:nvSpPr>
          <p:cNvPr id="3" name="Content Placeholder 2"/>
          <p:cNvSpPr>
            <a:spLocks noGrp="1"/>
          </p:cNvSpPr>
          <p:nvPr>
            <p:ph sz="quarter" idx="4"/>
          </p:nvPr>
        </p:nvSpPr>
        <p:spPr>
          <a:xfrm>
            <a:off x="4104316" y="1987936"/>
            <a:ext cx="5347752" cy="3108960"/>
          </a:xfrm>
        </p:spPr>
        <p:txBody>
          <a:bodyPr>
            <a:normAutofit/>
          </a:bodyPr>
          <a:lstStyle/>
          <a:p>
            <a:pPr marL="176213" indent="-176213">
              <a:buClr>
                <a:schemeClr val="accent2"/>
              </a:buClr>
              <a:buFont typeface="Arial"/>
              <a:buChar char="•"/>
            </a:pPr>
            <a:r>
              <a:rPr lang="en-US" dirty="0" smtClean="0"/>
              <a:t>EC not protective for all:</a:t>
            </a:r>
          </a:p>
          <a:p>
            <a:pPr marL="449263" lvl="1" indent="-176213">
              <a:buClr>
                <a:schemeClr val="accent3"/>
              </a:buClr>
              <a:buFont typeface="Wingdings" charset="2"/>
              <a:buChar char="§"/>
            </a:pPr>
            <a:r>
              <a:rPr lang="en-US" sz="2200" dirty="0" smtClean="0"/>
              <a:t>Buffers high, but </a:t>
            </a:r>
            <a:r>
              <a:rPr lang="en-US" sz="2200" i="1" dirty="0" smtClean="0"/>
              <a:t>not</a:t>
            </a:r>
            <a:r>
              <a:rPr lang="en-US" sz="2200" dirty="0" smtClean="0"/>
              <a:t> low, frustration and fear reactivity</a:t>
            </a:r>
          </a:p>
          <a:p>
            <a:pPr marL="449263" lvl="1" indent="-176213">
              <a:buClr>
                <a:schemeClr val="accent3"/>
              </a:buClr>
              <a:buFont typeface="Wingdings" charset="2"/>
              <a:buChar char="§"/>
            </a:pPr>
            <a:r>
              <a:rPr lang="en-US" sz="2200" dirty="0" smtClean="0"/>
              <a:t>May exacerbate low reactivity</a:t>
            </a:r>
          </a:p>
          <a:p>
            <a:pPr marL="273050" lvl="1" indent="0">
              <a:buClr>
                <a:schemeClr val="accent3"/>
              </a:buClr>
              <a:buNone/>
            </a:pPr>
            <a:endParaRPr lang="en-US" sz="2400" dirty="0" smtClean="0"/>
          </a:p>
          <a:p>
            <a:pPr marL="176213" indent="-176213">
              <a:buClr>
                <a:schemeClr val="accent2"/>
              </a:buClr>
              <a:buFont typeface="Arial"/>
              <a:buChar char="•"/>
            </a:pPr>
            <a:r>
              <a:rPr lang="en-US" dirty="0" smtClean="0"/>
              <a:t>Lower risk for externalizing:</a:t>
            </a:r>
            <a:endParaRPr lang="en-US" dirty="0"/>
          </a:p>
          <a:p>
            <a:pPr marL="449263" lvl="1" indent="-176213">
              <a:buClr>
                <a:schemeClr val="accent3"/>
              </a:buClr>
              <a:buFont typeface="Wingdings" charset="2"/>
              <a:buChar char="§"/>
            </a:pPr>
            <a:r>
              <a:rPr lang="en-US" sz="2200" dirty="0" smtClean="0"/>
              <a:t>High fear/frustration + High EC</a:t>
            </a:r>
            <a:endParaRPr lang="en-US" dirty="0" smtClean="0"/>
          </a:p>
        </p:txBody>
      </p:sp>
      <p:sp>
        <p:nvSpPr>
          <p:cNvPr id="5" name="Slide Number Placeholder 4"/>
          <p:cNvSpPr>
            <a:spLocks noGrp="1"/>
          </p:cNvSpPr>
          <p:nvPr>
            <p:ph type="sldNum" sz="quarter" idx="12"/>
          </p:nvPr>
        </p:nvSpPr>
        <p:spPr/>
        <p:txBody>
          <a:bodyPr/>
          <a:lstStyle/>
          <a:p>
            <a:fld id="{49B39313-1506-9441-82B8-DAE467B0E0C9}" type="slidenum">
              <a:rPr lang="en-US" smtClean="0"/>
              <a:pPr/>
              <a:t>45</a:t>
            </a:fld>
            <a:endParaRPr lang="en-US"/>
          </a:p>
        </p:txBody>
      </p:sp>
    </p:spTree>
    <p:extLst>
      <p:ext uri="{BB962C8B-B14F-4D97-AF65-F5344CB8AC3E}">
        <p14:creationId xmlns:p14="http://schemas.microsoft.com/office/powerpoint/2010/main" xmlns="" val="28152111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0838" y="3768657"/>
            <a:ext cx="8543162" cy="3131675"/>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Screen Shot 2016-06-03 at 11.30.17 AM.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467"/>
            <a:ext cx="1628133" cy="6908799"/>
          </a:xfrm>
          <a:prstGeom prst="rect">
            <a:avLst/>
          </a:prstGeom>
          <a:effectLst/>
        </p:spPr>
      </p:pic>
      <p:sp>
        <p:nvSpPr>
          <p:cNvPr id="2" name="Vertical Title 1"/>
          <p:cNvSpPr>
            <a:spLocks noGrp="1"/>
          </p:cNvSpPr>
          <p:nvPr>
            <p:ph type="title" orient="vert"/>
          </p:nvPr>
        </p:nvSpPr>
        <p:spPr>
          <a:xfrm rot="10800000">
            <a:off x="1962" y="1640625"/>
            <a:ext cx="1626170" cy="5033116"/>
          </a:xfrm>
        </p:spPr>
        <p:txBody>
          <a:bodyPr anchor="ctr"/>
          <a:lstStyle/>
          <a:p>
            <a:r>
              <a:rPr lang="en-US" sz="3000" dirty="0" smtClean="0"/>
              <a:t>Conclusions</a:t>
            </a:r>
            <a:endParaRPr lang="en-US" sz="3000" dirty="0"/>
          </a:p>
        </p:txBody>
      </p:sp>
      <p:sp>
        <p:nvSpPr>
          <p:cNvPr id="7" name="Slide Number Placeholder 6"/>
          <p:cNvSpPr>
            <a:spLocks noGrp="1"/>
          </p:cNvSpPr>
          <p:nvPr>
            <p:ph type="sldNum" sz="quarter" idx="12"/>
          </p:nvPr>
        </p:nvSpPr>
        <p:spPr/>
        <p:style>
          <a:lnRef idx="2">
            <a:schemeClr val="accent2"/>
          </a:lnRef>
          <a:fillRef idx="1">
            <a:schemeClr val="lt1"/>
          </a:fillRef>
          <a:effectRef idx="0">
            <a:schemeClr val="accent2"/>
          </a:effectRef>
          <a:fontRef idx="minor">
            <a:schemeClr val="dk1"/>
          </a:fontRef>
        </p:style>
        <p:txBody>
          <a:bodyPr/>
          <a:lstStyle/>
          <a:p>
            <a:fld id="{49B39313-1506-9441-82B8-DAE467B0E0C9}" type="slidenum">
              <a:rPr lang="en-US" smtClean="0">
                <a:solidFill>
                  <a:schemeClr val="accent2">
                    <a:lumMod val="60000"/>
                    <a:lumOff val="40000"/>
                  </a:schemeClr>
                </a:solidFill>
              </a:rPr>
              <a:pPr/>
              <a:t>46</a:t>
            </a:fld>
            <a:endParaRPr lang="en-US" dirty="0">
              <a:solidFill>
                <a:schemeClr val="accent2">
                  <a:lumMod val="60000"/>
                  <a:lumOff val="40000"/>
                </a:schemeClr>
              </a:solidFill>
            </a:endParaRPr>
          </a:p>
        </p:txBody>
      </p:sp>
      <p:sp>
        <p:nvSpPr>
          <p:cNvPr id="15" name="Rectangle 3"/>
          <p:cNvSpPr txBox="1">
            <a:spLocks/>
          </p:cNvSpPr>
          <p:nvPr/>
        </p:nvSpPr>
        <p:spPr>
          <a:xfrm>
            <a:off x="1799252" y="899698"/>
            <a:ext cx="7192905" cy="5774043"/>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3"/>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3"/>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0" indent="0">
              <a:lnSpc>
                <a:spcPct val="120000"/>
              </a:lnSpc>
            </a:pPr>
            <a:r>
              <a:rPr lang="en-US" sz="2400" dirty="0" smtClean="0">
                <a:solidFill>
                  <a:schemeClr val="accent2">
                    <a:lumMod val="75000"/>
                  </a:schemeClr>
                </a:solidFill>
                <a:ea typeface="ＭＳ Ｐゴシック" charset="0"/>
                <a:cs typeface="ＭＳ Ｐゴシック" charset="0"/>
              </a:rPr>
              <a:t>Summary</a:t>
            </a:r>
          </a:p>
          <a:p>
            <a:pPr marL="0" lvl="1" indent="-169164">
              <a:lnSpc>
                <a:spcPct val="120000"/>
              </a:lnSpc>
            </a:pPr>
            <a:r>
              <a:rPr lang="en-US" sz="2000" dirty="0">
                <a:ea typeface="ＭＳ Ｐゴシック" charset="0"/>
              </a:rPr>
              <a:t>Regardless of </a:t>
            </a:r>
            <a:r>
              <a:rPr lang="en-US" sz="2000" dirty="0" smtClean="0">
                <a:ea typeface="ＭＳ Ｐゴシック" charset="0"/>
              </a:rPr>
              <a:t>reactivity – </a:t>
            </a:r>
          </a:p>
          <a:p>
            <a:pPr marL="457200" lvl="3" indent="-169164">
              <a:lnSpc>
                <a:spcPct val="120000"/>
              </a:lnSpc>
            </a:pPr>
            <a:r>
              <a:rPr lang="en-US" sz="2000" dirty="0" smtClean="0">
                <a:ea typeface="ＭＳ Ｐゴシック" charset="0"/>
              </a:rPr>
              <a:t>High </a:t>
            </a:r>
            <a:r>
              <a:rPr lang="en-US" sz="2000" dirty="0">
                <a:ea typeface="ＭＳ Ｐゴシック" charset="0"/>
              </a:rPr>
              <a:t>effortful control improves trajectories</a:t>
            </a:r>
          </a:p>
          <a:p>
            <a:pPr marL="0" lvl="1" indent="-169164">
              <a:lnSpc>
                <a:spcPct val="120000"/>
              </a:lnSpc>
            </a:pPr>
            <a:r>
              <a:rPr lang="en-US" sz="2000" dirty="0" smtClean="0">
                <a:ea typeface="ＭＳ Ｐゴシック" charset="0"/>
              </a:rPr>
              <a:t>Blunted </a:t>
            </a:r>
            <a:r>
              <a:rPr lang="en-US" sz="2000" dirty="0">
                <a:ea typeface="ＭＳ Ｐゴシック" charset="0"/>
              </a:rPr>
              <a:t>reactivity to frustration particularly </a:t>
            </a:r>
            <a:r>
              <a:rPr lang="en-US" sz="2000" dirty="0" smtClean="0">
                <a:ea typeface="ＭＳ Ｐゴシック" charset="0"/>
              </a:rPr>
              <a:t>relevant</a:t>
            </a:r>
          </a:p>
          <a:p>
            <a:pPr marL="457200" lvl="3" indent="-169164">
              <a:lnSpc>
                <a:spcPct val="120000"/>
              </a:lnSpc>
            </a:pPr>
            <a:r>
              <a:rPr lang="en-US" sz="2000" dirty="0" smtClean="0">
                <a:ea typeface="ＭＳ Ｐゴシック" charset="0"/>
              </a:rPr>
              <a:t>May </a:t>
            </a:r>
            <a:r>
              <a:rPr lang="en-US" sz="2000" dirty="0">
                <a:ea typeface="ＭＳ Ｐゴシック" charset="0"/>
              </a:rPr>
              <a:t>reflect under-arousal of BAS </a:t>
            </a:r>
          </a:p>
          <a:p>
            <a:pPr marL="457200" lvl="3" indent="-169164">
              <a:lnSpc>
                <a:spcPct val="120000"/>
              </a:lnSpc>
            </a:pPr>
            <a:r>
              <a:rPr lang="en-US" sz="2000" dirty="0">
                <a:ea typeface="ＭＳ Ｐゴシック" charset="0"/>
              </a:rPr>
              <a:t>Increased risk </a:t>
            </a:r>
            <a:r>
              <a:rPr lang="en-US" sz="2000" i="1" dirty="0">
                <a:ea typeface="ＭＳ Ｐゴシック" charset="0"/>
              </a:rPr>
              <a:t>only</a:t>
            </a:r>
            <a:r>
              <a:rPr lang="en-US" sz="2000" dirty="0">
                <a:ea typeface="ＭＳ Ｐゴシック" charset="0"/>
              </a:rPr>
              <a:t> in context of low effortful </a:t>
            </a:r>
            <a:r>
              <a:rPr lang="en-US" sz="2000" dirty="0" smtClean="0">
                <a:ea typeface="ＭＳ Ｐゴシック" charset="0"/>
              </a:rPr>
              <a:t>control</a:t>
            </a:r>
          </a:p>
          <a:p>
            <a:pPr marL="0" lvl="1" indent="-169164">
              <a:lnSpc>
                <a:spcPct val="120000"/>
              </a:lnSpc>
            </a:pPr>
            <a:r>
              <a:rPr lang="en-US" sz="2000" dirty="0" smtClean="0">
                <a:ea typeface="ＭＳ Ｐゴシック" charset="0"/>
              </a:rPr>
              <a:t>Fear did not predict internalizing symptom levels or growth</a:t>
            </a:r>
          </a:p>
          <a:p>
            <a:pPr marL="0" indent="0">
              <a:lnSpc>
                <a:spcPct val="120000"/>
              </a:lnSpc>
            </a:pPr>
            <a:endParaRPr lang="en-US" sz="2000" dirty="0" smtClean="0">
              <a:ea typeface="ＭＳ Ｐゴシック" charset="0"/>
              <a:cs typeface="ＭＳ Ｐゴシック" charset="0"/>
            </a:endParaRPr>
          </a:p>
          <a:p>
            <a:pPr marL="0" indent="0">
              <a:lnSpc>
                <a:spcPct val="120000"/>
              </a:lnSpc>
            </a:pPr>
            <a:r>
              <a:rPr lang="en-US" sz="2400" dirty="0" smtClean="0">
                <a:solidFill>
                  <a:schemeClr val="accent2">
                    <a:lumMod val="75000"/>
                  </a:schemeClr>
                </a:solidFill>
                <a:ea typeface="ＭＳ Ｐゴシック" charset="0"/>
                <a:cs typeface="ＭＳ Ｐゴシック" charset="0"/>
              </a:rPr>
              <a:t>Clinical Implications</a:t>
            </a:r>
          </a:p>
          <a:p>
            <a:pPr marL="0" lvl="1" indent="-169164">
              <a:lnSpc>
                <a:spcPct val="120000"/>
              </a:lnSpc>
            </a:pPr>
            <a:r>
              <a:rPr lang="en-US" sz="2000" dirty="0">
                <a:ea typeface="ＭＳ Ｐゴシック" charset="0"/>
              </a:rPr>
              <a:t>Increase effortful control</a:t>
            </a:r>
          </a:p>
          <a:p>
            <a:pPr marL="0" lvl="1" indent="-169164">
              <a:lnSpc>
                <a:spcPct val="120000"/>
              </a:lnSpc>
            </a:pPr>
            <a:r>
              <a:rPr lang="en-US" sz="2000" dirty="0">
                <a:ea typeface="ＭＳ Ｐゴシック" charset="0"/>
              </a:rPr>
              <a:t>Behavioral Activation:</a:t>
            </a:r>
          </a:p>
          <a:p>
            <a:pPr marL="457200" lvl="3" indent="-169164">
              <a:lnSpc>
                <a:spcPct val="120000"/>
              </a:lnSpc>
            </a:pPr>
            <a:r>
              <a:rPr lang="en-US" sz="2000" dirty="0">
                <a:ea typeface="ＭＳ Ｐゴシック" charset="0"/>
              </a:rPr>
              <a:t> Increase exposure and sensitivity to rewarding contexts</a:t>
            </a:r>
            <a:endParaRPr lang="en-US" sz="2000" dirty="0">
              <a:ea typeface="ＭＳ Ｐゴシック" charset="0"/>
              <a:cs typeface="ＭＳ Ｐゴシック" charset="0"/>
            </a:endParaRPr>
          </a:p>
        </p:txBody>
      </p:sp>
      <p:sp>
        <p:nvSpPr>
          <p:cNvPr id="8" name="Title 1"/>
          <p:cNvSpPr txBox="1">
            <a:spLocks/>
          </p:cNvSpPr>
          <p:nvPr/>
        </p:nvSpPr>
        <p:spPr>
          <a:xfrm>
            <a:off x="1799252" y="206990"/>
            <a:ext cx="7192905"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en-US" dirty="0" smtClean="0"/>
              <a:t>Internalizing Symptoms</a:t>
            </a:r>
            <a:endParaRPr lang="en-US" dirty="0"/>
          </a:p>
        </p:txBody>
      </p:sp>
    </p:spTree>
    <p:extLst>
      <p:ext uri="{BB962C8B-B14F-4D97-AF65-F5344CB8AC3E}">
        <p14:creationId xmlns:p14="http://schemas.microsoft.com/office/powerpoint/2010/main" xmlns="" val="38207784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0838" y="3768657"/>
            <a:ext cx="8543162" cy="3131675"/>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Screen Shot 2016-06-03 at 11.30.17 AM.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467"/>
            <a:ext cx="1628133" cy="6908799"/>
          </a:xfrm>
          <a:prstGeom prst="rect">
            <a:avLst/>
          </a:prstGeom>
          <a:effectLst/>
        </p:spPr>
      </p:pic>
      <p:sp>
        <p:nvSpPr>
          <p:cNvPr id="2" name="Vertical Title 1"/>
          <p:cNvSpPr>
            <a:spLocks noGrp="1"/>
          </p:cNvSpPr>
          <p:nvPr>
            <p:ph type="title" orient="vert"/>
          </p:nvPr>
        </p:nvSpPr>
        <p:spPr>
          <a:xfrm rot="10800000">
            <a:off x="1962" y="1640624"/>
            <a:ext cx="1626170" cy="5033117"/>
          </a:xfrm>
        </p:spPr>
        <p:txBody>
          <a:bodyPr anchor="ctr"/>
          <a:lstStyle/>
          <a:p>
            <a:r>
              <a:rPr lang="en-US" sz="3000" dirty="0" smtClean="0"/>
              <a:t>Conclusions</a:t>
            </a:r>
            <a:endParaRPr lang="en-US" sz="3000" dirty="0"/>
          </a:p>
        </p:txBody>
      </p:sp>
      <p:sp>
        <p:nvSpPr>
          <p:cNvPr id="7" name="Slide Number Placeholder 6"/>
          <p:cNvSpPr>
            <a:spLocks noGrp="1"/>
          </p:cNvSpPr>
          <p:nvPr>
            <p:ph type="sldNum" sz="quarter" idx="12"/>
          </p:nvPr>
        </p:nvSpPr>
        <p:spPr/>
        <p:style>
          <a:lnRef idx="2">
            <a:schemeClr val="accent2"/>
          </a:lnRef>
          <a:fillRef idx="1">
            <a:schemeClr val="lt1"/>
          </a:fillRef>
          <a:effectRef idx="0">
            <a:schemeClr val="accent2"/>
          </a:effectRef>
          <a:fontRef idx="minor">
            <a:schemeClr val="dk1"/>
          </a:fontRef>
        </p:style>
        <p:txBody>
          <a:bodyPr/>
          <a:lstStyle/>
          <a:p>
            <a:fld id="{49B39313-1506-9441-82B8-DAE467B0E0C9}" type="slidenum">
              <a:rPr lang="en-US" smtClean="0">
                <a:solidFill>
                  <a:schemeClr val="accent2">
                    <a:lumMod val="60000"/>
                    <a:lumOff val="40000"/>
                  </a:schemeClr>
                </a:solidFill>
              </a:rPr>
              <a:pPr/>
              <a:t>47</a:t>
            </a:fld>
            <a:endParaRPr lang="en-US" dirty="0">
              <a:solidFill>
                <a:schemeClr val="accent2">
                  <a:lumMod val="60000"/>
                  <a:lumOff val="40000"/>
                </a:schemeClr>
              </a:solidFill>
            </a:endParaRPr>
          </a:p>
        </p:txBody>
      </p:sp>
      <p:sp>
        <p:nvSpPr>
          <p:cNvPr id="15" name="Rectangle 3"/>
          <p:cNvSpPr txBox="1">
            <a:spLocks/>
          </p:cNvSpPr>
          <p:nvPr/>
        </p:nvSpPr>
        <p:spPr>
          <a:xfrm>
            <a:off x="1799252" y="829133"/>
            <a:ext cx="7192905" cy="5968096"/>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3"/>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3"/>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0" indent="0"/>
            <a:r>
              <a:rPr lang="en-US" sz="2400" dirty="0" smtClean="0">
                <a:solidFill>
                  <a:schemeClr val="accent2">
                    <a:lumMod val="75000"/>
                  </a:schemeClr>
                </a:solidFill>
                <a:ea typeface="ＭＳ Ｐゴシック" charset="0"/>
                <a:cs typeface="ＭＳ Ｐゴシック" charset="0"/>
              </a:rPr>
              <a:t>Summary</a:t>
            </a:r>
          </a:p>
          <a:p>
            <a:pPr marL="0" lvl="1" indent="-169164"/>
            <a:r>
              <a:rPr lang="en-US" sz="2000" dirty="0" smtClean="0">
                <a:ea typeface="ＭＳ Ｐゴシック" charset="0"/>
              </a:rPr>
              <a:t>Two unique patterns, possibly capture different subtypes:</a:t>
            </a:r>
          </a:p>
          <a:p>
            <a:pPr marL="457200" lvl="3" indent="-169164"/>
            <a:r>
              <a:rPr lang="en-US" sz="2000" dirty="0" smtClean="0">
                <a:ea typeface="ＭＳ Ｐゴシック" charset="0"/>
              </a:rPr>
              <a:t>High reactivity with low effortful control – </a:t>
            </a:r>
          </a:p>
          <a:p>
            <a:pPr marL="923544" lvl="5" indent="-169164"/>
            <a:r>
              <a:rPr lang="en-US" sz="1800" dirty="0" smtClean="0">
                <a:ea typeface="ＭＳ Ｐゴシック" charset="0"/>
              </a:rPr>
              <a:t>Impulsive, emotion-driven, reactive behaviors</a:t>
            </a:r>
          </a:p>
          <a:p>
            <a:pPr marL="457200" lvl="3" indent="-169164"/>
            <a:r>
              <a:rPr lang="en-US" sz="2000" dirty="0" smtClean="0">
                <a:ea typeface="ＭＳ Ｐゴシック" charset="0"/>
              </a:rPr>
              <a:t>Low reactivity, regardless of effortful control – </a:t>
            </a:r>
          </a:p>
          <a:p>
            <a:pPr marL="923544" lvl="5" indent="-169164"/>
            <a:r>
              <a:rPr lang="en-US" sz="1800" dirty="0" smtClean="0">
                <a:ea typeface="ＭＳ Ｐゴシック" charset="0"/>
              </a:rPr>
              <a:t>Blunted physiological arousal</a:t>
            </a:r>
          </a:p>
          <a:p>
            <a:pPr marL="923544" lvl="5" indent="-169164"/>
            <a:r>
              <a:rPr lang="en-US" sz="1800" dirty="0" smtClean="0">
                <a:ea typeface="ＭＳ Ｐゴシック" charset="0"/>
              </a:rPr>
              <a:t>Diminished capacity to learn from mistakes/consequence</a:t>
            </a:r>
          </a:p>
          <a:p>
            <a:pPr marL="923544" lvl="5" indent="-169164"/>
            <a:r>
              <a:rPr lang="en-US" sz="1800" dirty="0" smtClean="0">
                <a:ea typeface="ＭＳ Ｐゴシック" charset="0"/>
              </a:rPr>
              <a:t>Sensation seeking behaviors</a:t>
            </a:r>
          </a:p>
          <a:p>
            <a:pPr marL="0" indent="0"/>
            <a:endParaRPr lang="en-US" sz="2000" dirty="0" smtClean="0">
              <a:ea typeface="ＭＳ Ｐゴシック" charset="0"/>
              <a:cs typeface="ＭＳ Ｐゴシック" charset="0"/>
            </a:endParaRPr>
          </a:p>
          <a:p>
            <a:pPr marL="0" indent="0"/>
            <a:r>
              <a:rPr lang="en-US" sz="2400" dirty="0" smtClean="0">
                <a:solidFill>
                  <a:schemeClr val="accent2">
                    <a:lumMod val="75000"/>
                  </a:schemeClr>
                </a:solidFill>
                <a:ea typeface="ＭＳ Ｐゴシック" charset="0"/>
                <a:cs typeface="ＭＳ Ｐゴシック" charset="0"/>
              </a:rPr>
              <a:t>Clinical Implications</a:t>
            </a:r>
          </a:p>
          <a:p>
            <a:pPr marL="0" lvl="1" indent="-169164"/>
            <a:r>
              <a:rPr lang="en-US" sz="2000" dirty="0" smtClean="0">
                <a:ea typeface="ＭＳ Ｐゴシック" charset="0"/>
              </a:rPr>
              <a:t>Intervention strategies dependent on reactivity:</a:t>
            </a:r>
          </a:p>
          <a:p>
            <a:pPr marL="457200" lvl="3" indent="-169164"/>
            <a:r>
              <a:rPr lang="en-US" sz="2000" dirty="0" smtClean="0">
                <a:ea typeface="ＭＳ Ｐゴシック" charset="0"/>
              </a:rPr>
              <a:t>High reactivity – </a:t>
            </a:r>
          </a:p>
          <a:p>
            <a:pPr marL="923544" lvl="5" indent="-169164"/>
            <a:r>
              <a:rPr lang="en-US" sz="1800" dirty="0" smtClean="0">
                <a:ea typeface="ＭＳ Ｐゴシック" charset="0"/>
              </a:rPr>
              <a:t>Emotion regulation</a:t>
            </a:r>
          </a:p>
          <a:p>
            <a:pPr marL="923544" lvl="5" indent="-169164"/>
            <a:r>
              <a:rPr lang="en-US" sz="1800" dirty="0">
                <a:ea typeface="ＭＳ Ｐゴシック" charset="0"/>
              </a:rPr>
              <a:t>I</a:t>
            </a:r>
            <a:r>
              <a:rPr lang="en-US" sz="1800" dirty="0" smtClean="0">
                <a:ea typeface="ＭＳ Ｐゴシック" charset="0"/>
              </a:rPr>
              <a:t>mpulse control skills</a:t>
            </a:r>
          </a:p>
          <a:p>
            <a:pPr marL="457200" lvl="3" indent="-169164"/>
            <a:r>
              <a:rPr lang="en-US" sz="2000" dirty="0" smtClean="0">
                <a:ea typeface="ＭＳ Ｐゴシック" charset="0"/>
              </a:rPr>
              <a:t>Low reactivity – </a:t>
            </a:r>
          </a:p>
          <a:p>
            <a:pPr marL="923544" lvl="5" indent="-169164"/>
            <a:r>
              <a:rPr lang="en-US" sz="1800" dirty="0" smtClean="0">
                <a:ea typeface="ＭＳ Ｐゴシック" charset="0"/>
              </a:rPr>
              <a:t>Reward-based contingency management</a:t>
            </a:r>
          </a:p>
          <a:p>
            <a:pPr marL="923544" lvl="5" indent="-169164"/>
            <a:r>
              <a:rPr lang="en-US" sz="1800" dirty="0" smtClean="0">
                <a:ea typeface="ＭＳ Ｐゴシック" charset="0"/>
              </a:rPr>
              <a:t>Mindfulness/empathy building</a:t>
            </a:r>
          </a:p>
          <a:p>
            <a:pPr marL="0" indent="0"/>
            <a:endParaRPr lang="en-US" sz="2000" dirty="0">
              <a:ea typeface="ＭＳ Ｐゴシック" charset="0"/>
              <a:cs typeface="ＭＳ Ｐゴシック" charset="0"/>
            </a:endParaRPr>
          </a:p>
        </p:txBody>
      </p:sp>
      <p:sp>
        <p:nvSpPr>
          <p:cNvPr id="16" name="Title 1"/>
          <p:cNvSpPr txBox="1">
            <a:spLocks/>
          </p:cNvSpPr>
          <p:nvPr/>
        </p:nvSpPr>
        <p:spPr>
          <a:xfrm>
            <a:off x="1799252" y="206990"/>
            <a:ext cx="7192905"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en-US" dirty="0" smtClean="0"/>
              <a:t>Externalizing Symptoms</a:t>
            </a:r>
            <a:endParaRPr lang="en-US" dirty="0"/>
          </a:p>
        </p:txBody>
      </p:sp>
    </p:spTree>
    <p:extLst>
      <p:ext uri="{BB962C8B-B14F-4D97-AF65-F5344CB8AC3E}">
        <p14:creationId xmlns:p14="http://schemas.microsoft.com/office/powerpoint/2010/main" xmlns="" val="26592592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03155" y="666036"/>
            <a:ext cx="3643884" cy="548640"/>
          </a:xfrm>
          <a:solidFill>
            <a:srgbClr val="2D96AE"/>
          </a:solidFill>
          <a:ln>
            <a:solidFill>
              <a:srgbClr val="15424E"/>
            </a:solidFill>
          </a:ln>
        </p:spPr>
        <p:style>
          <a:lnRef idx="2">
            <a:schemeClr val="accent3">
              <a:shade val="50000"/>
            </a:schemeClr>
          </a:lnRef>
          <a:fillRef idx="1">
            <a:schemeClr val="accent3"/>
          </a:fillRef>
          <a:effectRef idx="0">
            <a:schemeClr val="accent3"/>
          </a:effectRef>
          <a:fontRef idx="minor">
            <a:schemeClr val="lt1"/>
          </a:fontRef>
        </p:style>
        <p:txBody>
          <a:bodyPr/>
          <a:lstStyle/>
          <a:p>
            <a:r>
              <a:rPr lang="en-US" sz="1600" b="1" dirty="0" smtClean="0">
                <a:solidFill>
                  <a:schemeClr val="bg1"/>
                </a:solidFill>
              </a:rPr>
              <a:t>Strengths</a:t>
            </a:r>
            <a:endParaRPr lang="en-US" sz="1600" b="1" dirty="0">
              <a:solidFill>
                <a:schemeClr val="bg1"/>
              </a:solidFill>
            </a:endParaRPr>
          </a:p>
        </p:txBody>
      </p:sp>
      <p:sp>
        <p:nvSpPr>
          <p:cNvPr id="4" name="Content Placeholder 3"/>
          <p:cNvSpPr>
            <a:spLocks noGrp="1"/>
          </p:cNvSpPr>
          <p:nvPr>
            <p:ph sz="half" idx="2"/>
          </p:nvPr>
        </p:nvSpPr>
        <p:spPr>
          <a:xfrm>
            <a:off x="699345" y="1270604"/>
            <a:ext cx="3643884" cy="3108960"/>
          </a:xfrm>
        </p:spPr>
        <p:txBody>
          <a:bodyPr/>
          <a:lstStyle/>
          <a:p>
            <a:r>
              <a:rPr lang="en-US" dirty="0" smtClean="0"/>
              <a:t>Multi-method assessment</a:t>
            </a:r>
          </a:p>
          <a:p>
            <a:endParaRPr lang="en-US" dirty="0" smtClean="0"/>
          </a:p>
          <a:p>
            <a:r>
              <a:rPr lang="en-US" dirty="0" smtClean="0"/>
              <a:t>Physiological </a:t>
            </a:r>
            <a:r>
              <a:rPr lang="en-US" sz="2200" dirty="0" smtClean="0"/>
              <a:t>indices</a:t>
            </a:r>
            <a:r>
              <a:rPr lang="en-US" dirty="0" smtClean="0"/>
              <a:t> of reactivity</a:t>
            </a:r>
          </a:p>
          <a:p>
            <a:endParaRPr lang="en-US" dirty="0" smtClean="0"/>
          </a:p>
          <a:p>
            <a:r>
              <a:rPr lang="en-US" dirty="0" smtClean="0"/>
              <a:t>Longitudinal design</a:t>
            </a:r>
          </a:p>
          <a:p>
            <a:endParaRPr lang="en-US" dirty="0"/>
          </a:p>
        </p:txBody>
      </p:sp>
      <p:sp>
        <p:nvSpPr>
          <p:cNvPr id="5" name="Text Placeholder 4"/>
          <p:cNvSpPr>
            <a:spLocks noGrp="1"/>
          </p:cNvSpPr>
          <p:nvPr>
            <p:ph type="body" sz="quarter" idx="3"/>
          </p:nvPr>
        </p:nvSpPr>
        <p:spPr>
          <a:xfrm>
            <a:off x="4819821" y="666036"/>
            <a:ext cx="3643884" cy="548640"/>
          </a:xfrm>
          <a:solidFill>
            <a:srgbClr val="2D96AE"/>
          </a:solidFill>
          <a:ln>
            <a:solidFill>
              <a:srgbClr val="15424E"/>
            </a:solidFill>
          </a:ln>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US" sz="1600" b="1" dirty="0" smtClean="0">
                <a:solidFill>
                  <a:schemeClr val="bg1"/>
                </a:solidFill>
              </a:rPr>
              <a:t>Limitations</a:t>
            </a:r>
            <a:endParaRPr lang="en-US" sz="1600" b="1" dirty="0">
              <a:solidFill>
                <a:schemeClr val="bg1"/>
              </a:solidFill>
            </a:endParaRPr>
          </a:p>
        </p:txBody>
      </p:sp>
      <p:sp>
        <p:nvSpPr>
          <p:cNvPr id="6" name="Content Placeholder 5"/>
          <p:cNvSpPr>
            <a:spLocks noGrp="1"/>
          </p:cNvSpPr>
          <p:nvPr>
            <p:ph sz="quarter" idx="4"/>
          </p:nvPr>
        </p:nvSpPr>
        <p:spPr>
          <a:xfrm>
            <a:off x="4819821" y="1270604"/>
            <a:ext cx="3643884" cy="3108960"/>
          </a:xfrm>
        </p:spPr>
        <p:txBody>
          <a:bodyPr>
            <a:normAutofit/>
          </a:bodyPr>
          <a:lstStyle/>
          <a:p>
            <a:r>
              <a:rPr lang="en-US" dirty="0" smtClean="0"/>
              <a:t>Single, non-specific indicators of physiology</a:t>
            </a:r>
          </a:p>
          <a:p>
            <a:r>
              <a:rPr lang="en-US" dirty="0" smtClean="0"/>
              <a:t>Low symptom rates:</a:t>
            </a:r>
          </a:p>
          <a:p>
            <a:r>
              <a:rPr lang="en-US" dirty="0"/>
              <a:t>	</a:t>
            </a:r>
            <a:r>
              <a:rPr lang="en-US" dirty="0" smtClean="0"/>
              <a:t>Community sample</a:t>
            </a:r>
          </a:p>
          <a:p>
            <a:r>
              <a:rPr lang="en-US" dirty="0"/>
              <a:t>	</a:t>
            </a:r>
            <a:r>
              <a:rPr lang="en-US" dirty="0" smtClean="0"/>
              <a:t>Developmental stage</a:t>
            </a:r>
          </a:p>
          <a:p>
            <a:r>
              <a:rPr lang="en-US" dirty="0" smtClean="0"/>
              <a:t>Mother-reported outcomes</a:t>
            </a:r>
          </a:p>
          <a:p>
            <a:endParaRPr lang="en-US" dirty="0"/>
          </a:p>
        </p:txBody>
      </p:sp>
      <p:sp>
        <p:nvSpPr>
          <p:cNvPr id="7" name="Slide Number Placeholder 6"/>
          <p:cNvSpPr>
            <a:spLocks noGrp="1"/>
          </p:cNvSpPr>
          <p:nvPr>
            <p:ph type="sldNum" sz="quarter" idx="12"/>
          </p:nvPr>
        </p:nvSpPr>
        <p:spPr/>
        <p:txBody>
          <a:bodyPr/>
          <a:lstStyle/>
          <a:p>
            <a:fld id="{49B39313-1506-9441-82B8-DAE467B0E0C9}" type="slidenum">
              <a:rPr lang="en-US" smtClean="0"/>
              <a:pPr/>
              <a:t>48</a:t>
            </a:fld>
            <a:endParaRPr lang="en-US"/>
          </a:p>
        </p:txBody>
      </p:sp>
    </p:spTree>
    <p:extLst>
      <p:ext uri="{BB962C8B-B14F-4D97-AF65-F5344CB8AC3E}">
        <p14:creationId xmlns:p14="http://schemas.microsoft.com/office/powerpoint/2010/main" xmlns="" val="29824384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6112" y="1950604"/>
            <a:ext cx="3861579" cy="1207509"/>
          </a:xfrm>
        </p:spPr>
        <p:txBody>
          <a:bodyPr anchor="ctr"/>
          <a:lstStyle/>
          <a:p>
            <a:pPr algn="ctr"/>
            <a:r>
              <a:rPr lang="en-US" sz="4800" dirty="0" smtClean="0">
                <a:solidFill>
                  <a:schemeClr val="accent2"/>
                </a:solidFill>
              </a:rPr>
              <a:t>Thank You</a:t>
            </a:r>
            <a:endParaRPr lang="en-US" sz="4800" dirty="0">
              <a:solidFill>
                <a:schemeClr val="accent2"/>
              </a:solidFill>
            </a:endParaRPr>
          </a:p>
        </p:txBody>
      </p:sp>
      <p:sp>
        <p:nvSpPr>
          <p:cNvPr id="5" name="Slide Number Placeholder 4"/>
          <p:cNvSpPr>
            <a:spLocks noGrp="1"/>
          </p:cNvSpPr>
          <p:nvPr>
            <p:ph type="sldNum" sz="quarter" idx="12"/>
          </p:nvPr>
        </p:nvSpPr>
        <p:spPr/>
        <p:txBody>
          <a:bodyPr/>
          <a:lstStyle/>
          <a:p>
            <a:fld id="{49B39313-1506-9441-82B8-DAE467B0E0C9}" type="slidenum">
              <a:rPr lang="en-US" smtClean="0"/>
              <a:pPr/>
              <a:t>49</a:t>
            </a:fld>
            <a:endParaRPr lang="en-US"/>
          </a:p>
        </p:txBody>
      </p:sp>
      <p:pic>
        <p:nvPicPr>
          <p:cNvPr id="14" name="Picture 13" descr="Screen Shot 2016-06-06 at 8.07.32 PM.png"/>
          <p:cNvPicPr>
            <a:picLocks noChangeAspect="1"/>
          </p:cNvPicPr>
          <p:nvPr/>
        </p:nvPicPr>
        <p:blipFill rotWithShape="1">
          <a:blip r:embed="rId3">
            <a:clrChange>
              <a:clrFrom>
                <a:srgbClr val="FFFFFF"/>
              </a:clrFrom>
              <a:clrTo>
                <a:srgbClr val="FFFFFF">
                  <a:alpha val="0"/>
                </a:srgbClr>
              </a:clrTo>
            </a:clrChange>
            <a:duotone>
              <a:schemeClr val="accent3">
                <a:shade val="45000"/>
                <a:satMod val="135000"/>
              </a:schemeClr>
              <a:prstClr val="white"/>
            </a:duotone>
            <a:alphaModFix amt="38000"/>
            <a:extLst>
              <a:ext uri="{28A0092B-C50C-407E-A947-70E740481C1C}">
                <a14:useLocalDpi xmlns:a14="http://schemas.microsoft.com/office/drawing/2010/main" xmlns="" val="0"/>
              </a:ext>
            </a:extLst>
          </a:blip>
          <a:srcRect l="4090"/>
          <a:stretch/>
        </p:blipFill>
        <p:spPr>
          <a:xfrm>
            <a:off x="0" y="-1"/>
            <a:ext cx="6808004" cy="1905245"/>
          </a:xfrm>
          <a:prstGeom prst="rect">
            <a:avLst/>
          </a:prstGeom>
        </p:spPr>
      </p:pic>
      <p:sp>
        <p:nvSpPr>
          <p:cNvPr id="15" name="Right Triangle 14"/>
          <p:cNvSpPr/>
          <p:nvPr/>
        </p:nvSpPr>
        <p:spPr>
          <a:xfrm rot="16042908">
            <a:off x="5717695" y="552073"/>
            <a:ext cx="1187894" cy="1453298"/>
          </a:xfrm>
          <a:prstGeom prst="rtTriangl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ubtitle 2"/>
          <p:cNvSpPr txBox="1">
            <a:spLocks/>
          </p:cNvSpPr>
          <p:nvPr/>
        </p:nvSpPr>
        <p:spPr>
          <a:xfrm>
            <a:off x="2358279" y="3175262"/>
            <a:ext cx="6775543" cy="3698639"/>
          </a:xfrm>
          <a:prstGeom prst="rect">
            <a:avLst/>
          </a:prstGeom>
        </p:spPr>
        <p:txBody>
          <a:bodyPr vert="horz" lIns="91440" tIns="9144" rIns="91440" bIns="45720" rtlCol="0">
            <a:noAutofit/>
          </a:bodyPr>
          <a:lstStyle>
            <a:defPPr>
              <a:defRPr lang="en-US"/>
            </a:defPPr>
            <a:lvl1pPr indent="0" defTabSz="914400">
              <a:spcBef>
                <a:spcPts val="800"/>
              </a:spcBef>
              <a:buFont typeface="Arial" pitchFamily="34" charset="0"/>
              <a:buNone/>
              <a:defRPr kumimoji="0" sz="1400" b="0" i="0" u="none" strike="noStrike" cap="all" spc="400" normalizeH="0" baseline="0">
                <a:ln>
                  <a:noFill/>
                </a:ln>
                <a:effectLst/>
                <a:uLnTx/>
                <a:uFillTx/>
                <a:ea typeface="+mj-ea"/>
                <a:cs typeface="Tunga" pitchFamily="2"/>
              </a:defRPr>
            </a:lvl1pPr>
            <a:lvl2pPr indent="0" algn="ctr" defTabSz="914400">
              <a:spcBef>
                <a:spcPts val="300"/>
              </a:spcBef>
              <a:buClr>
                <a:schemeClr val="accent2"/>
              </a:buClr>
              <a:buFont typeface="Wingdings" pitchFamily="2" charset="2"/>
              <a:buNone/>
              <a:defRPr sz="1600">
                <a:solidFill>
                  <a:schemeClr val="tx1">
                    <a:tint val="75000"/>
                  </a:schemeClr>
                </a:solidFill>
              </a:defRPr>
            </a:lvl2pPr>
            <a:lvl3pPr indent="0" algn="ctr" defTabSz="914400">
              <a:spcBef>
                <a:spcPts val="300"/>
              </a:spcBef>
              <a:buClr>
                <a:schemeClr val="accent2"/>
              </a:buClr>
              <a:buFont typeface="Wingdings" pitchFamily="2" charset="2"/>
              <a:buNone/>
              <a:defRPr sz="1600">
                <a:solidFill>
                  <a:schemeClr val="tx1">
                    <a:tint val="75000"/>
                  </a:schemeClr>
                </a:solidFill>
              </a:defRPr>
            </a:lvl3pPr>
            <a:lvl4pPr indent="0" algn="ctr" defTabSz="914400">
              <a:spcBef>
                <a:spcPts val="300"/>
              </a:spcBef>
              <a:buClr>
                <a:schemeClr val="accent2"/>
              </a:buClr>
              <a:buFont typeface="Wingdings" pitchFamily="2" charset="2"/>
              <a:buNone/>
              <a:defRPr sz="1600">
                <a:solidFill>
                  <a:schemeClr val="tx1">
                    <a:tint val="75000"/>
                  </a:schemeClr>
                </a:solidFill>
              </a:defRPr>
            </a:lvl4pPr>
            <a:lvl5pPr indent="0" algn="ctr" defTabSz="914400">
              <a:spcBef>
                <a:spcPts val="300"/>
              </a:spcBef>
              <a:buClr>
                <a:schemeClr val="accent2"/>
              </a:buClr>
              <a:buFont typeface="Wingdings" pitchFamily="2" charset="2"/>
              <a:buNone/>
              <a:defRPr sz="1600">
                <a:solidFill>
                  <a:schemeClr val="tx1">
                    <a:tint val="75000"/>
                  </a:schemeClr>
                </a:solidFill>
              </a:defRPr>
            </a:lvl5pPr>
            <a:lvl6pPr indent="0" algn="ctr" defTabSz="914400">
              <a:spcBef>
                <a:spcPts val="300"/>
              </a:spcBef>
              <a:buClr>
                <a:schemeClr val="accent2"/>
              </a:buClr>
              <a:buFont typeface="Wingdings" pitchFamily="2" charset="2"/>
              <a:buNone/>
              <a:defRPr sz="1400">
                <a:solidFill>
                  <a:schemeClr val="tx1">
                    <a:tint val="75000"/>
                  </a:schemeClr>
                </a:solidFill>
              </a:defRPr>
            </a:lvl6pPr>
            <a:lvl7pPr indent="0" algn="ctr" defTabSz="914400">
              <a:spcBef>
                <a:spcPts val="300"/>
              </a:spcBef>
              <a:buClr>
                <a:schemeClr val="accent2"/>
              </a:buClr>
              <a:buFont typeface="Wingdings" pitchFamily="2" charset="2"/>
              <a:buNone/>
              <a:defRPr sz="1400">
                <a:solidFill>
                  <a:schemeClr val="tx1">
                    <a:tint val="75000"/>
                  </a:schemeClr>
                </a:solidFill>
              </a:defRPr>
            </a:lvl7pPr>
            <a:lvl8pPr indent="0" algn="ctr" defTabSz="914400">
              <a:spcBef>
                <a:spcPts val="300"/>
              </a:spcBef>
              <a:buClr>
                <a:schemeClr val="accent2"/>
              </a:buClr>
              <a:buFont typeface="Wingdings" pitchFamily="2" charset="2"/>
              <a:buNone/>
              <a:defRPr sz="1400">
                <a:solidFill>
                  <a:schemeClr val="tx1">
                    <a:tint val="75000"/>
                  </a:schemeClr>
                </a:solidFill>
              </a:defRPr>
            </a:lvl8pPr>
            <a:lvl9pPr indent="0" algn="ctr" defTabSz="914400">
              <a:spcBef>
                <a:spcPts val="300"/>
              </a:spcBef>
              <a:buClr>
                <a:schemeClr val="accent2"/>
              </a:buClr>
              <a:buFont typeface="Wingdings" pitchFamily="2" charset="2"/>
              <a:buNone/>
              <a:defRPr sz="1400">
                <a:solidFill>
                  <a:schemeClr val="tx1">
                    <a:tint val="75000"/>
                  </a:schemeClr>
                </a:solidFill>
              </a:defRPr>
            </a:lvl9pPr>
          </a:lstStyle>
          <a:p>
            <a:pPr algn="r">
              <a:spcBef>
                <a:spcPts val="200"/>
              </a:spcBef>
            </a:pPr>
            <a:endParaRPr lang="en-US" sz="1600" dirty="0"/>
          </a:p>
          <a:p>
            <a:pPr marL="342900" indent="-342900" algn="r">
              <a:lnSpc>
                <a:spcPct val="80000"/>
              </a:lnSpc>
              <a:spcBef>
                <a:spcPct val="0"/>
              </a:spcBef>
              <a:buClr>
                <a:schemeClr val="hlink"/>
              </a:buClr>
              <a:buSzPct val="70000"/>
            </a:pPr>
            <a:r>
              <a:rPr lang="en-US" sz="1800" dirty="0" smtClean="0"/>
              <a:t>the </a:t>
            </a:r>
            <a:r>
              <a:rPr lang="en-US" sz="1800" dirty="0"/>
              <a:t>families </a:t>
            </a:r>
            <a:r>
              <a:rPr lang="en-US" sz="1800" dirty="0" smtClean="0"/>
              <a:t>who participated &amp; </a:t>
            </a:r>
          </a:p>
          <a:p>
            <a:pPr marL="342900" indent="-342900" algn="r">
              <a:lnSpc>
                <a:spcPct val="80000"/>
              </a:lnSpc>
              <a:spcBef>
                <a:spcPct val="0"/>
              </a:spcBef>
              <a:buClr>
                <a:schemeClr val="hlink"/>
              </a:buClr>
              <a:buSzPct val="70000"/>
            </a:pPr>
            <a:r>
              <a:rPr lang="en-US" sz="1800" dirty="0" smtClean="0"/>
              <a:t>The </a:t>
            </a:r>
            <a:r>
              <a:rPr lang="en-US" sz="1800" dirty="0"/>
              <a:t>graduate students </a:t>
            </a:r>
            <a:endParaRPr lang="en-US" sz="1800" dirty="0" smtClean="0"/>
          </a:p>
          <a:p>
            <a:pPr marL="342900" indent="-342900" algn="r">
              <a:lnSpc>
                <a:spcPct val="80000"/>
              </a:lnSpc>
              <a:spcBef>
                <a:spcPct val="0"/>
              </a:spcBef>
              <a:buClr>
                <a:schemeClr val="hlink"/>
              </a:buClr>
              <a:buSzPct val="70000"/>
            </a:pPr>
            <a:r>
              <a:rPr lang="en-US" sz="1800" dirty="0" smtClean="0"/>
              <a:t>who contributed</a:t>
            </a:r>
            <a:r>
              <a:rPr lang="en-US" sz="1800" dirty="0"/>
              <a:t>:</a:t>
            </a:r>
          </a:p>
          <a:p>
            <a:pPr marL="342900" indent="-342900" algn="r">
              <a:lnSpc>
                <a:spcPct val="80000"/>
              </a:lnSpc>
              <a:spcBef>
                <a:spcPct val="0"/>
              </a:spcBef>
              <a:buClr>
                <a:schemeClr val="hlink"/>
              </a:buClr>
              <a:buSzPct val="70000"/>
            </a:pPr>
            <a:r>
              <a:rPr lang="en-US" sz="1800" dirty="0"/>
              <a:t>Maureen </a:t>
            </a:r>
            <a:r>
              <a:rPr lang="en-US" sz="1800" dirty="0" err="1"/>
              <a:t>Zalewski</a:t>
            </a:r>
            <a:r>
              <a:rPr lang="en-US" sz="1800" dirty="0"/>
              <a:t>, Cara </a:t>
            </a:r>
            <a:r>
              <a:rPr lang="en-US" sz="1800" dirty="0" err="1"/>
              <a:t>Kiff</a:t>
            </a:r>
            <a:r>
              <a:rPr lang="en-US" sz="1800" dirty="0"/>
              <a:t>, &amp; </a:t>
            </a:r>
            <a:endParaRPr lang="en-US" sz="1800" dirty="0" smtClean="0"/>
          </a:p>
          <a:p>
            <a:pPr marL="342900" indent="-342900" algn="r">
              <a:lnSpc>
                <a:spcPct val="80000"/>
              </a:lnSpc>
              <a:spcBef>
                <a:spcPct val="0"/>
              </a:spcBef>
              <a:buClr>
                <a:schemeClr val="hlink"/>
              </a:buClr>
              <a:buSzPct val="70000"/>
            </a:pPr>
            <a:r>
              <a:rPr lang="en-US" sz="1800" dirty="0" smtClean="0"/>
              <a:t>Stephanie Thompson</a:t>
            </a:r>
          </a:p>
          <a:p>
            <a:pPr marL="342900" indent="-342900" algn="r">
              <a:lnSpc>
                <a:spcPct val="80000"/>
              </a:lnSpc>
              <a:spcBef>
                <a:spcPct val="0"/>
              </a:spcBef>
              <a:buClr>
                <a:schemeClr val="hlink"/>
              </a:buClr>
              <a:buSzPct val="70000"/>
            </a:pPr>
            <a:endParaRPr lang="en-US" sz="1600" dirty="0"/>
          </a:p>
          <a:p>
            <a:pPr marL="342900" indent="-342900" algn="r">
              <a:lnSpc>
                <a:spcPct val="80000"/>
              </a:lnSpc>
              <a:spcBef>
                <a:spcPct val="0"/>
              </a:spcBef>
              <a:buClr>
                <a:schemeClr val="hlink"/>
              </a:buClr>
              <a:buSzPct val="70000"/>
            </a:pPr>
            <a:endParaRPr lang="en-US" sz="1600" dirty="0" smtClean="0"/>
          </a:p>
          <a:p>
            <a:pPr marL="342900" indent="-342900" algn="ctr">
              <a:lnSpc>
                <a:spcPct val="80000"/>
              </a:lnSpc>
              <a:spcBef>
                <a:spcPct val="0"/>
              </a:spcBef>
              <a:buClr>
                <a:schemeClr val="hlink"/>
              </a:buClr>
              <a:buSzPct val="70000"/>
            </a:pPr>
            <a:endParaRPr lang="en-US" sz="1600" dirty="0" smtClean="0"/>
          </a:p>
          <a:p>
            <a:pPr algn="ctr">
              <a:spcBef>
                <a:spcPts val="200"/>
              </a:spcBef>
            </a:pPr>
            <a:r>
              <a:rPr lang="en-US" sz="1600" dirty="0" smtClean="0"/>
              <a:t>Funding Sources:</a:t>
            </a:r>
            <a:endParaRPr lang="en-US" sz="1600" dirty="0"/>
          </a:p>
          <a:p>
            <a:pPr algn="r">
              <a:spcBef>
                <a:spcPts val="200"/>
              </a:spcBef>
            </a:pPr>
            <a:r>
              <a:rPr lang="en-US" sz="1600" dirty="0" err="1"/>
              <a:t>Liliana</a:t>
            </a:r>
            <a:r>
              <a:rPr lang="en-US" sz="1600" dirty="0"/>
              <a:t> </a:t>
            </a:r>
            <a:r>
              <a:rPr lang="en-US" sz="1600" dirty="0" err="1"/>
              <a:t>Lengua</a:t>
            </a:r>
            <a:r>
              <a:rPr lang="en-US" sz="1600" dirty="0"/>
              <a:t> (NICHD #5RO1 HD54465-01</a:t>
            </a:r>
            <a:r>
              <a:rPr lang="en-US" sz="1600" dirty="0" smtClean="0"/>
              <a:t>)</a:t>
            </a:r>
          </a:p>
          <a:p>
            <a:pPr algn="r">
              <a:spcBef>
                <a:spcPts val="200"/>
              </a:spcBef>
            </a:pPr>
            <a:r>
              <a:rPr lang="en-US" sz="1600" dirty="0" smtClean="0"/>
              <a:t>Lyndsey </a:t>
            </a:r>
            <a:r>
              <a:rPr lang="en-US" sz="1600" dirty="0"/>
              <a:t>Moran (NIMH 1F31MH098530-01A1)</a:t>
            </a:r>
          </a:p>
          <a:p>
            <a:pPr marL="342900" indent="-342900" algn="ctr">
              <a:lnSpc>
                <a:spcPct val="80000"/>
              </a:lnSpc>
              <a:spcBef>
                <a:spcPct val="0"/>
              </a:spcBef>
              <a:buClr>
                <a:schemeClr val="hlink"/>
              </a:buClr>
              <a:buSzPct val="70000"/>
            </a:pPr>
            <a:endParaRPr lang="en-US" sz="1600" dirty="0"/>
          </a:p>
          <a:p>
            <a:pPr algn="ctr">
              <a:spcBef>
                <a:spcPts val="200"/>
              </a:spcBef>
            </a:pPr>
            <a:endParaRPr lang="en-US" sz="1600" dirty="0"/>
          </a:p>
        </p:txBody>
      </p:sp>
    </p:spTree>
    <p:extLst>
      <p:ext uri="{BB962C8B-B14F-4D97-AF65-F5344CB8AC3E}">
        <p14:creationId xmlns:p14="http://schemas.microsoft.com/office/powerpoint/2010/main" xmlns="" val="1131241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Developmental Trajectories</a:t>
            </a:r>
            <a:endParaRPr lang="en-US" dirty="0"/>
          </a:p>
        </p:txBody>
      </p:sp>
      <p:sp>
        <p:nvSpPr>
          <p:cNvPr id="3" name="Content Placeholder 2"/>
          <p:cNvSpPr>
            <a:spLocks noGrp="1"/>
          </p:cNvSpPr>
          <p:nvPr>
            <p:ph idx="1"/>
          </p:nvPr>
        </p:nvSpPr>
        <p:spPr/>
        <p:txBody>
          <a:bodyPr>
            <a:normAutofit/>
          </a:bodyPr>
          <a:lstStyle/>
          <a:p>
            <a:r>
              <a:rPr lang="en-US" sz="2400" i="1" dirty="0" smtClean="0"/>
              <a:t>Why study growth in temperament dimensions?</a:t>
            </a:r>
          </a:p>
          <a:p>
            <a:pPr marL="284163" lvl="1" indent="-284163">
              <a:spcBef>
                <a:spcPts val="1200"/>
              </a:spcBef>
            </a:pPr>
            <a:r>
              <a:rPr lang="en-US" sz="2400" dirty="0" smtClean="0"/>
              <a:t>Reactivity</a:t>
            </a:r>
          </a:p>
          <a:p>
            <a:pPr marL="568325" lvl="2" indent="-227013"/>
            <a:r>
              <a:rPr lang="en-US" sz="2400" dirty="0" smtClean="0"/>
              <a:t>Relevant to understand potential risk conferred not just by levels, but changes</a:t>
            </a:r>
          </a:p>
          <a:p>
            <a:pPr marL="284163" lvl="1" indent="-284163">
              <a:spcBef>
                <a:spcPts val="1200"/>
              </a:spcBef>
            </a:pPr>
            <a:r>
              <a:rPr lang="en-US" sz="2400" dirty="0" smtClean="0"/>
              <a:t>Regulation</a:t>
            </a:r>
          </a:p>
          <a:p>
            <a:pPr marL="568325" lvl="2" indent="-227013"/>
            <a:r>
              <a:rPr lang="en-US" sz="2400" dirty="0" smtClean="0"/>
              <a:t>Explore impact of developmentally appropriate gains in regulation</a:t>
            </a:r>
          </a:p>
          <a:p>
            <a:pPr marL="568325" lvl="2" indent="-227013"/>
            <a:r>
              <a:rPr lang="en-US" sz="2400" dirty="0" smtClean="0"/>
              <a:t>Points to timing of effects</a:t>
            </a:r>
          </a:p>
        </p:txBody>
      </p:sp>
      <p:sp>
        <p:nvSpPr>
          <p:cNvPr id="4" name="Slide Number Placeholder 3"/>
          <p:cNvSpPr>
            <a:spLocks noGrp="1"/>
          </p:cNvSpPr>
          <p:nvPr>
            <p:ph type="sldNum" sz="quarter" idx="12"/>
          </p:nvPr>
        </p:nvSpPr>
        <p:spPr/>
        <p:txBody>
          <a:bodyPr/>
          <a:lstStyle/>
          <a:p>
            <a:fld id="{49B39313-1506-9441-82B8-DAE467B0E0C9}" type="slidenum">
              <a:rPr lang="en-US" smtClean="0"/>
              <a:pPr/>
              <a:t>5</a:t>
            </a:fld>
            <a:endParaRPr lang="en-US"/>
          </a:p>
        </p:txBody>
      </p:sp>
    </p:spTree>
    <p:extLst>
      <p:ext uri="{BB962C8B-B14F-4D97-AF65-F5344CB8AC3E}">
        <p14:creationId xmlns:p14="http://schemas.microsoft.com/office/powerpoint/2010/main" xmlns="" val="313554476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47" y="365760"/>
            <a:ext cx="8104972" cy="548640"/>
          </a:xfrm>
        </p:spPr>
        <p:txBody>
          <a:bodyPr/>
          <a:lstStyle/>
          <a:p>
            <a:r>
              <a:rPr lang="en-US" dirty="0" smtClean="0"/>
              <a:t>Current Study</a:t>
            </a:r>
            <a:endParaRPr lang="en-US" dirty="0"/>
          </a:p>
        </p:txBody>
      </p:sp>
      <p:sp>
        <p:nvSpPr>
          <p:cNvPr id="3" name="Content Placeholder 2"/>
          <p:cNvSpPr>
            <a:spLocks noGrp="1"/>
          </p:cNvSpPr>
          <p:nvPr>
            <p:ph idx="1"/>
          </p:nvPr>
        </p:nvSpPr>
        <p:spPr>
          <a:xfrm>
            <a:off x="444500" y="1100628"/>
            <a:ext cx="8254999" cy="3579849"/>
          </a:xfrm>
        </p:spPr>
        <p:txBody>
          <a:bodyPr>
            <a:normAutofit/>
          </a:bodyPr>
          <a:lstStyle/>
          <a:p>
            <a:pPr>
              <a:spcAft>
                <a:spcPts val="600"/>
              </a:spcAft>
            </a:pPr>
            <a:r>
              <a:rPr lang="en-US" sz="1800" i="1" dirty="0" smtClean="0">
                <a:latin typeface="+mj-lt"/>
              </a:rPr>
              <a:t>Reactivity tested as predictor of levels and growth in symptoms</a:t>
            </a:r>
          </a:p>
          <a:p>
            <a:pPr lvl="2"/>
            <a:r>
              <a:rPr lang="en-US" sz="1800" dirty="0" smtClean="0"/>
              <a:t>Higher levels and growth in reactivity was expected to confer risk</a:t>
            </a:r>
          </a:p>
          <a:p>
            <a:pPr lvl="3">
              <a:buClr>
                <a:schemeClr val="accent2"/>
              </a:buClr>
            </a:pPr>
            <a:r>
              <a:rPr lang="en-US" sz="1800" dirty="0" smtClean="0"/>
              <a:t>Fear may specifically relate to internalizing symptoms</a:t>
            </a:r>
          </a:p>
          <a:p>
            <a:pPr lvl="3">
              <a:buClr>
                <a:schemeClr val="accent2"/>
              </a:buClr>
            </a:pPr>
            <a:r>
              <a:rPr lang="en-US" sz="1800" dirty="0" smtClean="0"/>
              <a:t>Frustration may more generally relate to both symptom types</a:t>
            </a:r>
          </a:p>
          <a:p>
            <a:pPr marL="0" lvl="1" indent="0">
              <a:buNone/>
            </a:pPr>
            <a:endParaRPr lang="en-US" sz="1800" dirty="0"/>
          </a:p>
          <a:p>
            <a:pPr marL="0" lvl="1" indent="0">
              <a:spcAft>
                <a:spcPts val="600"/>
              </a:spcAft>
              <a:buNone/>
            </a:pPr>
            <a:r>
              <a:rPr lang="en-US" sz="1800" i="1" dirty="0" smtClean="0">
                <a:latin typeface="+mj-lt"/>
              </a:rPr>
              <a:t>Effortful control tested as moderator of relation between reactivity and symptoms</a:t>
            </a:r>
          </a:p>
          <a:p>
            <a:pPr lvl="2"/>
            <a:r>
              <a:rPr lang="en-US" sz="1800" dirty="0" smtClean="0"/>
              <a:t>Effortful control expected to act as a buffer</a:t>
            </a:r>
          </a:p>
          <a:p>
            <a:pPr lvl="3">
              <a:buClr>
                <a:schemeClr val="accent2"/>
              </a:buClr>
            </a:pPr>
            <a:r>
              <a:rPr lang="en-US" sz="1800" dirty="0" smtClean="0"/>
              <a:t>Particularly important for children at higher risk due to reactivity</a:t>
            </a:r>
          </a:p>
          <a:p>
            <a:pPr lvl="2"/>
            <a:r>
              <a:rPr lang="en-US" sz="1800" dirty="0" smtClean="0"/>
              <a:t>Explored role of level vs. development of effortful control</a:t>
            </a:r>
            <a:endParaRPr lang="en-US" sz="1800" dirty="0"/>
          </a:p>
          <a:p>
            <a:pPr lvl="3"/>
            <a:endParaRPr lang="en-US" sz="1800" dirty="0" smtClean="0"/>
          </a:p>
          <a:p>
            <a:pPr lvl="3"/>
            <a:endParaRPr lang="en-US" sz="1800" dirty="0" smtClean="0"/>
          </a:p>
          <a:p>
            <a:pPr lvl="2"/>
            <a:endParaRPr lang="en-US" sz="1800" dirty="0" smtClean="0"/>
          </a:p>
        </p:txBody>
      </p:sp>
      <p:sp>
        <p:nvSpPr>
          <p:cNvPr id="4" name="Slide Number Placeholder 3"/>
          <p:cNvSpPr>
            <a:spLocks noGrp="1"/>
          </p:cNvSpPr>
          <p:nvPr>
            <p:ph type="sldNum" sz="quarter" idx="12"/>
          </p:nvPr>
        </p:nvSpPr>
        <p:spPr/>
        <p:txBody>
          <a:bodyPr/>
          <a:lstStyle/>
          <a:p>
            <a:fld id="{49B39313-1506-9441-82B8-DAE467B0E0C9}" type="slidenum">
              <a:rPr lang="en-US" smtClean="0"/>
              <a:pPr/>
              <a:t>6</a:t>
            </a:fld>
            <a:endParaRPr lang="en-US"/>
          </a:p>
        </p:txBody>
      </p:sp>
    </p:spTree>
    <p:extLst>
      <p:ext uri="{BB962C8B-B14F-4D97-AF65-F5344CB8AC3E}">
        <p14:creationId xmlns:p14="http://schemas.microsoft.com/office/powerpoint/2010/main" xmlns="" val="36407982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 y="365760"/>
            <a:ext cx="8023860" cy="548640"/>
          </a:xfrm>
        </p:spPr>
        <p:txBody>
          <a:bodyPr/>
          <a:lstStyle/>
          <a:p>
            <a:r>
              <a:rPr lang="en-US" dirty="0" smtClean="0"/>
              <a:t>Participants</a:t>
            </a:r>
            <a:endParaRPr lang="en-US" dirty="0"/>
          </a:p>
        </p:txBody>
      </p:sp>
      <p:sp>
        <p:nvSpPr>
          <p:cNvPr id="3" name="Content Placeholder 2"/>
          <p:cNvSpPr>
            <a:spLocks noGrp="1"/>
          </p:cNvSpPr>
          <p:nvPr>
            <p:ph idx="1"/>
          </p:nvPr>
        </p:nvSpPr>
        <p:spPr>
          <a:xfrm>
            <a:off x="321561" y="1063587"/>
            <a:ext cx="8023860" cy="4225178"/>
          </a:xfrm>
        </p:spPr>
        <p:txBody>
          <a:bodyPr>
            <a:normAutofit/>
          </a:bodyPr>
          <a:lstStyle/>
          <a:p>
            <a:r>
              <a:rPr lang="en-US" sz="2400" i="1" dirty="0" smtClean="0"/>
              <a:t>Project 1, 2, 3 GO!</a:t>
            </a:r>
          </a:p>
          <a:p>
            <a:endParaRPr lang="en-US" sz="400" i="1" dirty="0" smtClean="0"/>
          </a:p>
          <a:p>
            <a:pPr lvl="1"/>
            <a:r>
              <a:rPr lang="en-US" sz="2400" dirty="0" smtClean="0"/>
              <a:t>Longitudinal Study</a:t>
            </a:r>
          </a:p>
          <a:p>
            <a:pPr lvl="2"/>
            <a:r>
              <a:rPr lang="en-US" sz="2400" dirty="0" smtClean="0"/>
              <a:t>306 preschoolers </a:t>
            </a:r>
          </a:p>
          <a:p>
            <a:pPr lvl="2"/>
            <a:r>
              <a:rPr lang="en-US" sz="2400" dirty="0"/>
              <a:t>F</a:t>
            </a:r>
            <a:r>
              <a:rPr lang="en-US" sz="2400" dirty="0" smtClean="0"/>
              <a:t>emale primary care giver</a:t>
            </a:r>
          </a:p>
          <a:p>
            <a:pPr lvl="1"/>
            <a:r>
              <a:rPr lang="en-US" sz="2400" dirty="0" smtClean="0"/>
              <a:t>Four assessments </a:t>
            </a:r>
          </a:p>
          <a:p>
            <a:pPr lvl="2"/>
            <a:r>
              <a:rPr lang="en-US" sz="2400" dirty="0" smtClean="0"/>
              <a:t>Every 9 months</a:t>
            </a:r>
          </a:p>
          <a:p>
            <a:pPr lvl="2"/>
            <a:r>
              <a:rPr lang="en-US" sz="2400" dirty="0" smtClean="0"/>
              <a:t>Age at Time 1: 36-39 mo.</a:t>
            </a:r>
          </a:p>
          <a:p>
            <a:pPr lvl="1"/>
            <a:r>
              <a:rPr lang="en-US" sz="2400" dirty="0" smtClean="0"/>
              <a:t>Recruited from preschools, co-ops, daycares</a:t>
            </a:r>
          </a:p>
          <a:p>
            <a:pPr lvl="1"/>
            <a:r>
              <a:rPr lang="en-US" sz="2400" dirty="0" smtClean="0"/>
              <a:t>Over-sampled families in poverty</a:t>
            </a:r>
            <a:endParaRPr lang="en-US" sz="2400" dirty="0"/>
          </a:p>
        </p:txBody>
      </p:sp>
      <p:graphicFrame>
        <p:nvGraphicFramePr>
          <p:cNvPr id="4" name="Object 2"/>
          <p:cNvGraphicFramePr>
            <a:graphicFrameLocks noChangeAspect="1"/>
          </p:cNvGraphicFramePr>
          <p:nvPr>
            <p:extLst>
              <p:ext uri="{D42A27DB-BD31-4B8C-83A1-F6EECF244321}">
                <p14:modId xmlns:p14="http://schemas.microsoft.com/office/powerpoint/2010/main" xmlns="" val="831552348"/>
              </p:ext>
            </p:extLst>
          </p:nvPr>
        </p:nvGraphicFramePr>
        <p:xfrm>
          <a:off x="4358081" y="365760"/>
          <a:ext cx="4622072" cy="2943682"/>
        </p:xfrm>
        <a:graphic>
          <a:graphicData uri="http://schemas.openxmlformats.org/presentationml/2006/ole">
            <p:oleObj spid="_x0000_s3175" name="Worksheet" r:id="rId3" imgW="13549680" imgH="8649000" progId="Excel.Sheet.8">
              <p:embed/>
            </p:oleObj>
          </a:graphicData>
        </a:graphic>
      </p:graphicFrame>
      <p:sp>
        <p:nvSpPr>
          <p:cNvPr id="5" name="Slide Number Placeholder 4"/>
          <p:cNvSpPr>
            <a:spLocks noGrp="1"/>
          </p:cNvSpPr>
          <p:nvPr>
            <p:ph type="sldNum" sz="quarter" idx="12"/>
          </p:nvPr>
        </p:nvSpPr>
        <p:spPr>
          <a:xfrm>
            <a:off x="303921" y="5324047"/>
            <a:ext cx="502920" cy="502920"/>
          </a:xfrm>
        </p:spPr>
        <p:txBody>
          <a:bodyPr/>
          <a:lstStyle/>
          <a:p>
            <a:fld id="{49B39313-1506-9441-82B8-DAE467B0E0C9}" type="slidenum">
              <a:rPr lang="en-US" smtClean="0"/>
              <a:pPr/>
              <a:t>7</a:t>
            </a:fld>
            <a:endParaRPr lang="en-US"/>
          </a:p>
        </p:txBody>
      </p:sp>
    </p:spTree>
    <p:extLst>
      <p:ext uri="{BB962C8B-B14F-4D97-AF65-F5344CB8AC3E}">
        <p14:creationId xmlns:p14="http://schemas.microsoft.com/office/powerpoint/2010/main" xmlns="" val="35156794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p:cNvSpPr>
          <p:nvPr>
            <p:ph type="title"/>
          </p:nvPr>
        </p:nvSpPr>
        <p:spPr>
          <a:xfrm rot="19140000">
            <a:off x="1075218" y="2156679"/>
            <a:ext cx="5212080" cy="1089427"/>
          </a:xfrm>
        </p:spPr>
        <p:txBody>
          <a:bodyPr vert="horz" wrap="square" lIns="91440" tIns="45720" rIns="91440" bIns="45720" numCol="1" anchorCtr="0" compatLnSpc="1">
            <a:prstTxWarp prst="textNoShape">
              <a:avLst/>
            </a:prstTxWarp>
          </a:bodyPr>
          <a:lstStyle/>
          <a:p>
            <a:pPr eaLnBrk="1" hangingPunct="1">
              <a:defRPr/>
            </a:pPr>
            <a:r>
              <a:rPr lang="en-US" sz="3600" dirty="0">
                <a:effectLst>
                  <a:outerShdw blurRad="38100" dist="38100" dir="2700000" algn="tl">
                    <a:srgbClr val="DDDDDD"/>
                  </a:outerShdw>
                </a:effectLst>
                <a:ea typeface="ＭＳ Ｐゴシック" charset="0"/>
                <a:cs typeface="ＭＳ Ｐゴシック" charset="0"/>
              </a:rPr>
              <a:t>Measures</a:t>
            </a:r>
            <a:r>
              <a:rPr lang="en-US" sz="3600" dirty="0" smtClean="0">
                <a:effectLst>
                  <a:outerShdw blurRad="38100" dist="38100" dir="2700000" algn="tl">
                    <a:srgbClr val="DDDDDD"/>
                  </a:outerShdw>
                </a:effectLst>
                <a:ea typeface="ＭＳ Ｐゴシック" charset="0"/>
                <a:cs typeface="ＭＳ Ｐゴシック" charset="0"/>
              </a:rPr>
              <a:t>:</a:t>
            </a:r>
            <a:endParaRPr lang="en-US" sz="3600" dirty="0">
              <a:effectLst>
                <a:outerShdw blurRad="38100" dist="38100" dir="2700000" algn="tl">
                  <a:srgbClr val="DDDDDD"/>
                </a:outerShdw>
              </a:effectLst>
              <a:ea typeface="ＭＳ Ｐゴシック" charset="0"/>
              <a:cs typeface="ＭＳ Ｐゴシック" charset="0"/>
            </a:endParaRPr>
          </a:p>
        </p:txBody>
      </p:sp>
      <p:sp>
        <p:nvSpPr>
          <p:cNvPr id="58370" name="Rectangle 3"/>
          <p:cNvSpPr>
            <a:spLocks noGrp="1"/>
          </p:cNvSpPr>
          <p:nvPr>
            <p:ph idx="1"/>
          </p:nvPr>
        </p:nvSpPr>
        <p:spPr>
          <a:xfrm>
            <a:off x="5472604" y="1722103"/>
            <a:ext cx="3453680" cy="999327"/>
          </a:xfrm>
        </p:spPr>
        <p:txBody>
          <a:bodyPr>
            <a:noAutofit/>
          </a:bodyPr>
          <a:lstStyle/>
          <a:p>
            <a:pPr marL="0" indent="0" algn="r" eaLnBrk="1" hangingPunct="1"/>
            <a:r>
              <a:rPr lang="en-US" sz="2400" dirty="0">
                <a:solidFill>
                  <a:schemeClr val="accent2">
                    <a:lumMod val="75000"/>
                  </a:schemeClr>
                </a:solidFill>
                <a:ea typeface="ＭＳ Ｐゴシック" charset="0"/>
                <a:cs typeface="ＭＳ Ｐゴシック" charset="0"/>
              </a:rPr>
              <a:t>Negative </a:t>
            </a:r>
            <a:r>
              <a:rPr lang="en-US" sz="2400" dirty="0" smtClean="0">
                <a:solidFill>
                  <a:schemeClr val="accent2">
                    <a:lumMod val="75000"/>
                  </a:schemeClr>
                </a:solidFill>
                <a:ea typeface="ＭＳ Ｐゴシック" charset="0"/>
                <a:cs typeface="ＭＳ Ｐゴシック" charset="0"/>
              </a:rPr>
              <a:t>Reactivity</a:t>
            </a:r>
          </a:p>
          <a:p>
            <a:pPr marL="457200" lvl="3" indent="-169164" algn="r"/>
            <a:r>
              <a:rPr lang="en-US" sz="2400" dirty="0" smtClean="0">
                <a:ea typeface="ＭＳ Ｐゴシック" charset="0"/>
              </a:rPr>
              <a:t>Physiology</a:t>
            </a:r>
          </a:p>
          <a:p>
            <a:pPr marL="0" lvl="1" indent="0" algn="r" eaLnBrk="1" hangingPunct="1">
              <a:buNone/>
            </a:pPr>
            <a:endParaRPr lang="en-US" sz="2400" dirty="0">
              <a:ea typeface="ＭＳ Ｐゴシック" charset="0"/>
            </a:endParaRPr>
          </a:p>
          <a:p>
            <a:pPr marL="0" indent="0" algn="r" eaLnBrk="1" hangingPunct="1"/>
            <a:endParaRPr lang="en-US" sz="2400" dirty="0">
              <a:ea typeface="ＭＳ Ｐゴシック" charset="0"/>
              <a:cs typeface="ＭＳ Ｐゴシック" charset="0"/>
            </a:endParaRPr>
          </a:p>
        </p:txBody>
      </p:sp>
      <p:sp>
        <p:nvSpPr>
          <p:cNvPr id="3" name="Slide Number Placeholder 2"/>
          <p:cNvSpPr>
            <a:spLocks noGrp="1"/>
          </p:cNvSpPr>
          <p:nvPr>
            <p:ph type="sldNum" sz="quarter" idx="12"/>
          </p:nvPr>
        </p:nvSpPr>
        <p:spPr>
          <a:xfrm>
            <a:off x="102141" y="5766647"/>
            <a:ext cx="502920" cy="502920"/>
          </a:xfrm>
          <a:ln>
            <a:solidFill>
              <a:schemeClr val="bg1"/>
            </a:solidFill>
          </a:ln>
        </p:spPr>
        <p:txBody>
          <a:bodyPr/>
          <a:lstStyle/>
          <a:p>
            <a:fld id="{49B39313-1506-9441-82B8-DAE467B0E0C9}" type="slidenum">
              <a:rPr lang="en-US" smtClean="0">
                <a:solidFill>
                  <a:schemeClr val="bg1"/>
                </a:solidFill>
              </a:rPr>
              <a:pPr/>
              <a:t>8</a:t>
            </a:fld>
            <a:endParaRPr lang="en-US">
              <a:solidFill>
                <a:schemeClr val="bg1"/>
              </a:solidFill>
            </a:endParaRPr>
          </a:p>
        </p:txBody>
      </p:sp>
      <p:sp>
        <p:nvSpPr>
          <p:cNvPr id="8" name="Rectangle 3"/>
          <p:cNvSpPr txBox="1">
            <a:spLocks/>
          </p:cNvSpPr>
          <p:nvPr/>
        </p:nvSpPr>
        <p:spPr>
          <a:xfrm>
            <a:off x="3628572" y="3221590"/>
            <a:ext cx="5297712" cy="1330155"/>
          </a:xfrm>
          <a:prstGeom prst="rect">
            <a:avLst/>
          </a:prstGeom>
        </p:spPr>
        <p:txBody>
          <a:bodyPr vert="horz" lIns="91440" tIns="45720" rIns="91440" bIns="45720" rtlCol="0">
            <a:noAutofit/>
          </a:bodyPr>
          <a:lstStyle>
            <a:lvl1pPr marL="342900" indent="-342900" algn="l" defTabSz="914400" rtl="0" eaLnBrk="1" latinLnBrk="0" hangingPunct="1">
              <a:spcBef>
                <a:spcPts val="800"/>
              </a:spcBef>
              <a:buFont typeface="Arial" pitchFamily="34" charset="0"/>
              <a:buNone/>
              <a:defRPr sz="32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2800" kern="1200">
                <a:solidFill>
                  <a:schemeClr val="tx1"/>
                </a:solidFill>
                <a:latin typeface="+mn-lt"/>
                <a:ea typeface="+mn-ea"/>
                <a:cs typeface="+mn-cs"/>
              </a:defRPr>
            </a:lvl2pPr>
            <a:lvl3pPr marL="402336" indent="-164592" algn="l" defTabSz="914400" rtl="0" eaLnBrk="1" latinLnBrk="0" hangingPunct="1">
              <a:spcBef>
                <a:spcPts val="300"/>
              </a:spcBef>
              <a:buClr>
                <a:schemeClr val="accent3"/>
              </a:buClr>
              <a:buFont typeface="Wingdings" pitchFamily="2" charset="2"/>
              <a:buChar char="§"/>
              <a:defRPr sz="2400" kern="1200">
                <a:solidFill>
                  <a:schemeClr val="tx1"/>
                </a:solidFill>
                <a:latin typeface="+mn-lt"/>
                <a:ea typeface="+mn-ea"/>
                <a:cs typeface="+mn-cs"/>
              </a:defRPr>
            </a:lvl3pPr>
            <a:lvl4pPr marL="630936" indent="-164592" algn="l" defTabSz="914400" rtl="0" eaLnBrk="1" latinLnBrk="0" hangingPunct="1">
              <a:spcBef>
                <a:spcPts val="300"/>
              </a:spcBef>
              <a:buClr>
                <a:schemeClr val="accent3"/>
              </a:buClr>
              <a:buFont typeface="Wingdings" pitchFamily="2" charset="2"/>
              <a:buChar char="§"/>
              <a:defRPr sz="20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20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20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20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20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2000" kern="1200">
                <a:solidFill>
                  <a:schemeClr val="tx1"/>
                </a:solidFill>
                <a:latin typeface="+mn-lt"/>
                <a:ea typeface="+mn-ea"/>
                <a:cs typeface="+mn-cs"/>
              </a:defRPr>
            </a:lvl9pPr>
          </a:lstStyle>
          <a:p>
            <a:pPr marL="0" indent="0" algn="r"/>
            <a:r>
              <a:rPr lang="en-US" sz="2400" dirty="0" smtClean="0">
                <a:solidFill>
                  <a:schemeClr val="accent2">
                    <a:lumMod val="75000"/>
                  </a:schemeClr>
                </a:solidFill>
                <a:ea typeface="ＭＳ Ｐゴシック" charset="0"/>
                <a:cs typeface="ＭＳ Ｐゴシック" charset="0"/>
              </a:rPr>
              <a:t>Effortful Control</a:t>
            </a:r>
          </a:p>
          <a:p>
            <a:pPr marL="457200" lvl="3" indent="-169164" algn="r"/>
            <a:r>
              <a:rPr lang="en-US" sz="2400" dirty="0" smtClean="0">
                <a:ea typeface="ＭＳ Ｐゴシック" charset="0"/>
              </a:rPr>
              <a:t>Neuropsychological assessment</a:t>
            </a:r>
          </a:p>
          <a:p>
            <a:pPr marL="0" lvl="1" indent="0" algn="r">
              <a:buFont typeface="Wingdings" pitchFamily="2" charset="2"/>
              <a:buNone/>
            </a:pPr>
            <a:endParaRPr lang="en-US" sz="2400" dirty="0" smtClean="0">
              <a:ea typeface="ＭＳ Ｐゴシック" charset="0"/>
            </a:endParaRPr>
          </a:p>
          <a:p>
            <a:pPr marL="0" indent="0" algn="r"/>
            <a:endParaRPr lang="en-US" sz="2400" dirty="0">
              <a:ea typeface="ＭＳ Ｐゴシック" charset="0"/>
              <a:cs typeface="ＭＳ Ｐゴシック" charset="0"/>
            </a:endParaRPr>
          </a:p>
        </p:txBody>
      </p:sp>
      <p:sp>
        <p:nvSpPr>
          <p:cNvPr id="9" name="Rectangle 3"/>
          <p:cNvSpPr txBox="1">
            <a:spLocks/>
          </p:cNvSpPr>
          <p:nvPr/>
        </p:nvSpPr>
        <p:spPr>
          <a:xfrm>
            <a:off x="5793950" y="5051906"/>
            <a:ext cx="3132334" cy="927373"/>
          </a:xfrm>
          <a:prstGeom prst="rect">
            <a:avLst/>
          </a:prstGeom>
        </p:spPr>
        <p:txBody>
          <a:bodyPr vert="horz" lIns="91440" tIns="45720" rIns="91440" bIns="45720" rtlCol="0">
            <a:noAutofit/>
          </a:bodyPr>
          <a:lstStyle>
            <a:lvl1pPr marL="342900" indent="-342900" algn="l" defTabSz="914400" rtl="0" eaLnBrk="1" latinLnBrk="0" hangingPunct="1">
              <a:spcBef>
                <a:spcPts val="800"/>
              </a:spcBef>
              <a:buFont typeface="Arial" pitchFamily="34" charset="0"/>
              <a:buNone/>
              <a:defRPr sz="32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2800" kern="1200">
                <a:solidFill>
                  <a:schemeClr val="tx1"/>
                </a:solidFill>
                <a:latin typeface="+mn-lt"/>
                <a:ea typeface="+mn-ea"/>
                <a:cs typeface="+mn-cs"/>
              </a:defRPr>
            </a:lvl2pPr>
            <a:lvl3pPr marL="402336" indent="-164592" algn="l" defTabSz="914400" rtl="0" eaLnBrk="1" latinLnBrk="0" hangingPunct="1">
              <a:spcBef>
                <a:spcPts val="300"/>
              </a:spcBef>
              <a:buClr>
                <a:schemeClr val="accent3"/>
              </a:buClr>
              <a:buFont typeface="Wingdings" pitchFamily="2" charset="2"/>
              <a:buChar char="§"/>
              <a:defRPr sz="2400" kern="1200">
                <a:solidFill>
                  <a:schemeClr val="tx1"/>
                </a:solidFill>
                <a:latin typeface="+mn-lt"/>
                <a:ea typeface="+mn-ea"/>
                <a:cs typeface="+mn-cs"/>
              </a:defRPr>
            </a:lvl3pPr>
            <a:lvl4pPr marL="630936" indent="-164592" algn="l" defTabSz="914400" rtl="0" eaLnBrk="1" latinLnBrk="0" hangingPunct="1">
              <a:spcBef>
                <a:spcPts val="300"/>
              </a:spcBef>
              <a:buClr>
                <a:schemeClr val="accent3"/>
              </a:buClr>
              <a:buFont typeface="Wingdings" pitchFamily="2" charset="2"/>
              <a:buChar char="§"/>
              <a:defRPr sz="20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20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20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20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20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2000" kern="1200">
                <a:solidFill>
                  <a:schemeClr val="tx1"/>
                </a:solidFill>
                <a:latin typeface="+mn-lt"/>
                <a:ea typeface="+mn-ea"/>
                <a:cs typeface="+mn-cs"/>
              </a:defRPr>
            </a:lvl9pPr>
          </a:lstStyle>
          <a:p>
            <a:pPr marL="0" indent="0" algn="r"/>
            <a:r>
              <a:rPr lang="en-US" sz="2400" dirty="0" smtClean="0">
                <a:solidFill>
                  <a:schemeClr val="accent2">
                    <a:lumMod val="75000"/>
                  </a:schemeClr>
                </a:solidFill>
                <a:ea typeface="ＭＳ Ｐゴシック" charset="0"/>
                <a:cs typeface="ＭＳ Ｐゴシック" charset="0"/>
              </a:rPr>
              <a:t>Symptoms</a:t>
            </a:r>
          </a:p>
          <a:p>
            <a:pPr marL="457200" lvl="3" indent="-169164" algn="r"/>
            <a:r>
              <a:rPr lang="en-US" sz="2400" dirty="0" smtClean="0">
                <a:ea typeface="ＭＳ Ｐゴシック" charset="0"/>
              </a:rPr>
              <a:t>Maternal Report</a:t>
            </a:r>
          </a:p>
          <a:p>
            <a:pPr marL="0" indent="0" algn="r"/>
            <a:endParaRPr lang="en-US" sz="2400" dirty="0">
              <a:ea typeface="ＭＳ Ｐゴシック" charset="0"/>
              <a:cs typeface="ＭＳ Ｐゴシック" charset="0"/>
            </a:endParaRPr>
          </a:p>
        </p:txBody>
      </p:sp>
    </p:spTree>
    <p:extLst>
      <p:ext uri="{BB962C8B-B14F-4D97-AF65-F5344CB8AC3E}">
        <p14:creationId xmlns:p14="http://schemas.microsoft.com/office/powerpoint/2010/main" xmlns="" val="29041211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p:cNvSpPr>
          <p:nvPr>
            <p:ph type="title"/>
          </p:nvPr>
        </p:nvSpPr>
        <p:spPr>
          <a:xfrm>
            <a:off x="252592" y="0"/>
            <a:ext cx="7499350" cy="1143000"/>
          </a:xfrm>
        </p:spPr>
        <p:txBody>
          <a:bodyPr vert="horz" wrap="square" lIns="91440" tIns="45720" rIns="91440" bIns="45720" numCol="1" anchorCtr="0" compatLnSpc="1">
            <a:prstTxWarp prst="textNoShape">
              <a:avLst/>
            </a:prstTxWarp>
          </a:bodyPr>
          <a:lstStyle/>
          <a:p>
            <a:pPr eaLnBrk="1" hangingPunct="1">
              <a:defRPr/>
            </a:pPr>
            <a:r>
              <a:rPr lang="en-US" dirty="0">
                <a:effectLst>
                  <a:outerShdw blurRad="38100" dist="38100" dir="2700000" algn="tl">
                    <a:srgbClr val="DDDDDD"/>
                  </a:outerShdw>
                </a:effectLst>
                <a:ea typeface="ＭＳ Ｐゴシック" charset="0"/>
                <a:cs typeface="ＭＳ Ｐゴシック" charset="0"/>
              </a:rPr>
              <a:t>Measures: Negative Reactivity</a:t>
            </a:r>
          </a:p>
        </p:txBody>
      </p:sp>
      <p:sp>
        <p:nvSpPr>
          <p:cNvPr id="60418" name="Rectangle 3"/>
          <p:cNvSpPr>
            <a:spLocks noGrp="1"/>
          </p:cNvSpPr>
          <p:nvPr>
            <p:ph idx="1"/>
          </p:nvPr>
        </p:nvSpPr>
        <p:spPr>
          <a:xfrm>
            <a:off x="252592" y="984231"/>
            <a:ext cx="8644980" cy="5619750"/>
          </a:xfrm>
        </p:spPr>
        <p:txBody>
          <a:bodyPr>
            <a:normAutofit/>
          </a:bodyPr>
          <a:lstStyle/>
          <a:p>
            <a:pPr marL="0" indent="0">
              <a:spcBef>
                <a:spcPts val="0"/>
              </a:spcBef>
            </a:pPr>
            <a:r>
              <a:rPr lang="en-US" sz="2200" u="sng" dirty="0" smtClean="0">
                <a:ea typeface="ＭＳ Ｐゴシック" charset="0"/>
                <a:cs typeface="ＭＳ Ｐゴシック" charset="0"/>
              </a:rPr>
              <a:t>Physiological Reactivity to Emotion-Eliciting Task:</a:t>
            </a:r>
          </a:p>
          <a:p>
            <a:pPr marL="0" lvl="3" indent="0">
              <a:spcBef>
                <a:spcPts val="600"/>
              </a:spcBef>
              <a:buClrTx/>
              <a:buNone/>
            </a:pPr>
            <a:r>
              <a:rPr lang="en-US" sz="2000" i="1" dirty="0" smtClean="0">
                <a:ea typeface="ＭＳ Ｐゴシック" charset="0"/>
              </a:rPr>
              <a:t>Reactivity </a:t>
            </a:r>
            <a:r>
              <a:rPr lang="en-US" sz="2000" i="1" dirty="0">
                <a:ea typeface="ＭＳ Ｐゴシック" charset="0"/>
              </a:rPr>
              <a:t>= Response to emotion eliciting task – Baseline </a:t>
            </a:r>
            <a:r>
              <a:rPr lang="en-US" sz="2000" i="1" dirty="0" smtClean="0">
                <a:ea typeface="ＭＳ Ｐゴシック" charset="0"/>
              </a:rPr>
              <a:t>response</a:t>
            </a:r>
          </a:p>
          <a:p>
            <a:pPr marL="0" lvl="3" indent="0" algn="ctr">
              <a:spcBef>
                <a:spcPts val="0"/>
              </a:spcBef>
              <a:buClrTx/>
              <a:buNone/>
            </a:pPr>
            <a:endParaRPr lang="en-US" sz="2200" dirty="0">
              <a:ea typeface="ＭＳ Ｐゴシック" charset="0"/>
              <a:cs typeface="ＭＳ Ｐゴシック" charset="0"/>
            </a:endParaRPr>
          </a:p>
          <a:p>
            <a:pPr marL="457200" lvl="3" indent="-169164">
              <a:spcBef>
                <a:spcPts val="0"/>
              </a:spcBef>
            </a:pPr>
            <a:r>
              <a:rPr lang="en-US" sz="2200" dirty="0" smtClean="0">
                <a:ea typeface="ＭＳ Ｐゴシック" charset="0"/>
              </a:rPr>
              <a:t>Fear </a:t>
            </a:r>
            <a:r>
              <a:rPr lang="en-US" sz="2200" dirty="0">
                <a:ea typeface="ＭＳ Ｐゴシック" charset="0"/>
              </a:rPr>
              <a:t>– </a:t>
            </a:r>
            <a:r>
              <a:rPr lang="en-US" sz="2200" dirty="0" err="1" smtClean="0">
                <a:ea typeface="ＭＳ Ｐゴシック" charset="0"/>
              </a:rPr>
              <a:t>Electrodermal</a:t>
            </a:r>
            <a:r>
              <a:rPr lang="en-US" sz="2200" dirty="0" smtClean="0">
                <a:ea typeface="ＭＳ Ｐゴシック" charset="0"/>
              </a:rPr>
              <a:t> Level Reactivity </a:t>
            </a:r>
          </a:p>
          <a:p>
            <a:pPr marL="919163" lvl="4" indent="-168275">
              <a:spcAft>
                <a:spcPts val="1200"/>
              </a:spcAft>
            </a:pPr>
            <a:r>
              <a:rPr lang="en-US" sz="2200" dirty="0" smtClean="0">
                <a:ea typeface="ＭＳ Ｐゴシック" charset="0"/>
              </a:rPr>
              <a:t>Scary Object (Jumping Spider)</a:t>
            </a:r>
          </a:p>
          <a:p>
            <a:pPr marL="457200" lvl="3" indent="-169164"/>
            <a:r>
              <a:rPr lang="en-US" sz="2200" dirty="0" smtClean="0">
                <a:ea typeface="ＭＳ Ｐゴシック" charset="0"/>
              </a:rPr>
              <a:t>Frustration </a:t>
            </a:r>
            <a:r>
              <a:rPr lang="en-US" sz="2200" dirty="0">
                <a:ea typeface="ＭＳ Ｐゴシック" charset="0"/>
              </a:rPr>
              <a:t>– Heart Rate </a:t>
            </a:r>
            <a:r>
              <a:rPr lang="en-US" sz="2200" dirty="0" smtClean="0">
                <a:ea typeface="ＭＳ Ｐゴシック" charset="0"/>
              </a:rPr>
              <a:t>Reactivity </a:t>
            </a:r>
          </a:p>
          <a:p>
            <a:pPr marL="919163" lvl="4" indent="-168275">
              <a:spcAft>
                <a:spcPts val="1200"/>
              </a:spcAft>
            </a:pPr>
            <a:r>
              <a:rPr lang="en-US" sz="2200" dirty="0" smtClean="0">
                <a:ea typeface="ＭＳ Ｐゴシック" charset="0"/>
              </a:rPr>
              <a:t>Blocked Goal (Locked Box)</a:t>
            </a:r>
          </a:p>
          <a:p>
            <a:pPr marL="457200" lvl="3" indent="-169164"/>
            <a:r>
              <a:rPr lang="en-US" sz="2200" dirty="0" smtClean="0">
                <a:ea typeface="ＭＳ Ｐゴシック" charset="0"/>
              </a:rPr>
              <a:t>Baseline – </a:t>
            </a:r>
            <a:r>
              <a:rPr lang="en-US" sz="2200" dirty="0" err="1" smtClean="0">
                <a:ea typeface="ＭＳ Ｐゴシック" charset="0"/>
              </a:rPr>
              <a:t>Electrodermal</a:t>
            </a:r>
            <a:r>
              <a:rPr lang="en-US" sz="2200" dirty="0" smtClean="0">
                <a:ea typeface="ＭＳ Ｐゴシック" charset="0"/>
              </a:rPr>
              <a:t> &amp; Heart Rate</a:t>
            </a:r>
          </a:p>
          <a:p>
            <a:pPr marL="919163" lvl="4" indent="-168275"/>
            <a:r>
              <a:rPr lang="en-US" sz="2200" dirty="0" smtClean="0">
                <a:ea typeface="ＭＳ Ｐゴシック" charset="0"/>
              </a:rPr>
              <a:t>Recorded while child quietly listened to a neutral story</a:t>
            </a:r>
          </a:p>
          <a:p>
            <a:pPr marL="0" indent="0" eaLnBrk="1" hangingPunct="1"/>
            <a:endParaRPr lang="en-US" sz="2200" dirty="0">
              <a:ea typeface="ＭＳ Ｐゴシック" charset="0"/>
              <a:cs typeface="ＭＳ Ｐゴシック" charset="0"/>
            </a:endParaRPr>
          </a:p>
        </p:txBody>
      </p:sp>
      <p:sp>
        <p:nvSpPr>
          <p:cNvPr id="60419" name="Text Box 5"/>
          <p:cNvSpPr txBox="1">
            <a:spLocks noChangeArrowheads="1"/>
          </p:cNvSpPr>
          <p:nvPr/>
        </p:nvSpPr>
        <p:spPr bwMode="auto">
          <a:xfrm>
            <a:off x="675420" y="6400800"/>
            <a:ext cx="840493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pPr>
            <a:r>
              <a:rPr lang="en-US" sz="1400" dirty="0">
                <a:solidFill>
                  <a:schemeClr val="bg1"/>
                </a:solidFill>
              </a:rPr>
              <a:t>Goldsmith &amp; </a:t>
            </a:r>
            <a:r>
              <a:rPr lang="en-US" sz="1400" dirty="0" err="1">
                <a:solidFill>
                  <a:schemeClr val="bg1"/>
                </a:solidFill>
              </a:rPr>
              <a:t>Rothbart</a:t>
            </a:r>
            <a:r>
              <a:rPr lang="en-US" sz="1400" dirty="0">
                <a:solidFill>
                  <a:schemeClr val="bg1"/>
                </a:solidFill>
              </a:rPr>
              <a:t>, 1991; </a:t>
            </a:r>
            <a:r>
              <a:rPr lang="en-US" sz="1400" dirty="0" err="1">
                <a:solidFill>
                  <a:schemeClr val="bg1"/>
                </a:solidFill>
              </a:rPr>
              <a:t>Zalewski</a:t>
            </a:r>
            <a:r>
              <a:rPr lang="en-US" sz="1400" dirty="0">
                <a:solidFill>
                  <a:schemeClr val="bg1"/>
                </a:solidFill>
              </a:rPr>
              <a:t> et al., 2011</a:t>
            </a:r>
          </a:p>
        </p:txBody>
      </p:sp>
      <p:sp>
        <p:nvSpPr>
          <p:cNvPr id="2" name="Slide Number Placeholder 1"/>
          <p:cNvSpPr>
            <a:spLocks noGrp="1"/>
          </p:cNvSpPr>
          <p:nvPr>
            <p:ph type="sldNum" sz="quarter" idx="12"/>
          </p:nvPr>
        </p:nvSpPr>
        <p:spPr>
          <a:xfrm>
            <a:off x="52920" y="5182918"/>
            <a:ext cx="502920" cy="502920"/>
          </a:xfrm>
        </p:spPr>
        <p:txBody>
          <a:bodyPr/>
          <a:lstStyle/>
          <a:p>
            <a:fld id="{49B39313-1506-9441-82B8-DAE467B0E0C9}" type="slidenum">
              <a:rPr lang="en-US" smtClean="0"/>
              <a:pPr/>
              <a:t>9</a:t>
            </a:fld>
            <a:endParaRPr lang="en-US"/>
          </a:p>
        </p:txBody>
      </p:sp>
    </p:spTree>
    <p:extLst>
      <p:ext uri="{BB962C8B-B14F-4D97-AF65-F5344CB8AC3E}">
        <p14:creationId xmlns:p14="http://schemas.microsoft.com/office/powerpoint/2010/main" xmlns="" val="15712141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Override>
</file>

<file path=ppt/theme/themeOverride10.xml><?xml version="1.0" encoding="utf-8"?>
<a:themeOverride xmlns:a="http://schemas.openxmlformats.org/drawingml/2006/main">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Override>
</file>

<file path=ppt/theme/themeOverride11.xml><?xml version="1.0" encoding="utf-8"?>
<a:themeOverride xmlns:a="http://schemas.openxmlformats.org/drawingml/2006/main">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Override>
</file>

<file path=ppt/theme/themeOverride12.xml><?xml version="1.0" encoding="utf-8"?>
<a:themeOverride xmlns:a="http://schemas.openxmlformats.org/drawingml/2006/main">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Override>
</file>

<file path=ppt/theme/themeOverride13.xml><?xml version="1.0" encoding="utf-8"?>
<a:themeOverride xmlns:a="http://schemas.openxmlformats.org/drawingml/2006/main">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Override>
</file>

<file path=ppt/theme/themeOverride2.xml><?xml version="1.0" encoding="utf-8"?>
<a:themeOverride xmlns:a="http://schemas.openxmlformats.org/drawingml/2006/main">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Override>
</file>

<file path=ppt/theme/themeOverride3.xml><?xml version="1.0" encoding="utf-8"?>
<a:themeOverride xmlns:a="http://schemas.openxmlformats.org/drawingml/2006/main">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Override>
</file>

<file path=ppt/theme/themeOverride4.xml><?xml version="1.0" encoding="utf-8"?>
<a:themeOverride xmlns:a="http://schemas.openxmlformats.org/drawingml/2006/main">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Override>
</file>

<file path=ppt/theme/themeOverride5.xml><?xml version="1.0" encoding="utf-8"?>
<a:themeOverride xmlns:a="http://schemas.openxmlformats.org/drawingml/2006/main">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Override>
</file>

<file path=ppt/theme/themeOverride6.xml><?xml version="1.0" encoding="utf-8"?>
<a:themeOverride xmlns:a="http://schemas.openxmlformats.org/drawingml/2006/main">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Override>
</file>

<file path=ppt/theme/themeOverride7.xml><?xml version="1.0" encoding="utf-8"?>
<a:themeOverride xmlns:a="http://schemas.openxmlformats.org/drawingml/2006/main">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Override>
</file>

<file path=ppt/theme/themeOverride8.xml><?xml version="1.0" encoding="utf-8"?>
<a:themeOverride xmlns:a="http://schemas.openxmlformats.org/drawingml/2006/main">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Override>
</file>

<file path=ppt/theme/themeOverride9.xml><?xml version="1.0" encoding="utf-8"?>
<a:themeOverride xmlns:a="http://schemas.openxmlformats.org/drawingml/2006/main">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Angles.thmx</Template>
  <TotalTime>43871</TotalTime>
  <Words>3915</Words>
  <Application>Microsoft Office PowerPoint</Application>
  <PresentationFormat>On-screen Show (4:3)</PresentationFormat>
  <Paragraphs>677</Paragraphs>
  <Slides>49</Slides>
  <Notes>46</Notes>
  <HiddenSlides>3</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49</vt:i4>
      </vt:variant>
    </vt:vector>
  </HeadingPairs>
  <TitlesOfParts>
    <vt:vector size="52" baseType="lpstr">
      <vt:lpstr>Angles</vt:lpstr>
      <vt:lpstr>Worksheet</vt:lpstr>
      <vt:lpstr>Document</vt:lpstr>
      <vt:lpstr>Development of Effortful Control as a Moderator of the Longitudinal Relations between Negative Reactivity and  Symptoms in Preschool</vt:lpstr>
      <vt:lpstr>Model of Temperament</vt:lpstr>
      <vt:lpstr>Current Study</vt:lpstr>
      <vt:lpstr>Evidence of Interaction Effects</vt:lpstr>
      <vt:lpstr>Developmental Trajectories</vt:lpstr>
      <vt:lpstr>Current Study</vt:lpstr>
      <vt:lpstr>Participants</vt:lpstr>
      <vt:lpstr>Measures:</vt:lpstr>
      <vt:lpstr>Measures: Negative Reactivity</vt:lpstr>
      <vt:lpstr>Measures: Effortful Control</vt:lpstr>
      <vt:lpstr>Measures: Children’s Symptoms</vt:lpstr>
      <vt:lpstr>Analytic Plan</vt:lpstr>
      <vt:lpstr>Unconditional Growth Curves Predictor Variables</vt:lpstr>
      <vt:lpstr>Unconditional Growth Curves Outcome Variables</vt:lpstr>
      <vt:lpstr>Unconditional Growth Curves</vt:lpstr>
      <vt:lpstr>Slide 16</vt:lpstr>
      <vt:lpstr>UGC: Effortful Control</vt:lpstr>
      <vt:lpstr>UGC: Internalizing Symptoms</vt:lpstr>
      <vt:lpstr>UGC: Externalizing Symptoms</vt:lpstr>
      <vt:lpstr>conditional Growth Curves </vt:lpstr>
      <vt:lpstr>conditional Growth: Internalizing</vt:lpstr>
      <vt:lpstr>Visualizing Interactions: 2 Ways</vt:lpstr>
      <vt:lpstr>Slide 23</vt:lpstr>
      <vt:lpstr>Slide 24</vt:lpstr>
      <vt:lpstr>Slide 25</vt:lpstr>
      <vt:lpstr>Slide 26</vt:lpstr>
      <vt:lpstr>Slide 27</vt:lpstr>
      <vt:lpstr>Slide 28</vt:lpstr>
      <vt:lpstr>Summary</vt:lpstr>
      <vt:lpstr>conditional Growth: Externalizing</vt:lpstr>
      <vt:lpstr>Slide 31</vt:lpstr>
      <vt:lpstr>Slide 32</vt:lpstr>
      <vt:lpstr>Slide 33</vt:lpstr>
      <vt:lpstr>Slide 34</vt:lpstr>
      <vt:lpstr>Slide 35</vt:lpstr>
      <vt:lpstr>Slide 36</vt:lpstr>
      <vt:lpstr>conditional Growth: Externalizing</vt:lpstr>
      <vt:lpstr>Externalizing Symptoms: Fear x Effortful Control</vt:lpstr>
      <vt:lpstr>Graphing Latent Growth Curves</vt:lpstr>
      <vt:lpstr>Slide 40</vt:lpstr>
      <vt:lpstr>Slide 41</vt:lpstr>
      <vt:lpstr>Slide 42</vt:lpstr>
      <vt:lpstr>Slide 43</vt:lpstr>
      <vt:lpstr>Slide 44</vt:lpstr>
      <vt:lpstr>Summary</vt:lpstr>
      <vt:lpstr>Conclusions</vt:lpstr>
      <vt:lpstr>Conclusions</vt:lpstr>
      <vt:lpstr>Slide 48</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Effortful Control as a Moderator of the Longitudinal Relations between Negative Reactivity and Symptoms in Preschool</dc:title>
  <dc:creator>Lyndsey Moran</dc:creator>
  <cp:lastModifiedBy>troy</cp:lastModifiedBy>
  <cp:revision>159</cp:revision>
  <dcterms:created xsi:type="dcterms:W3CDTF">2016-06-03T14:57:23Z</dcterms:created>
  <dcterms:modified xsi:type="dcterms:W3CDTF">2016-11-16T16:01:11Z</dcterms:modified>
</cp:coreProperties>
</file>