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omments/comment1.xml" ContentType="application/vnd.openxmlformats-officedocument.presentationml.comment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77" r:id="rId6"/>
    <p:sldId id="262" r:id="rId7"/>
    <p:sldId id="268" r:id="rId8"/>
    <p:sldId id="269" r:id="rId9"/>
    <p:sldId id="267" r:id="rId10"/>
    <p:sldId id="270" r:id="rId11"/>
    <p:sldId id="271" r:id="rId12"/>
    <p:sldId id="272" r:id="rId13"/>
    <p:sldId id="273" r:id="rId14"/>
    <p:sldId id="274" r:id="rId15"/>
    <p:sldId id="276" r:id="rId16"/>
    <p:sldId id="278" r:id="rId17"/>
    <p:sldId id="27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putnam7-11" initials="spp" lastIdx="5" clrIdx="0"/>
  <p:cmAuthor id="1" name="HP AIO" initials="HA" lastIdx="1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4" d="100"/>
          <a:sy n="84" d="100"/>
        </p:scale>
        <p:origin x="138" y="-4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Hoja1!$A$2</c:f>
              <c:strCache>
                <c:ptCount val="1"/>
                <c:pt idx="0">
                  <c:v>Rapid Learning Toy Play</c:v>
                </c:pt>
              </c:strCache>
            </c:strRef>
          </c:tx>
          <c:spPr>
            <a:ln w="22225" cap="rnd" cmpd="sng" algn="ctr">
              <a:solidFill>
                <a:srgbClr val="FF0000"/>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Hoja1!$B$2:$N$2</c:f>
              <c:numCache>
                <c:formatCode>General</c:formatCode>
                <c:ptCount val="13"/>
                <c:pt idx="0">
                  <c:v>2.83</c:v>
                </c:pt>
                <c:pt idx="1">
                  <c:v>2.5</c:v>
                </c:pt>
                <c:pt idx="2">
                  <c:v>3.13</c:v>
                </c:pt>
                <c:pt idx="3">
                  <c:v>2.69</c:v>
                </c:pt>
                <c:pt idx="4">
                  <c:v>2.63</c:v>
                </c:pt>
                <c:pt idx="5">
                  <c:v>2.72</c:v>
                </c:pt>
                <c:pt idx="6">
                  <c:v>2.63</c:v>
                </c:pt>
                <c:pt idx="7">
                  <c:v>2.67</c:v>
                </c:pt>
                <c:pt idx="8">
                  <c:v>2.67</c:v>
                </c:pt>
                <c:pt idx="9">
                  <c:v>2.48</c:v>
                </c:pt>
                <c:pt idx="10">
                  <c:v>2.46</c:v>
                </c:pt>
                <c:pt idx="11">
                  <c:v>2.74</c:v>
                </c:pt>
                <c:pt idx="12">
                  <c:v>3.21</c:v>
                </c:pt>
              </c:numCache>
            </c:numRef>
          </c:val>
          <c:extLst xmlns:c16r2="http://schemas.microsoft.com/office/drawing/2015/06/chart">
            <c:ext xmlns:c16="http://schemas.microsoft.com/office/drawing/2014/chart" uri="{C3380CC4-5D6E-409C-BE32-E72D297353CC}">
              <c16:uniqueId val="{00000000-5F3C-44A7-944D-EAFBFC14A5D8}"/>
            </c:ext>
          </c:extLst>
        </c:ser>
        <c:ser>
          <c:idx val="1"/>
          <c:order val="1"/>
          <c:tx>
            <c:strRef>
              <c:f>Hoja1!$A$3</c:f>
              <c:strCache>
                <c:ptCount val="1"/>
                <c:pt idx="0">
                  <c:v>High Intensity Toy Play</c:v>
                </c:pt>
              </c:strCache>
            </c:strRef>
          </c:tx>
          <c:spPr>
            <a:ln w="22225" cap="rnd" cmpd="sng" algn="ctr">
              <a:solidFill>
                <a:srgbClr val="FFC000"/>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Hoja1!$B$3:$N$3</c:f>
              <c:numCache>
                <c:formatCode>General</c:formatCode>
                <c:ptCount val="13"/>
                <c:pt idx="0">
                  <c:v>3.02</c:v>
                </c:pt>
                <c:pt idx="1">
                  <c:v>2.5</c:v>
                </c:pt>
                <c:pt idx="2">
                  <c:v>3.25</c:v>
                </c:pt>
                <c:pt idx="3">
                  <c:v>2.93</c:v>
                </c:pt>
                <c:pt idx="4">
                  <c:v>2.7</c:v>
                </c:pt>
                <c:pt idx="5">
                  <c:v>2.65</c:v>
                </c:pt>
                <c:pt idx="6">
                  <c:v>2.71</c:v>
                </c:pt>
                <c:pt idx="7">
                  <c:v>2.68</c:v>
                </c:pt>
                <c:pt idx="8">
                  <c:v>2.92</c:v>
                </c:pt>
                <c:pt idx="9">
                  <c:v>2.96</c:v>
                </c:pt>
                <c:pt idx="10">
                  <c:v>2.81</c:v>
                </c:pt>
                <c:pt idx="11">
                  <c:v>2.67</c:v>
                </c:pt>
                <c:pt idx="12">
                  <c:v>3.22</c:v>
                </c:pt>
              </c:numCache>
            </c:numRef>
          </c:val>
          <c:extLst xmlns:c16r2="http://schemas.microsoft.com/office/drawing/2015/06/chart">
            <c:ext xmlns:c16="http://schemas.microsoft.com/office/drawing/2014/chart" uri="{C3380CC4-5D6E-409C-BE32-E72D297353CC}">
              <c16:uniqueId val="{00000001-5F3C-44A7-944D-EAFBFC14A5D8}"/>
            </c:ext>
          </c:extLst>
        </c:ser>
        <c:ser>
          <c:idx val="2"/>
          <c:order val="2"/>
          <c:tx>
            <c:strRef>
              <c:f>Hoja1!$A$4</c:f>
              <c:strCache>
                <c:ptCount val="1"/>
                <c:pt idx="0">
                  <c:v>Play Main Goal/Purpose</c:v>
                </c:pt>
              </c:strCache>
            </c:strRef>
          </c:tx>
          <c:spPr>
            <a:ln w="22225" cap="rnd" cmpd="sng" algn="ctr">
              <a:solidFill>
                <a:schemeClr val="accent2"/>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Hoja1!$B$4:$N$4</c:f>
              <c:numCache>
                <c:formatCode>General</c:formatCode>
                <c:ptCount val="13"/>
                <c:pt idx="0">
                  <c:v>2.95</c:v>
                </c:pt>
                <c:pt idx="1">
                  <c:v>2.35</c:v>
                </c:pt>
                <c:pt idx="2">
                  <c:v>2.74</c:v>
                </c:pt>
                <c:pt idx="3">
                  <c:v>2.67</c:v>
                </c:pt>
                <c:pt idx="4">
                  <c:v>2.58</c:v>
                </c:pt>
                <c:pt idx="5">
                  <c:v>2.73</c:v>
                </c:pt>
                <c:pt idx="6">
                  <c:v>2.13</c:v>
                </c:pt>
                <c:pt idx="7">
                  <c:v>2.2999999999999998</c:v>
                </c:pt>
                <c:pt idx="8">
                  <c:v>2.37</c:v>
                </c:pt>
                <c:pt idx="9">
                  <c:v>3.12</c:v>
                </c:pt>
                <c:pt idx="10">
                  <c:v>2.59</c:v>
                </c:pt>
                <c:pt idx="11">
                  <c:v>3.1</c:v>
                </c:pt>
                <c:pt idx="12">
                  <c:v>2.67</c:v>
                </c:pt>
              </c:numCache>
            </c:numRef>
          </c:val>
          <c:extLst xmlns:c16r2="http://schemas.microsoft.com/office/drawing/2015/06/chart">
            <c:ext xmlns:c16="http://schemas.microsoft.com/office/drawing/2014/chart" uri="{C3380CC4-5D6E-409C-BE32-E72D297353CC}">
              <c16:uniqueId val="{00000002-5F3C-44A7-944D-EAFBFC14A5D8}"/>
            </c:ext>
          </c:extLst>
        </c:ser>
        <c:dLbls>
          <c:showLegendKey val="0"/>
          <c:showVal val="0"/>
          <c:showCatName val="0"/>
          <c:showSerName val="0"/>
          <c:showPercent val="0"/>
          <c:showBubbleSize val="0"/>
        </c:dLbls>
        <c:gapWidth val="75"/>
        <c:axId val="42824064"/>
        <c:axId val="42825600"/>
      </c:barChart>
      <c:catAx>
        <c:axId val="4282406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42825600"/>
        <c:crosses val="autoZero"/>
        <c:auto val="1"/>
        <c:lblAlgn val="ctr"/>
        <c:lblOffset val="100"/>
        <c:noMultiLvlLbl val="0"/>
      </c:catAx>
      <c:valAx>
        <c:axId val="42825600"/>
        <c:scaling>
          <c:orientation val="minMax"/>
          <c:min val="2"/>
        </c:scaling>
        <c:delete val="0"/>
        <c:axPos val="l"/>
        <c:majorGridlines/>
        <c:numFmt formatCode="General" sourceLinked="1"/>
        <c:majorTickMark val="none"/>
        <c:minorTickMark val="none"/>
        <c:tickLblPos val="nextTo"/>
        <c:spPr>
          <a:noFill/>
          <a:ln w="12700">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42824064"/>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Hoja1!$A$2</c:f>
              <c:strCache>
                <c:ptCount val="1"/>
                <c:pt idx="0">
                  <c:v>Social Contact/Presence activities</c:v>
                </c:pt>
              </c:strCache>
            </c:strRef>
          </c:tx>
          <c:spPr>
            <a:ln w="22225" cap="rnd" cmpd="sng" algn="ctr">
              <a:solidFill>
                <a:schemeClr val="accent1"/>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Hoja1!$B$2:$N$2</c:f>
              <c:numCache>
                <c:formatCode>General</c:formatCode>
                <c:ptCount val="13"/>
                <c:pt idx="0">
                  <c:v>3.17</c:v>
                </c:pt>
                <c:pt idx="1">
                  <c:v>2.69</c:v>
                </c:pt>
                <c:pt idx="2">
                  <c:v>3.16</c:v>
                </c:pt>
                <c:pt idx="3">
                  <c:v>3.21</c:v>
                </c:pt>
                <c:pt idx="4">
                  <c:v>3.09</c:v>
                </c:pt>
                <c:pt idx="5">
                  <c:v>2.7800000000000002</c:v>
                </c:pt>
                <c:pt idx="6">
                  <c:v>3.14</c:v>
                </c:pt>
                <c:pt idx="7">
                  <c:v>3.27</c:v>
                </c:pt>
                <c:pt idx="8">
                  <c:v>3.25</c:v>
                </c:pt>
                <c:pt idx="9">
                  <c:v>3.51</c:v>
                </c:pt>
                <c:pt idx="10">
                  <c:v>2.7</c:v>
                </c:pt>
                <c:pt idx="11">
                  <c:v>3.08</c:v>
                </c:pt>
                <c:pt idx="12">
                  <c:v>3.03</c:v>
                </c:pt>
              </c:numCache>
            </c:numRef>
          </c:val>
          <c:extLst xmlns:c16r2="http://schemas.microsoft.com/office/drawing/2015/06/chart">
            <c:ext xmlns:c16="http://schemas.microsoft.com/office/drawing/2014/chart" uri="{C3380CC4-5D6E-409C-BE32-E72D297353CC}">
              <c16:uniqueId val="{00000000-546C-47F6-9BB8-251454F553DF}"/>
            </c:ext>
          </c:extLst>
        </c:ser>
        <c:ser>
          <c:idx val="1"/>
          <c:order val="1"/>
          <c:tx>
            <c:strRef>
              <c:f>Hoja1!$A$3</c:f>
              <c:strCache>
                <c:ptCount val="1"/>
                <c:pt idx="0">
                  <c:v>Making Bath Time Fun</c:v>
                </c:pt>
              </c:strCache>
            </c:strRef>
          </c:tx>
          <c:spPr>
            <a:ln w="22225" cap="rnd" cmpd="sng" algn="ctr">
              <a:solidFill>
                <a:srgbClr val="FFC000"/>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Hoja1!$B$3:$N$3</c:f>
              <c:numCache>
                <c:formatCode>General</c:formatCode>
                <c:ptCount val="13"/>
                <c:pt idx="0">
                  <c:v>2.2400000000000002</c:v>
                </c:pt>
                <c:pt idx="1">
                  <c:v>2.4099999999999997</c:v>
                </c:pt>
                <c:pt idx="2">
                  <c:v>2.86</c:v>
                </c:pt>
                <c:pt idx="3">
                  <c:v>2.15</c:v>
                </c:pt>
                <c:pt idx="4">
                  <c:v>2.4499999999999997</c:v>
                </c:pt>
                <c:pt idx="5">
                  <c:v>2.17</c:v>
                </c:pt>
                <c:pt idx="6">
                  <c:v>2.36</c:v>
                </c:pt>
                <c:pt idx="7">
                  <c:v>2.02</c:v>
                </c:pt>
                <c:pt idx="8">
                  <c:v>2.46</c:v>
                </c:pt>
                <c:pt idx="9">
                  <c:v>2</c:v>
                </c:pt>
                <c:pt idx="10">
                  <c:v>2.02</c:v>
                </c:pt>
                <c:pt idx="11">
                  <c:v>2.2000000000000002</c:v>
                </c:pt>
                <c:pt idx="12">
                  <c:v>2.2000000000000002</c:v>
                </c:pt>
              </c:numCache>
            </c:numRef>
          </c:val>
          <c:extLst xmlns:c16r2="http://schemas.microsoft.com/office/drawing/2015/06/chart">
            <c:ext xmlns:c16="http://schemas.microsoft.com/office/drawing/2014/chart" uri="{C3380CC4-5D6E-409C-BE32-E72D297353CC}">
              <c16:uniqueId val="{00000001-546C-47F6-9BB8-251454F553DF}"/>
            </c:ext>
          </c:extLst>
        </c:ser>
        <c:ser>
          <c:idx val="2"/>
          <c:order val="2"/>
          <c:tx>
            <c:strRef>
              <c:f>Hoja1!$A$4</c:f>
              <c:strCache>
                <c:ptCount val="1"/>
                <c:pt idx="0">
                  <c:v>Take Child Out of Home</c:v>
                </c:pt>
              </c:strCache>
            </c:strRef>
          </c:tx>
          <c:spPr>
            <a:ln w="22225" cap="rnd" cmpd="sng" algn="ctr">
              <a:solidFill>
                <a:srgbClr val="FF0000"/>
              </a:solidFill>
              <a:round/>
            </a:ln>
            <a:effectLst/>
          </c:spPr>
          <c:invertIfNegative val="0"/>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Hoja1!$B$4:$N$4</c:f>
              <c:numCache>
                <c:formatCode>General</c:formatCode>
                <c:ptCount val="13"/>
                <c:pt idx="0">
                  <c:v>3.3499999999999988</c:v>
                </c:pt>
                <c:pt idx="1">
                  <c:v>2.96</c:v>
                </c:pt>
                <c:pt idx="2">
                  <c:v>3.42</c:v>
                </c:pt>
                <c:pt idx="3">
                  <c:v>2.9</c:v>
                </c:pt>
                <c:pt idx="4">
                  <c:v>3.03</c:v>
                </c:pt>
                <c:pt idx="5">
                  <c:v>3.06</c:v>
                </c:pt>
                <c:pt idx="6">
                  <c:v>3.11</c:v>
                </c:pt>
                <c:pt idx="7">
                  <c:v>3.16</c:v>
                </c:pt>
                <c:pt idx="8">
                  <c:v>3.32</c:v>
                </c:pt>
                <c:pt idx="9">
                  <c:v>3.38</c:v>
                </c:pt>
                <c:pt idx="10">
                  <c:v>2.73</c:v>
                </c:pt>
                <c:pt idx="11">
                  <c:v>2.86</c:v>
                </c:pt>
                <c:pt idx="12">
                  <c:v>3.5</c:v>
                </c:pt>
              </c:numCache>
            </c:numRef>
          </c:val>
          <c:extLst xmlns:c16r2="http://schemas.microsoft.com/office/drawing/2015/06/chart">
            <c:ext xmlns:c16="http://schemas.microsoft.com/office/drawing/2014/chart" uri="{C3380CC4-5D6E-409C-BE32-E72D297353CC}">
              <c16:uniqueId val="{00000002-546C-47F6-9BB8-251454F553DF}"/>
            </c:ext>
          </c:extLst>
        </c:ser>
        <c:dLbls>
          <c:showLegendKey val="0"/>
          <c:showVal val="0"/>
          <c:showCatName val="0"/>
          <c:showSerName val="0"/>
          <c:showPercent val="0"/>
          <c:showBubbleSize val="0"/>
        </c:dLbls>
        <c:gapWidth val="75"/>
        <c:overlap val="-25"/>
        <c:axId val="42554496"/>
        <c:axId val="42556032"/>
      </c:barChart>
      <c:catAx>
        <c:axId val="4255449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42556032"/>
        <c:crosses val="autoZero"/>
        <c:auto val="1"/>
        <c:lblAlgn val="ctr"/>
        <c:lblOffset val="100"/>
        <c:noMultiLvlLbl val="0"/>
      </c:catAx>
      <c:valAx>
        <c:axId val="42556032"/>
        <c:scaling>
          <c:orientation val="minMax"/>
          <c:min val="1.8"/>
        </c:scaling>
        <c:delete val="0"/>
        <c:axPos val="l"/>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42554496"/>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982378006211042E-2"/>
          <c:y val="2.0496571532399185E-2"/>
          <c:w val="0.90959692497813305"/>
          <c:h val="0.68894349562806012"/>
        </c:manualLayout>
      </c:layout>
      <c:barChart>
        <c:barDir val="col"/>
        <c:grouping val="clustered"/>
        <c:varyColors val="0"/>
        <c:ser>
          <c:idx val="0"/>
          <c:order val="0"/>
          <c:tx>
            <c:strRef>
              <c:f>Hoja1!$B$1</c:f>
              <c:strCache>
                <c:ptCount val="1"/>
                <c:pt idx="0">
                  <c:v>High activity strategies</c:v>
                </c:pt>
              </c:strCache>
            </c:strRef>
          </c:tx>
          <c:spPr>
            <a:solidFill>
              <a:schemeClr val="accent2"/>
            </a:solidFill>
            <a:ln w="19050">
              <a:solidFill>
                <a:srgbClr val="C00000"/>
              </a:solidFill>
            </a:ln>
            <a:effectLst/>
          </c:spPr>
          <c:invertIfNegative val="0"/>
          <c:dLbls>
            <c:delete val="1"/>
          </c:dLbls>
          <c:cat>
            <c:strRef>
              <c:f>Hoja1!$A$2:$A$14</c:f>
              <c:strCache>
                <c:ptCount val="13"/>
                <c:pt idx="0">
                  <c:v>Brazil</c:v>
                </c:pt>
                <c:pt idx="1">
                  <c:v>S. Korea</c:v>
                </c:pt>
                <c:pt idx="2">
                  <c:v>Spain</c:v>
                </c:pt>
                <c:pt idx="3">
                  <c:v>México</c:v>
                </c:pt>
                <c:pt idx="4">
                  <c:v>Russia</c:v>
                </c:pt>
                <c:pt idx="5">
                  <c:v>Italy</c:v>
                </c:pt>
                <c:pt idx="6">
                  <c:v>Belgium</c:v>
                </c:pt>
                <c:pt idx="7">
                  <c:v>Finland</c:v>
                </c:pt>
                <c:pt idx="8">
                  <c:v>Netherlands</c:v>
                </c:pt>
                <c:pt idx="9">
                  <c:v>Romania</c:v>
                </c:pt>
                <c:pt idx="10">
                  <c:v>China</c:v>
                </c:pt>
                <c:pt idx="11">
                  <c:v>Turkey</c:v>
                </c:pt>
                <c:pt idx="12">
                  <c:v>US</c:v>
                </c:pt>
              </c:strCache>
            </c:strRef>
          </c:cat>
          <c:val>
            <c:numRef>
              <c:f>Hoja1!$B$2:$B$14</c:f>
              <c:numCache>
                <c:formatCode>General</c:formatCode>
                <c:ptCount val="13"/>
                <c:pt idx="0">
                  <c:v>1.4</c:v>
                </c:pt>
                <c:pt idx="1">
                  <c:v>0.93</c:v>
                </c:pt>
                <c:pt idx="2">
                  <c:v>1.55</c:v>
                </c:pt>
                <c:pt idx="3">
                  <c:v>1.43</c:v>
                </c:pt>
                <c:pt idx="4">
                  <c:v>0.82000000000000028</c:v>
                </c:pt>
                <c:pt idx="5">
                  <c:v>0.75000000000000033</c:v>
                </c:pt>
                <c:pt idx="6">
                  <c:v>0.70000000000000029</c:v>
                </c:pt>
                <c:pt idx="7">
                  <c:v>1.08</c:v>
                </c:pt>
                <c:pt idx="8">
                  <c:v>0.88</c:v>
                </c:pt>
                <c:pt idx="9">
                  <c:v>1.7</c:v>
                </c:pt>
                <c:pt idx="10">
                  <c:v>1.1200000000000001</c:v>
                </c:pt>
                <c:pt idx="11">
                  <c:v>0.70000000000000029</c:v>
                </c:pt>
                <c:pt idx="12">
                  <c:v>0.99</c:v>
                </c:pt>
              </c:numCache>
            </c:numRef>
          </c:val>
          <c:extLst xmlns:c16r2="http://schemas.microsoft.com/office/drawing/2015/06/chart">
            <c:ext xmlns:c16="http://schemas.microsoft.com/office/drawing/2014/chart" uri="{C3380CC4-5D6E-409C-BE32-E72D297353CC}">
              <c16:uniqueId val="{00000000-B1E5-4DC0-81DB-F8C8C1F407C7}"/>
            </c:ext>
          </c:extLst>
        </c:ser>
        <c:ser>
          <c:idx val="1"/>
          <c:order val="1"/>
          <c:tx>
            <c:strRef>
              <c:f>Hoja1!$C$1</c:f>
              <c:strCache>
                <c:ptCount val="1"/>
                <c:pt idx="0">
                  <c:v>Low activity strategies</c:v>
                </c:pt>
              </c:strCache>
            </c:strRef>
          </c:tx>
          <c:spPr>
            <a:solidFill>
              <a:srgbClr val="00B0F0"/>
            </a:solidFill>
            <a:ln w="19050">
              <a:solidFill>
                <a:srgbClr val="FFC000"/>
              </a:solidFill>
            </a:ln>
            <a:effectLst/>
          </c:spPr>
          <c:invertIfNegative val="0"/>
          <c:dLbls>
            <c:delete val="1"/>
          </c:dLbls>
          <c:cat>
            <c:strRef>
              <c:f>Hoja1!$A$2:$A$14</c:f>
              <c:strCache>
                <c:ptCount val="13"/>
                <c:pt idx="0">
                  <c:v>Brazil</c:v>
                </c:pt>
                <c:pt idx="1">
                  <c:v>S. Korea</c:v>
                </c:pt>
                <c:pt idx="2">
                  <c:v>Spain</c:v>
                </c:pt>
                <c:pt idx="3">
                  <c:v>México</c:v>
                </c:pt>
                <c:pt idx="4">
                  <c:v>Russia</c:v>
                </c:pt>
                <c:pt idx="5">
                  <c:v>Italy</c:v>
                </c:pt>
                <c:pt idx="6">
                  <c:v>Belgium</c:v>
                </c:pt>
                <c:pt idx="7">
                  <c:v>Finland</c:v>
                </c:pt>
                <c:pt idx="8">
                  <c:v>Netherlands</c:v>
                </c:pt>
                <c:pt idx="9">
                  <c:v>Romania</c:v>
                </c:pt>
                <c:pt idx="10">
                  <c:v>China</c:v>
                </c:pt>
                <c:pt idx="11">
                  <c:v>Turkey</c:v>
                </c:pt>
                <c:pt idx="12">
                  <c:v>US</c:v>
                </c:pt>
              </c:strCache>
            </c:strRef>
          </c:cat>
          <c:val>
            <c:numRef>
              <c:f>Hoja1!$C$2:$C$14</c:f>
              <c:numCache>
                <c:formatCode>General</c:formatCode>
                <c:ptCount val="13"/>
                <c:pt idx="0">
                  <c:v>2.46</c:v>
                </c:pt>
                <c:pt idx="1">
                  <c:v>1.8900000000000001</c:v>
                </c:pt>
                <c:pt idx="2">
                  <c:v>2.7600000000000002</c:v>
                </c:pt>
                <c:pt idx="3">
                  <c:v>2.02</c:v>
                </c:pt>
                <c:pt idx="4">
                  <c:v>2.46</c:v>
                </c:pt>
                <c:pt idx="5">
                  <c:v>2.36</c:v>
                </c:pt>
                <c:pt idx="6">
                  <c:v>3.01</c:v>
                </c:pt>
                <c:pt idx="7">
                  <c:v>3.32</c:v>
                </c:pt>
                <c:pt idx="8">
                  <c:v>3.03</c:v>
                </c:pt>
                <c:pt idx="9">
                  <c:v>3.07</c:v>
                </c:pt>
                <c:pt idx="10">
                  <c:v>1.86</c:v>
                </c:pt>
                <c:pt idx="11">
                  <c:v>1.86</c:v>
                </c:pt>
                <c:pt idx="12">
                  <c:v>3.36</c:v>
                </c:pt>
              </c:numCache>
            </c:numRef>
          </c:val>
          <c:extLst xmlns:c16r2="http://schemas.microsoft.com/office/drawing/2015/06/chart">
            <c:ext xmlns:c16="http://schemas.microsoft.com/office/drawing/2014/chart" uri="{C3380CC4-5D6E-409C-BE32-E72D297353CC}">
              <c16:uniqueId val="{00000001-B1E5-4DC0-81DB-F8C8C1F407C7}"/>
            </c:ext>
          </c:extLst>
        </c:ser>
        <c:ser>
          <c:idx val="2"/>
          <c:order val="2"/>
          <c:tx>
            <c:strRef>
              <c:f>Hoja1!$D$1</c:f>
              <c:strCache>
                <c:ptCount val="1"/>
                <c:pt idx="0">
                  <c:v>Contingent social support</c:v>
                </c:pt>
              </c:strCache>
            </c:strRef>
          </c:tx>
          <c:spPr>
            <a:solidFill>
              <a:schemeClr val="accent6"/>
            </a:solidFill>
            <a:ln w="19050">
              <a:solidFill>
                <a:srgbClr val="7030A0"/>
              </a:solidFill>
            </a:ln>
            <a:effectLst/>
          </c:spPr>
          <c:invertIfNegative val="0"/>
          <c:dLbls>
            <c:delete val="1"/>
          </c:dLbls>
          <c:cat>
            <c:strRef>
              <c:f>Hoja1!$A$2:$A$14</c:f>
              <c:strCache>
                <c:ptCount val="13"/>
                <c:pt idx="0">
                  <c:v>Brazil</c:v>
                </c:pt>
                <c:pt idx="1">
                  <c:v>S. Korea</c:v>
                </c:pt>
                <c:pt idx="2">
                  <c:v>Spain</c:v>
                </c:pt>
                <c:pt idx="3">
                  <c:v>México</c:v>
                </c:pt>
                <c:pt idx="4">
                  <c:v>Russia</c:v>
                </c:pt>
                <c:pt idx="5">
                  <c:v>Italy</c:v>
                </c:pt>
                <c:pt idx="6">
                  <c:v>Belgium</c:v>
                </c:pt>
                <c:pt idx="7">
                  <c:v>Finland</c:v>
                </c:pt>
                <c:pt idx="8">
                  <c:v>Netherlands</c:v>
                </c:pt>
                <c:pt idx="9">
                  <c:v>Romania</c:v>
                </c:pt>
                <c:pt idx="10">
                  <c:v>China</c:v>
                </c:pt>
                <c:pt idx="11">
                  <c:v>Turkey</c:v>
                </c:pt>
                <c:pt idx="12">
                  <c:v>US</c:v>
                </c:pt>
              </c:strCache>
            </c:strRef>
          </c:cat>
          <c:val>
            <c:numRef>
              <c:f>Hoja1!$D$2:$D$14</c:f>
              <c:numCache>
                <c:formatCode>General</c:formatCode>
                <c:ptCount val="13"/>
                <c:pt idx="0">
                  <c:v>2.3299999999999987</c:v>
                </c:pt>
                <c:pt idx="1">
                  <c:v>2.2999999999999998</c:v>
                </c:pt>
                <c:pt idx="2">
                  <c:v>2.62</c:v>
                </c:pt>
                <c:pt idx="3">
                  <c:v>2.48</c:v>
                </c:pt>
                <c:pt idx="4">
                  <c:v>2.3699999999999997</c:v>
                </c:pt>
                <c:pt idx="5">
                  <c:v>2.74</c:v>
                </c:pt>
                <c:pt idx="6">
                  <c:v>2.59</c:v>
                </c:pt>
                <c:pt idx="7">
                  <c:v>2.74</c:v>
                </c:pt>
                <c:pt idx="8">
                  <c:v>2.7600000000000002</c:v>
                </c:pt>
                <c:pt idx="9">
                  <c:v>2.48</c:v>
                </c:pt>
                <c:pt idx="10">
                  <c:v>1.9800000000000006</c:v>
                </c:pt>
                <c:pt idx="11">
                  <c:v>2.25</c:v>
                </c:pt>
                <c:pt idx="12">
                  <c:v>3.1</c:v>
                </c:pt>
              </c:numCache>
            </c:numRef>
          </c:val>
          <c:extLst xmlns:c16r2="http://schemas.microsoft.com/office/drawing/2015/06/chart">
            <c:ext xmlns:c16="http://schemas.microsoft.com/office/drawing/2014/chart" uri="{C3380CC4-5D6E-409C-BE32-E72D297353CC}">
              <c16:uniqueId val="{00000002-B1E5-4DC0-81DB-F8C8C1F407C7}"/>
            </c:ext>
          </c:extLst>
        </c:ser>
        <c:ser>
          <c:idx val="4"/>
          <c:order val="3"/>
          <c:tx>
            <c:strRef>
              <c:f>Hoja1!$F$1</c:f>
              <c:strCache>
                <c:ptCount val="1"/>
                <c:pt idx="0">
                  <c:v>Physical Proximity Strategies</c:v>
                </c:pt>
              </c:strCache>
            </c:strRef>
          </c:tx>
          <c:spPr>
            <a:solidFill>
              <a:schemeClr val="accent2">
                <a:lumMod val="60000"/>
                <a:lumOff val="40000"/>
              </a:schemeClr>
            </a:solidFill>
            <a:ln w="19050">
              <a:solidFill>
                <a:srgbClr val="FF0000"/>
              </a:solidFill>
            </a:ln>
            <a:effectLst/>
          </c:spPr>
          <c:invertIfNegative val="0"/>
          <c:dLbls>
            <c:delete val="1"/>
          </c:dLbls>
          <c:cat>
            <c:strRef>
              <c:f>Hoja1!$A$2:$A$14</c:f>
              <c:strCache>
                <c:ptCount val="13"/>
                <c:pt idx="0">
                  <c:v>Brazil</c:v>
                </c:pt>
                <c:pt idx="1">
                  <c:v>S. Korea</c:v>
                </c:pt>
                <c:pt idx="2">
                  <c:v>Spain</c:v>
                </c:pt>
                <c:pt idx="3">
                  <c:v>México</c:v>
                </c:pt>
                <c:pt idx="4">
                  <c:v>Russia</c:v>
                </c:pt>
                <c:pt idx="5">
                  <c:v>Italy</c:v>
                </c:pt>
                <c:pt idx="6">
                  <c:v>Belgium</c:v>
                </c:pt>
                <c:pt idx="7">
                  <c:v>Finland</c:v>
                </c:pt>
                <c:pt idx="8">
                  <c:v>Netherlands</c:v>
                </c:pt>
                <c:pt idx="9">
                  <c:v>Romania</c:v>
                </c:pt>
                <c:pt idx="10">
                  <c:v>China</c:v>
                </c:pt>
                <c:pt idx="11">
                  <c:v>Turkey</c:v>
                </c:pt>
                <c:pt idx="12">
                  <c:v>US</c:v>
                </c:pt>
              </c:strCache>
            </c:strRef>
          </c:cat>
          <c:val>
            <c:numRef>
              <c:f>Hoja1!$F$2:$F$14</c:f>
              <c:numCache>
                <c:formatCode>General</c:formatCode>
                <c:ptCount val="13"/>
                <c:pt idx="0">
                  <c:v>3.3099999999999987</c:v>
                </c:pt>
                <c:pt idx="1">
                  <c:v>3.11</c:v>
                </c:pt>
                <c:pt idx="2">
                  <c:v>2.5499999999999998</c:v>
                </c:pt>
                <c:pt idx="3">
                  <c:v>2.8099999999999987</c:v>
                </c:pt>
                <c:pt idx="4">
                  <c:v>2.7800000000000002</c:v>
                </c:pt>
                <c:pt idx="5">
                  <c:v>2.63</c:v>
                </c:pt>
                <c:pt idx="6">
                  <c:v>1.45</c:v>
                </c:pt>
                <c:pt idx="7">
                  <c:v>2.54</c:v>
                </c:pt>
                <c:pt idx="8">
                  <c:v>1.54</c:v>
                </c:pt>
                <c:pt idx="9">
                  <c:v>2.8499999999999988</c:v>
                </c:pt>
                <c:pt idx="10">
                  <c:v>2.61</c:v>
                </c:pt>
                <c:pt idx="11">
                  <c:v>2.2400000000000002</c:v>
                </c:pt>
                <c:pt idx="12">
                  <c:v>2.2599999999999998</c:v>
                </c:pt>
              </c:numCache>
            </c:numRef>
          </c:val>
          <c:extLst xmlns:c16r2="http://schemas.microsoft.com/office/drawing/2015/06/chart">
            <c:ext xmlns:c16="http://schemas.microsoft.com/office/drawing/2014/chart" uri="{C3380CC4-5D6E-409C-BE32-E72D297353CC}">
              <c16:uniqueId val="{00000004-B1E5-4DC0-81DB-F8C8C1F407C7}"/>
            </c:ext>
          </c:extLst>
        </c:ser>
        <c:dLbls>
          <c:showLegendKey val="0"/>
          <c:showVal val="1"/>
          <c:showCatName val="0"/>
          <c:showSerName val="0"/>
          <c:showPercent val="0"/>
          <c:showBubbleSize val="0"/>
        </c:dLbls>
        <c:gapWidth val="219"/>
        <c:overlap val="-27"/>
        <c:axId val="64468096"/>
        <c:axId val="64469632"/>
      </c:barChart>
      <c:catAx>
        <c:axId val="64468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469632"/>
        <c:crosses val="autoZero"/>
        <c:auto val="1"/>
        <c:lblAlgn val="ctr"/>
        <c:lblOffset val="100"/>
        <c:noMultiLvlLbl val="0"/>
      </c:catAx>
      <c:valAx>
        <c:axId val="64469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4680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72918938900907"/>
          <c:y val="0.2228380105515709"/>
          <c:w val="0.88927085769782865"/>
          <c:h val="0.5473223123638965"/>
        </c:manualLayout>
      </c:layout>
      <c:barChart>
        <c:barDir val="col"/>
        <c:grouping val="clustered"/>
        <c:varyColors val="0"/>
        <c:ser>
          <c:idx val="0"/>
          <c:order val="0"/>
          <c:tx>
            <c:strRef>
              <c:f>Hoja1!$A$2</c:f>
              <c:strCache>
                <c:ptCount val="1"/>
                <c:pt idx="0">
                  <c:v>Inductive Discipline strategies</c:v>
                </c:pt>
              </c:strCache>
            </c:strRef>
          </c:tx>
          <c:spPr>
            <a:solidFill>
              <a:schemeClr val="accent1"/>
            </a:solidFill>
            <a:ln w="19050">
              <a:solidFill>
                <a:srgbClr val="FF0000"/>
              </a:solidFill>
            </a:ln>
            <a:effectLst/>
          </c:spPr>
          <c:invertIfNegative val="0"/>
          <c:dLbls>
            <c:delete val="1"/>
          </c:dLbls>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Hoja1!$B$2:$N$2</c:f>
              <c:numCache>
                <c:formatCode>General</c:formatCode>
                <c:ptCount val="13"/>
                <c:pt idx="0">
                  <c:v>3.2800000000000002</c:v>
                </c:pt>
                <c:pt idx="1">
                  <c:v>2.66</c:v>
                </c:pt>
                <c:pt idx="2">
                  <c:v>3.09</c:v>
                </c:pt>
                <c:pt idx="3">
                  <c:v>3.04</c:v>
                </c:pt>
                <c:pt idx="4">
                  <c:v>2.56</c:v>
                </c:pt>
                <c:pt idx="5">
                  <c:v>2.9499999999999997</c:v>
                </c:pt>
                <c:pt idx="6">
                  <c:v>2.61</c:v>
                </c:pt>
                <c:pt idx="7">
                  <c:v>2.8499999999999988</c:v>
                </c:pt>
                <c:pt idx="8">
                  <c:v>2.62</c:v>
                </c:pt>
                <c:pt idx="9">
                  <c:v>2.96</c:v>
                </c:pt>
                <c:pt idx="10">
                  <c:v>2.7</c:v>
                </c:pt>
                <c:pt idx="11">
                  <c:v>2.7800000000000002</c:v>
                </c:pt>
                <c:pt idx="12">
                  <c:v>2.44</c:v>
                </c:pt>
              </c:numCache>
            </c:numRef>
          </c:val>
          <c:extLst xmlns:c16r2="http://schemas.microsoft.com/office/drawing/2015/06/chart">
            <c:ext xmlns:c16="http://schemas.microsoft.com/office/drawing/2014/chart" uri="{C3380CC4-5D6E-409C-BE32-E72D297353CC}">
              <c16:uniqueId val="{00000000-7BC3-4186-9BAC-6C3063A1CE3C}"/>
            </c:ext>
          </c:extLst>
        </c:ser>
        <c:ser>
          <c:idx val="1"/>
          <c:order val="1"/>
          <c:tx>
            <c:strRef>
              <c:f>Hoja1!$A$3</c:f>
              <c:strCache>
                <c:ptCount val="1"/>
                <c:pt idx="0">
                  <c:v>Power Assertive Disciplinary strategies</c:v>
                </c:pt>
              </c:strCache>
            </c:strRef>
          </c:tx>
          <c:spPr>
            <a:solidFill>
              <a:srgbClr val="002060"/>
            </a:solidFill>
            <a:ln w="19050">
              <a:solidFill>
                <a:srgbClr val="FF9900"/>
              </a:solidFill>
            </a:ln>
            <a:effectLst/>
          </c:spPr>
          <c:invertIfNegative val="0"/>
          <c:dLbls>
            <c:delete val="1"/>
          </c:dLbls>
          <c:cat>
            <c:strRef>
              <c:f>Hoja1!$B$1:$N$1</c:f>
              <c:strCache>
                <c:ptCount val="13"/>
                <c:pt idx="0">
                  <c:v>Brazil</c:v>
                </c:pt>
                <c:pt idx="1">
                  <c:v>S.Korea</c:v>
                </c:pt>
                <c:pt idx="2">
                  <c:v>Spain</c:v>
                </c:pt>
                <c:pt idx="3">
                  <c:v>Mexico</c:v>
                </c:pt>
                <c:pt idx="4">
                  <c:v>Russia</c:v>
                </c:pt>
                <c:pt idx="5">
                  <c:v>Italy</c:v>
                </c:pt>
                <c:pt idx="6">
                  <c:v>Belgium</c:v>
                </c:pt>
                <c:pt idx="7">
                  <c:v>Finland</c:v>
                </c:pt>
                <c:pt idx="8">
                  <c:v>Netherlands</c:v>
                </c:pt>
                <c:pt idx="9">
                  <c:v>Romania</c:v>
                </c:pt>
                <c:pt idx="10">
                  <c:v>China</c:v>
                </c:pt>
                <c:pt idx="11">
                  <c:v>Turkey</c:v>
                </c:pt>
                <c:pt idx="12">
                  <c:v>US</c:v>
                </c:pt>
              </c:strCache>
            </c:strRef>
          </c:cat>
          <c:val>
            <c:numRef>
              <c:f>Hoja1!$B$3:$N$3</c:f>
              <c:numCache>
                <c:formatCode>General</c:formatCode>
                <c:ptCount val="13"/>
                <c:pt idx="0">
                  <c:v>1.6700000000000006</c:v>
                </c:pt>
                <c:pt idx="1">
                  <c:v>1.23</c:v>
                </c:pt>
                <c:pt idx="2">
                  <c:v>1.44</c:v>
                </c:pt>
                <c:pt idx="3">
                  <c:v>1.31</c:v>
                </c:pt>
                <c:pt idx="4">
                  <c:v>1.1499999999999992</c:v>
                </c:pt>
                <c:pt idx="5">
                  <c:v>1.1800000000000006</c:v>
                </c:pt>
                <c:pt idx="6">
                  <c:v>1.3800000000000001</c:v>
                </c:pt>
                <c:pt idx="7">
                  <c:v>0.94000000000000028</c:v>
                </c:pt>
                <c:pt idx="8">
                  <c:v>1</c:v>
                </c:pt>
                <c:pt idx="9">
                  <c:v>1.01</c:v>
                </c:pt>
                <c:pt idx="10">
                  <c:v>1.47</c:v>
                </c:pt>
                <c:pt idx="11">
                  <c:v>0.94000000000000028</c:v>
                </c:pt>
                <c:pt idx="12">
                  <c:v>1.05</c:v>
                </c:pt>
              </c:numCache>
            </c:numRef>
          </c:val>
          <c:extLst xmlns:c16r2="http://schemas.microsoft.com/office/drawing/2015/06/chart">
            <c:ext xmlns:c16="http://schemas.microsoft.com/office/drawing/2014/chart" uri="{C3380CC4-5D6E-409C-BE32-E72D297353CC}">
              <c16:uniqueId val="{00000001-7BC3-4186-9BAC-6C3063A1CE3C}"/>
            </c:ext>
          </c:extLst>
        </c:ser>
        <c:dLbls>
          <c:showLegendKey val="0"/>
          <c:showVal val="1"/>
          <c:showCatName val="0"/>
          <c:showSerName val="0"/>
          <c:showPercent val="0"/>
          <c:showBubbleSize val="0"/>
        </c:dLbls>
        <c:gapWidth val="219"/>
        <c:overlap val="-27"/>
        <c:axId val="64921600"/>
        <c:axId val="64923136"/>
      </c:barChart>
      <c:catAx>
        <c:axId val="6492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923136"/>
        <c:crosses val="autoZero"/>
        <c:auto val="1"/>
        <c:lblAlgn val="ctr"/>
        <c:lblOffset val="100"/>
        <c:noMultiLvlLbl val="0"/>
      </c:catAx>
      <c:valAx>
        <c:axId val="64923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9216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0" dt="2016-10-13T12:00:32.136" idx="4">
    <p:pos x="7494" y="646"/>
    <p:text>I changed this chart to a column chart, rather than lines, and also altered the axis to make the differences between cultures stand out a bit more.
If you prefer the columns, you might want to change the last two charts.  If you like the lines better, of course feel free to switch these back.
The animation, with the different lines/columns appearing separately is very helpful!!</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6-10-16T16:47:31.831" idx="7">
    <p:pos x="10" y="10"/>
    <p:text>I also added the references.</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10-16T16:48:05.066" idx="8">
    <p:pos x="10" y="10"/>
    <p:text>You can delete this slide if you consider appropriate.</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10/17/2016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10/17/2016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nSpc>
                <a:spcPct val="115000"/>
              </a:lnSpc>
              <a:spcAft>
                <a:spcPts val="1000"/>
              </a:spcAft>
            </a:pPr>
            <a:r>
              <a:rPr lang="en-US"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Cross-cultural differences in Toddlers’ Daily Activities and their relation to Temperament</a:t>
            </a:r>
            <a:r>
              <a:rPr lang="es-MX" sz="3200" dirty="0">
                <a:latin typeface="Calibri" panose="020F0502020204030204" pitchFamily="34" charset="0"/>
                <a:ea typeface="Times New Roman" panose="02020603050405020304" pitchFamily="18" charset="0"/>
                <a:cs typeface="Times New Roman" panose="02020603050405020304" pitchFamily="18" charset="0"/>
              </a:rPr>
              <a:t/>
            </a:r>
            <a:br>
              <a:rPr lang="es-MX" sz="3200" dirty="0">
                <a:latin typeface="Calibri" panose="020F0502020204030204" pitchFamily="34" charset="0"/>
                <a:ea typeface="Times New Roman" panose="02020603050405020304" pitchFamily="18" charset="0"/>
                <a:cs typeface="Times New Roman" panose="02020603050405020304" pitchFamily="18" charset="0"/>
              </a:rPr>
            </a:br>
            <a:endParaRPr lang="es-MX"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Subtítulo 2"/>
          <p:cNvSpPr>
            <a:spLocks noGrp="1"/>
          </p:cNvSpPr>
          <p:nvPr>
            <p:ph type="subTitle" idx="1"/>
          </p:nvPr>
        </p:nvSpPr>
        <p:spPr>
          <a:xfrm>
            <a:off x="1100051" y="4455620"/>
            <a:ext cx="10058400" cy="1301123"/>
          </a:xfrm>
        </p:spPr>
        <p:txBody>
          <a:bodyPr>
            <a:normAutofit fontScale="92500" lnSpcReduction="20000"/>
          </a:bodyPr>
          <a:lstStyle/>
          <a:p>
            <a:r>
              <a:rPr lang="en-US" b="1" cap="none" dirty="0" smtClean="0">
                <a:solidFill>
                  <a:srgbClr val="000000"/>
                </a:solidFill>
                <a:latin typeface="Times New Roman" panose="02020603050405020304" pitchFamily="18" charset="0"/>
                <a:ea typeface="Times New Roman" panose="02020603050405020304" pitchFamily="18" charset="0"/>
              </a:rPr>
              <a:t>Blanca </a:t>
            </a:r>
            <a:r>
              <a:rPr lang="en-US" b="1" cap="none" dirty="0" err="1" smtClean="0">
                <a:solidFill>
                  <a:srgbClr val="000000"/>
                </a:solidFill>
                <a:latin typeface="Times New Roman" panose="02020603050405020304" pitchFamily="18" charset="0"/>
                <a:ea typeface="Times New Roman" panose="02020603050405020304" pitchFamily="18" charset="0"/>
              </a:rPr>
              <a:t>Huitron</a:t>
            </a:r>
            <a:r>
              <a:rPr lang="en-US" b="1" cap="none" dirty="0" smtClean="0">
                <a:solidFill>
                  <a:srgbClr val="000000"/>
                </a:solidFill>
                <a:latin typeface="Times New Roman" panose="02020603050405020304" pitchFamily="18" charset="0"/>
                <a:ea typeface="Times New Roman" panose="02020603050405020304" pitchFamily="18" charset="0"/>
              </a:rPr>
              <a:t> and Veronica Garcia-</a:t>
            </a:r>
            <a:r>
              <a:rPr lang="en-US" b="1" cap="none" dirty="0" err="1" smtClean="0">
                <a:solidFill>
                  <a:srgbClr val="000000"/>
                </a:solidFill>
                <a:latin typeface="Times New Roman" panose="02020603050405020304" pitchFamily="18" charset="0"/>
                <a:ea typeface="Times New Roman" panose="02020603050405020304" pitchFamily="18" charset="0"/>
              </a:rPr>
              <a:t>Olguin</a:t>
            </a:r>
            <a:r>
              <a:rPr lang="en-US" b="1" cap="none" dirty="0" smtClean="0">
                <a:solidFill>
                  <a:srgbClr val="000000"/>
                </a:solidFill>
                <a:latin typeface="Times New Roman" panose="02020603050405020304" pitchFamily="18" charset="0"/>
                <a:ea typeface="Times New Roman" panose="02020603050405020304" pitchFamily="18" charset="0"/>
              </a:rPr>
              <a:t>, National </a:t>
            </a:r>
            <a:r>
              <a:rPr lang="en-US" b="1" cap="none" dirty="0" err="1" smtClean="0">
                <a:solidFill>
                  <a:srgbClr val="000000"/>
                </a:solidFill>
                <a:latin typeface="Times New Roman" panose="02020603050405020304" pitchFamily="18" charset="0"/>
                <a:ea typeface="Times New Roman" panose="02020603050405020304" pitchFamily="18" charset="0"/>
              </a:rPr>
              <a:t>Autonomus</a:t>
            </a:r>
            <a:r>
              <a:rPr lang="en-US" b="1" cap="none" dirty="0" smtClean="0">
                <a:solidFill>
                  <a:srgbClr val="000000"/>
                </a:solidFill>
                <a:latin typeface="Times New Roman" panose="02020603050405020304" pitchFamily="18" charset="0"/>
                <a:ea typeface="Times New Roman" panose="02020603050405020304" pitchFamily="18" charset="0"/>
              </a:rPr>
              <a:t> University </a:t>
            </a:r>
            <a:r>
              <a:rPr lang="en-US" b="1" cap="none" dirty="0">
                <a:solidFill>
                  <a:srgbClr val="000000"/>
                </a:solidFill>
                <a:latin typeface="Times New Roman" panose="02020603050405020304" pitchFamily="18" charset="0"/>
                <a:ea typeface="Times New Roman" panose="02020603050405020304" pitchFamily="18" charset="0"/>
              </a:rPr>
              <a:t>o</a:t>
            </a:r>
            <a:r>
              <a:rPr lang="en-US" b="1" cap="none" dirty="0" smtClean="0">
                <a:solidFill>
                  <a:srgbClr val="000000"/>
                </a:solidFill>
                <a:latin typeface="Times New Roman" panose="02020603050405020304" pitchFamily="18" charset="0"/>
                <a:ea typeface="Times New Roman" panose="02020603050405020304" pitchFamily="18" charset="0"/>
              </a:rPr>
              <a:t>f Mexico (UNAM), Mexico.</a:t>
            </a:r>
          </a:p>
          <a:p>
            <a:r>
              <a:rPr lang="en-US" b="1" cap="none" dirty="0" smtClean="0">
                <a:solidFill>
                  <a:srgbClr val="000000"/>
                </a:solidFill>
                <a:latin typeface="Times New Roman" panose="02020603050405020304" pitchFamily="18" charset="0"/>
                <a:ea typeface="Times New Roman" panose="02020603050405020304" pitchFamily="18" charset="0"/>
              </a:rPr>
              <a:t>Oana </a:t>
            </a:r>
            <a:r>
              <a:rPr lang="en-US" b="1" cap="none" dirty="0" err="1" smtClean="0">
                <a:solidFill>
                  <a:srgbClr val="000000"/>
                </a:solidFill>
                <a:latin typeface="Times New Roman" panose="02020603050405020304" pitchFamily="18" charset="0"/>
                <a:ea typeface="Times New Roman" panose="02020603050405020304" pitchFamily="18" charset="0"/>
              </a:rPr>
              <a:t>Benga</a:t>
            </a:r>
            <a:r>
              <a:rPr lang="en-US" b="1" cap="none" dirty="0" smtClean="0">
                <a:solidFill>
                  <a:srgbClr val="000000"/>
                </a:solidFill>
                <a:latin typeface="Times New Roman" panose="02020603050405020304" pitchFamily="18" charset="0"/>
                <a:ea typeface="Times New Roman" panose="02020603050405020304" pitchFamily="18" charset="0"/>
              </a:rPr>
              <a:t> and Georgiana Susa-Erdogan, Babes-</a:t>
            </a:r>
            <a:r>
              <a:rPr lang="en-US" b="1" cap="none" dirty="0" err="1" smtClean="0">
                <a:solidFill>
                  <a:srgbClr val="000000"/>
                </a:solidFill>
                <a:latin typeface="Times New Roman" panose="02020603050405020304" pitchFamily="18" charset="0"/>
                <a:ea typeface="Times New Roman" panose="02020603050405020304" pitchFamily="18" charset="0"/>
              </a:rPr>
              <a:t>Bolyai</a:t>
            </a:r>
            <a:r>
              <a:rPr lang="en-US" b="1" cap="none" dirty="0" smtClean="0">
                <a:solidFill>
                  <a:srgbClr val="000000"/>
                </a:solidFill>
                <a:latin typeface="Times New Roman" panose="02020603050405020304" pitchFamily="18" charset="0"/>
                <a:ea typeface="Times New Roman" panose="02020603050405020304" pitchFamily="18" charset="0"/>
              </a:rPr>
              <a:t> University, Cluj-Napoca, Romania.</a:t>
            </a:r>
          </a:p>
          <a:p>
            <a:endParaRPr lang="es-MX" b="1" cap="none"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magen 3"/>
          <p:cNvPicPr>
            <a:picLocks noChangeAspect="1"/>
          </p:cNvPicPr>
          <p:nvPr/>
        </p:nvPicPr>
        <p:blipFill>
          <a:blip r:embed="rId2"/>
          <a:stretch>
            <a:fillRect/>
          </a:stretch>
        </p:blipFill>
        <p:spPr>
          <a:xfrm>
            <a:off x="9271258" y="249285"/>
            <a:ext cx="2298587" cy="2252615"/>
          </a:xfrm>
          <a:prstGeom prst="rect">
            <a:avLst/>
          </a:prstGeom>
        </p:spPr>
      </p:pic>
    </p:spTree>
    <p:extLst>
      <p:ext uri="{BB962C8B-B14F-4D97-AF65-F5344CB8AC3E}">
        <p14:creationId xmlns:p14="http://schemas.microsoft.com/office/powerpoint/2010/main" val="4131563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3151447" cy="1450757"/>
          </a:xfrm>
        </p:spPr>
        <p:txBody>
          <a:bodyPr/>
          <a:lstStyle/>
          <a:p>
            <a:r>
              <a:rPr lang="es-MX" sz="2800" b="1"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s-MX"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968529446"/>
              </p:ext>
            </p:extLst>
          </p:nvPr>
        </p:nvGraphicFramePr>
        <p:xfrm>
          <a:off x="5656217" y="729778"/>
          <a:ext cx="6110909" cy="4900313"/>
        </p:xfrm>
        <a:graphic>
          <a:graphicData uri="http://schemas.openxmlformats.org/drawingml/2006/chart">
            <c:chart xmlns:c="http://schemas.openxmlformats.org/drawingml/2006/chart" xmlns:r="http://schemas.openxmlformats.org/officeDocument/2006/relationships" r:id="rId2"/>
          </a:graphicData>
        </a:graphic>
      </p:graphicFrame>
      <p:sp>
        <p:nvSpPr>
          <p:cNvPr id="3" name="Marcador de contenido 2"/>
          <p:cNvSpPr>
            <a:spLocks noGrp="1"/>
          </p:cNvSpPr>
          <p:nvPr>
            <p:ph sz="half" idx="1"/>
          </p:nvPr>
        </p:nvSpPr>
        <p:spPr>
          <a:xfrm>
            <a:off x="718457" y="1881051"/>
            <a:ext cx="4937760" cy="4023359"/>
          </a:xfrm>
        </p:spPr>
        <p:txBody>
          <a:bodyPr/>
          <a:lstStyle/>
          <a:p>
            <a:pPr lvl="0">
              <a:buClr>
                <a:srgbClr val="1CADE4"/>
              </a:buClr>
              <a:buFont typeface="Wingdings" panose="05000000000000000000" pitchFamily="2" charset="2"/>
              <a:buChar char="q"/>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Moral Development (MD)</a:t>
            </a:r>
          </a:p>
          <a:p>
            <a:pPr lvl="0">
              <a:buClr>
                <a:srgbClr val="1CADE4"/>
              </a:buClr>
              <a:buFont typeface="Wingdings" panose="05000000000000000000" pitchFamily="2" charset="2"/>
              <a:buChar char="§"/>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Inductive</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Discipline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Strategies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Brazilian scored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highest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and Americans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Power</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Assertive</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Disciplinary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Strategies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Brazilian scored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highest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and Finnish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s-MX" dirty="0"/>
          </a:p>
        </p:txBody>
      </p:sp>
    </p:spTree>
    <p:extLst>
      <p:ext uri="{BB962C8B-B14F-4D97-AF65-F5344CB8AC3E}">
        <p14:creationId xmlns:p14="http://schemas.microsoft.com/office/powerpoint/2010/main" val="375146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329" y="0"/>
            <a:ext cx="10058400" cy="1450757"/>
          </a:xfrm>
        </p:spPr>
        <p:txBody>
          <a:bodyPr>
            <a:normAutofit/>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b) RESULTS DAQ and ECBQ</a:t>
            </a:r>
            <a:endParaRPr lang="en-US" sz="2800" dirty="0"/>
          </a:p>
        </p:txBody>
      </p:sp>
      <p:sp>
        <p:nvSpPr>
          <p:cNvPr id="3" name="Content Placeholder 2"/>
          <p:cNvSpPr>
            <a:spLocks noGrp="1"/>
          </p:cNvSpPr>
          <p:nvPr>
            <p:ph sz="half" idx="1"/>
          </p:nvPr>
        </p:nvSpPr>
        <p:spPr>
          <a:xfrm>
            <a:off x="429371" y="1757237"/>
            <a:ext cx="3983603" cy="4174435"/>
          </a:xfrm>
        </p:spPr>
        <p:txBody>
          <a:bodyPr>
            <a:normAutofit/>
          </a:bodyPr>
          <a:lstStyle/>
          <a:p>
            <a:pPr>
              <a:buFont typeface="Wingdings" pitchFamily="2" charset="2"/>
              <a:buChar char="q"/>
            </a:pPr>
            <a:r>
              <a:rPr lang="en-US" dirty="0" smtClean="0">
                <a:latin typeface="Verdana" pitchFamily="34" charset="0"/>
                <a:ea typeface="Verdana" pitchFamily="34" charset="0"/>
                <a:cs typeface="Verdana" pitchFamily="34" charset="0"/>
              </a:rPr>
              <a:t>Correlations between Stimulation of Development   (DAQ) and Temperament  </a:t>
            </a:r>
          </a:p>
          <a:p>
            <a:pPr>
              <a:buFont typeface="Wingdings" pitchFamily="2" charset="2"/>
              <a:buChar char="§"/>
            </a:pPr>
            <a:r>
              <a:rPr lang="en-US" sz="1800" dirty="0" smtClean="0"/>
              <a:t>  Rapid Learning Toy Play was linked to high Effortful Control. </a:t>
            </a:r>
          </a:p>
          <a:p>
            <a:pPr>
              <a:buFont typeface="Wingdings" pitchFamily="2" charset="2"/>
              <a:buChar char="§"/>
            </a:pPr>
            <a:r>
              <a:rPr lang="en-US" sz="1800" dirty="0" smtClean="0"/>
              <a:t>Play Main Goal/Purpose was associated to high Effortful Control.</a:t>
            </a:r>
            <a:endParaRPr lang="en-US" sz="1800" dirty="0" smtClean="0">
              <a:latin typeface="Verdana" pitchFamily="34" charset="0"/>
              <a:ea typeface="Verdana" pitchFamily="34" charset="0"/>
              <a:cs typeface="Verdana" pitchFamily="34" charset="0"/>
            </a:endParaRPr>
          </a:p>
          <a:p>
            <a:pPr>
              <a:buFont typeface="Wingdings" pitchFamily="2" charset="2"/>
              <a:buChar char="§"/>
            </a:pPr>
            <a:r>
              <a:rPr lang="en-US" sz="1800" dirty="0" smtClean="0"/>
              <a:t>High Intensity Toy Play was associated with high </a:t>
            </a:r>
            <a:r>
              <a:rPr lang="en-US" sz="1800" dirty="0" err="1" smtClean="0"/>
              <a:t>Surgency</a:t>
            </a:r>
            <a:r>
              <a:rPr lang="en-US" sz="1800" dirty="0" smtClean="0"/>
              <a:t> and Effortful Control.</a:t>
            </a:r>
          </a:p>
          <a:p>
            <a:pPr>
              <a:buFont typeface="Wingdings" pitchFamily="2" charset="2"/>
              <a:buChar char="§"/>
            </a:pPr>
            <a:r>
              <a:rPr lang="en-US" sz="1800" dirty="0" smtClean="0"/>
              <a:t> Play to Entertain was related to high Negative Affectivity. </a:t>
            </a:r>
          </a:p>
        </p:txBody>
      </p:sp>
      <p:graphicFrame>
        <p:nvGraphicFramePr>
          <p:cNvPr id="5" name="Content Placeholder 4"/>
          <p:cNvGraphicFramePr>
            <a:graphicFrameLocks noGrp="1"/>
          </p:cNvGraphicFramePr>
          <p:nvPr>
            <p:ph sz="half" idx="2"/>
          </p:nvPr>
        </p:nvGraphicFramePr>
        <p:xfrm>
          <a:off x="4873196" y="1773141"/>
          <a:ext cx="6298069" cy="3840480"/>
        </p:xfrm>
        <a:graphic>
          <a:graphicData uri="http://schemas.openxmlformats.org/drawingml/2006/table">
            <a:tbl>
              <a:tblPr firstRow="1" bandRow="1">
                <a:tableStyleId>{5C22544A-7EE6-4342-B048-85BDC9FD1C3A}</a:tableStyleId>
              </a:tblPr>
              <a:tblGrid>
                <a:gridCol w="2003313">
                  <a:extLst>
                    <a:ext uri="{9D8B030D-6E8A-4147-A177-3AD203B41FA5}">
                      <a16:colId xmlns="" xmlns:a16="http://schemas.microsoft.com/office/drawing/2014/main" val="20000"/>
                    </a:ext>
                  </a:extLst>
                </a:gridCol>
                <a:gridCol w="1434831">
                  <a:extLst>
                    <a:ext uri="{9D8B030D-6E8A-4147-A177-3AD203B41FA5}">
                      <a16:colId xmlns="" xmlns:a16="http://schemas.microsoft.com/office/drawing/2014/main" val="20001"/>
                    </a:ext>
                  </a:extLst>
                </a:gridCol>
                <a:gridCol w="1477670">
                  <a:extLst>
                    <a:ext uri="{9D8B030D-6E8A-4147-A177-3AD203B41FA5}">
                      <a16:colId xmlns="" xmlns:a16="http://schemas.microsoft.com/office/drawing/2014/main" val="20002"/>
                    </a:ext>
                  </a:extLst>
                </a:gridCol>
                <a:gridCol w="1382255">
                  <a:extLst>
                    <a:ext uri="{9D8B030D-6E8A-4147-A177-3AD203B41FA5}">
                      <a16:colId xmlns="" xmlns:a16="http://schemas.microsoft.com/office/drawing/2014/main" val="20003"/>
                    </a:ext>
                  </a:extLst>
                </a:gridCol>
              </a:tblGrid>
              <a:tr h="490567">
                <a:tc>
                  <a:txBody>
                    <a:bodyPr/>
                    <a:lstStyle/>
                    <a:p>
                      <a:r>
                        <a:rPr lang="en-US" dirty="0" smtClean="0"/>
                        <a:t>STIMULATION OF DEVELOPMENT</a:t>
                      </a:r>
                      <a:endParaRPr lang="en-US" dirty="0"/>
                    </a:p>
                  </a:txBody>
                  <a:tcPr/>
                </a:tc>
                <a:tc>
                  <a:txBody>
                    <a:bodyPr/>
                    <a:lstStyle/>
                    <a:p>
                      <a:r>
                        <a:rPr lang="en-US" dirty="0" smtClean="0"/>
                        <a:t>NEGATIVE</a:t>
                      </a:r>
                      <a:r>
                        <a:rPr lang="en-US" baseline="0" dirty="0" smtClean="0"/>
                        <a:t> AFFECTIVITY</a:t>
                      </a:r>
                      <a:endParaRPr lang="en-US" dirty="0"/>
                    </a:p>
                  </a:txBody>
                  <a:tcPr/>
                </a:tc>
                <a:tc>
                  <a:txBody>
                    <a:bodyPr/>
                    <a:lstStyle/>
                    <a:p>
                      <a:r>
                        <a:rPr lang="en-US" dirty="0" smtClean="0"/>
                        <a:t>SURGENCY</a:t>
                      </a:r>
                      <a:endParaRPr lang="en-US" dirty="0"/>
                    </a:p>
                  </a:txBody>
                  <a:tcPr/>
                </a:tc>
                <a:tc>
                  <a:txBody>
                    <a:bodyPr/>
                    <a:lstStyle/>
                    <a:p>
                      <a:r>
                        <a:rPr lang="en-US" dirty="0" smtClean="0"/>
                        <a:t>EFFORTFUL CONTROL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Rapid Learning</a:t>
                      </a:r>
                      <a:r>
                        <a:rPr lang="en-US" baseline="0" dirty="0" smtClean="0"/>
                        <a:t> Toy Play</a:t>
                      </a:r>
                      <a:endParaRPr lang="en-US" dirty="0"/>
                    </a:p>
                  </a:txBody>
                  <a:tcPr/>
                </a:tc>
                <a:tc>
                  <a:txBody>
                    <a:bodyPr/>
                    <a:lstStyle/>
                    <a:p>
                      <a:pPr algn="ctr"/>
                      <a:r>
                        <a:rPr lang="en-US" dirty="0" smtClean="0"/>
                        <a:t>-.04</a:t>
                      </a:r>
                      <a:endParaRPr lang="en-US" dirty="0"/>
                    </a:p>
                  </a:txBody>
                  <a:tcPr/>
                </a:tc>
                <a:tc>
                  <a:txBody>
                    <a:bodyPr/>
                    <a:lstStyle/>
                    <a:p>
                      <a:pPr algn="ctr"/>
                      <a:r>
                        <a:rPr lang="en-US" dirty="0" smtClean="0"/>
                        <a:t>.05</a:t>
                      </a:r>
                      <a:endParaRPr lang="en-US" dirty="0"/>
                    </a:p>
                  </a:txBody>
                  <a:tcPr/>
                </a:tc>
                <a:tc>
                  <a:txBody>
                    <a:bodyPr/>
                    <a:lstStyle/>
                    <a:p>
                      <a:pPr algn="ctr"/>
                      <a:r>
                        <a:rPr lang="en-US" dirty="0" smtClean="0"/>
                        <a:t>.27**</a:t>
                      </a:r>
                      <a:endParaRPr lang="en-US" dirty="0"/>
                    </a:p>
                  </a:txBody>
                  <a:tcPr/>
                </a:tc>
                <a:extLst>
                  <a:ext uri="{0D108BD9-81ED-4DB2-BD59-A6C34878D82A}">
                    <a16:rowId xmlns="" xmlns:a16="http://schemas.microsoft.com/office/drawing/2014/main" val="10001"/>
                  </a:ext>
                </a:extLst>
              </a:tr>
              <a:tr h="370840">
                <a:tc>
                  <a:txBody>
                    <a:bodyPr/>
                    <a:lstStyle/>
                    <a:p>
                      <a:r>
                        <a:rPr lang="en-US" dirty="0" smtClean="0"/>
                        <a:t>Play</a:t>
                      </a:r>
                      <a:r>
                        <a:rPr lang="en-US" baseline="0" dirty="0" smtClean="0"/>
                        <a:t> Main Goal/ Purpose</a:t>
                      </a:r>
                      <a:endParaRPr lang="en-US" dirty="0"/>
                    </a:p>
                  </a:txBody>
                  <a:tcPr/>
                </a:tc>
                <a:tc>
                  <a:txBody>
                    <a:bodyPr/>
                    <a:lstStyle/>
                    <a:p>
                      <a:pPr algn="ctr"/>
                      <a:r>
                        <a:rPr lang="en-US" dirty="0" smtClean="0"/>
                        <a:t>.05</a:t>
                      </a:r>
                      <a:endParaRPr lang="en-US" dirty="0"/>
                    </a:p>
                  </a:txBody>
                  <a:tcPr/>
                </a:tc>
                <a:tc>
                  <a:txBody>
                    <a:bodyPr/>
                    <a:lstStyle/>
                    <a:p>
                      <a:pPr algn="ctr"/>
                      <a:r>
                        <a:rPr lang="en-US" dirty="0" smtClean="0"/>
                        <a:t>.06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.22**</a:t>
                      </a:r>
                    </a:p>
                    <a:p>
                      <a:pPr algn="ctr"/>
                      <a:endParaRPr lang="en-US" dirty="0"/>
                    </a:p>
                  </a:txBody>
                  <a:tcPr/>
                </a:tc>
                <a:extLst>
                  <a:ext uri="{0D108BD9-81ED-4DB2-BD59-A6C34878D82A}">
                    <a16:rowId xmlns="" xmlns:a16="http://schemas.microsoft.com/office/drawing/2014/main" val="10002"/>
                  </a:ext>
                </a:extLst>
              </a:tr>
              <a:tr h="370840">
                <a:tc>
                  <a:txBody>
                    <a:bodyPr/>
                    <a:lstStyle/>
                    <a:p>
                      <a:r>
                        <a:rPr lang="en-US" dirty="0" smtClean="0"/>
                        <a:t>High Intensity Toy Play</a:t>
                      </a:r>
                      <a:endParaRPr lang="en-US" dirty="0"/>
                    </a:p>
                  </a:txBody>
                  <a:tcPr/>
                </a:tc>
                <a:tc>
                  <a:txBody>
                    <a:bodyPr/>
                    <a:lstStyle/>
                    <a:p>
                      <a:pPr algn="ctr"/>
                      <a:r>
                        <a:rPr lang="en-US" dirty="0" smtClean="0"/>
                        <a:t>-.04</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.14**</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.12**</a:t>
                      </a:r>
                    </a:p>
                    <a:p>
                      <a:pPr algn="ctr"/>
                      <a:endParaRPr lang="en-US" dirty="0"/>
                    </a:p>
                  </a:txBody>
                  <a:tcPr/>
                </a:tc>
                <a:extLst>
                  <a:ext uri="{0D108BD9-81ED-4DB2-BD59-A6C34878D82A}">
                    <a16:rowId xmlns="" xmlns:a16="http://schemas.microsoft.com/office/drawing/2014/main" val="10003"/>
                  </a:ext>
                </a:extLst>
              </a:tr>
              <a:tr h="370840">
                <a:tc>
                  <a:txBody>
                    <a:bodyPr/>
                    <a:lstStyle/>
                    <a:p>
                      <a:r>
                        <a:rPr lang="en-US" dirty="0" smtClean="0"/>
                        <a:t>Play to Entertain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.12**</a:t>
                      </a:r>
                    </a:p>
                    <a:p>
                      <a:pPr algn="ctr"/>
                      <a:endParaRPr lang="en-US" dirty="0"/>
                    </a:p>
                  </a:txBody>
                  <a:tcPr/>
                </a:tc>
                <a:tc>
                  <a:txBody>
                    <a:bodyPr/>
                    <a:lstStyle/>
                    <a:p>
                      <a:pPr algn="ctr"/>
                      <a:r>
                        <a:rPr lang="en-US" dirty="0" smtClean="0"/>
                        <a:t>.07</a:t>
                      </a:r>
                      <a:endParaRPr lang="en-US" dirty="0"/>
                    </a:p>
                  </a:txBody>
                  <a:tcPr/>
                </a:tc>
                <a:tc>
                  <a:txBody>
                    <a:bodyPr/>
                    <a:lstStyle/>
                    <a:p>
                      <a:pPr algn="ctr"/>
                      <a:r>
                        <a:rPr lang="en-US" dirty="0" smtClean="0"/>
                        <a:t>.03</a:t>
                      </a:r>
                      <a:endParaRPr lang="en-US" dirty="0"/>
                    </a:p>
                  </a:txBody>
                  <a:tcPr/>
                </a:tc>
                <a:extLst>
                  <a:ext uri="{0D108BD9-81ED-4DB2-BD59-A6C34878D82A}">
                    <a16:rowId xmlns="" xmlns:a16="http://schemas.microsoft.com/office/drawing/2014/main" val="10004"/>
                  </a:ext>
                </a:extLst>
              </a:tr>
              <a:tr h="370840">
                <a:tc>
                  <a:txBody>
                    <a:bodyPr/>
                    <a:lstStyle/>
                    <a:p>
                      <a:r>
                        <a:rPr lang="en-US" dirty="0" smtClean="0"/>
                        <a:t>Household Items</a:t>
                      </a:r>
                      <a:r>
                        <a:rPr lang="en-US" baseline="0" dirty="0" smtClean="0"/>
                        <a:t> Toy Play</a:t>
                      </a:r>
                      <a:endParaRPr lang="en-US" dirty="0"/>
                    </a:p>
                  </a:txBody>
                  <a:tcPr/>
                </a:tc>
                <a:tc>
                  <a:txBody>
                    <a:bodyPr/>
                    <a:lstStyle/>
                    <a:p>
                      <a:pPr algn="ctr"/>
                      <a:r>
                        <a:rPr lang="en-US" dirty="0" smtClean="0"/>
                        <a:t>.00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.09*</a:t>
                      </a:r>
                    </a:p>
                    <a:p>
                      <a:pPr algn="ctr"/>
                      <a:endParaRPr lang="en-US" dirty="0"/>
                    </a:p>
                  </a:txBody>
                  <a:tcPr/>
                </a:tc>
                <a:tc>
                  <a:txBody>
                    <a:bodyPr/>
                    <a:lstStyle/>
                    <a:p>
                      <a:pPr algn="ctr"/>
                      <a:r>
                        <a:rPr lang="en-US" dirty="0" smtClean="0"/>
                        <a:t>.04</a:t>
                      </a:r>
                      <a:endParaRPr lang="en-US" dirty="0"/>
                    </a:p>
                  </a:txBody>
                  <a:tcPr/>
                </a:tc>
                <a:extLst>
                  <a:ext uri="{0D108BD9-81ED-4DB2-BD59-A6C34878D82A}">
                    <a16:rowId xmlns="" xmlns:a16="http://schemas.microsoft.com/office/drawing/2014/main" val="10005"/>
                  </a:ext>
                </a:extLst>
              </a:tr>
            </a:tbl>
          </a:graphicData>
        </a:graphic>
      </p:graphicFrame>
      <p:sp>
        <p:nvSpPr>
          <p:cNvPr id="6" name="TextBox 5"/>
          <p:cNvSpPr txBox="1"/>
          <p:nvPr/>
        </p:nvSpPr>
        <p:spPr>
          <a:xfrm>
            <a:off x="5251243" y="5863988"/>
            <a:ext cx="2487167" cy="307777"/>
          </a:xfrm>
          <a:prstGeom prst="rect">
            <a:avLst/>
          </a:prstGeom>
          <a:noFill/>
        </p:spPr>
        <p:txBody>
          <a:bodyPr wrap="square" rtlCol="0">
            <a:spAutoFit/>
          </a:bodyPr>
          <a:lstStyle/>
          <a:p>
            <a:r>
              <a:rPr lang="en-US" sz="1400" dirty="0" smtClean="0"/>
              <a:t>Note: **p≤ .01, * p≤ .05</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n-US" sz="2800" dirty="0"/>
          </a:p>
        </p:txBody>
      </p:sp>
      <p:sp>
        <p:nvSpPr>
          <p:cNvPr id="3" name="Content Placeholder 2"/>
          <p:cNvSpPr>
            <a:spLocks noGrp="1"/>
          </p:cNvSpPr>
          <p:nvPr>
            <p:ph sz="half" idx="1"/>
          </p:nvPr>
        </p:nvSpPr>
        <p:spPr>
          <a:xfrm>
            <a:off x="1046073" y="1838418"/>
            <a:ext cx="4184295" cy="4023359"/>
          </a:xfrm>
        </p:spPr>
        <p:txBody>
          <a:bodyPr/>
          <a:lstStyle/>
          <a:p>
            <a:pPr>
              <a:buFont typeface="Wingdings" pitchFamily="2" charset="2"/>
              <a:buChar char="q"/>
            </a:pPr>
            <a:r>
              <a:rPr lang="en-US" dirty="0" smtClean="0">
                <a:latin typeface="Verdana" pitchFamily="34" charset="0"/>
                <a:ea typeface="Verdana" pitchFamily="34" charset="0"/>
                <a:cs typeface="Verdana" pitchFamily="34" charset="0"/>
              </a:rPr>
              <a:t>Correlations between Social Intelligence (DAQ) and Temperament  </a:t>
            </a:r>
          </a:p>
          <a:p>
            <a:pPr>
              <a:buFont typeface="Wingdings" pitchFamily="2" charset="2"/>
              <a:buChar char="§"/>
            </a:pPr>
            <a:r>
              <a:rPr lang="en-US" sz="1800" dirty="0" smtClean="0"/>
              <a:t>Social Contact was associated with high Effortful Control and </a:t>
            </a:r>
            <a:r>
              <a:rPr lang="en-US" sz="1800" dirty="0" err="1" smtClean="0"/>
              <a:t>Surgency</a:t>
            </a:r>
            <a:r>
              <a:rPr lang="en-US" sz="1800" dirty="0" smtClean="0"/>
              <a:t>.</a:t>
            </a:r>
            <a:endParaRPr lang="en-US" sz="1800" dirty="0" smtClean="0">
              <a:ea typeface="Verdana" pitchFamily="34" charset="0"/>
              <a:cs typeface="Verdana" pitchFamily="34" charset="0"/>
            </a:endParaRPr>
          </a:p>
          <a:p>
            <a:pPr>
              <a:buFont typeface="Wingdings" pitchFamily="2" charset="2"/>
              <a:buChar char="§"/>
            </a:pPr>
            <a:r>
              <a:rPr lang="en-US" sz="1800" dirty="0" smtClean="0"/>
              <a:t>Taking Child Out of Home was connected to high Effortful Control, high </a:t>
            </a:r>
            <a:r>
              <a:rPr lang="en-US" sz="1800" dirty="0" err="1" smtClean="0"/>
              <a:t>Surgency</a:t>
            </a:r>
            <a:r>
              <a:rPr lang="en-US" sz="1800" dirty="0" smtClean="0"/>
              <a:t>, and low Negative Affectivity.</a:t>
            </a:r>
          </a:p>
          <a:p>
            <a:pPr>
              <a:buFont typeface="Wingdings" pitchFamily="2" charset="2"/>
              <a:buChar char="§"/>
            </a:pPr>
            <a:r>
              <a:rPr lang="en-US" sz="1800" dirty="0" smtClean="0"/>
              <a:t>Making Bath Time Fun was linked to high Effortful Control.</a:t>
            </a:r>
            <a:endParaRPr lang="en-US" sz="1800"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5243856"/>
              </p:ext>
            </p:extLst>
          </p:nvPr>
        </p:nvGraphicFramePr>
        <p:xfrm>
          <a:off x="5401162" y="1737360"/>
          <a:ext cx="6035040" cy="2560320"/>
        </p:xfrm>
        <a:graphic>
          <a:graphicData uri="http://schemas.openxmlformats.org/drawingml/2006/table">
            <a:tbl>
              <a:tblPr firstRow="1" bandRow="1">
                <a:tableStyleId>{5C22544A-7EE6-4342-B048-85BDC9FD1C3A}</a:tableStyleId>
              </a:tblPr>
              <a:tblGrid>
                <a:gridCol w="1910695">
                  <a:extLst>
                    <a:ext uri="{9D8B030D-6E8A-4147-A177-3AD203B41FA5}">
                      <a16:colId xmlns="" xmlns:a16="http://schemas.microsoft.com/office/drawing/2014/main" val="20000"/>
                    </a:ext>
                  </a:extLst>
                </a:gridCol>
                <a:gridCol w="1468927">
                  <a:extLst>
                    <a:ext uri="{9D8B030D-6E8A-4147-A177-3AD203B41FA5}">
                      <a16:colId xmlns="" xmlns:a16="http://schemas.microsoft.com/office/drawing/2014/main" val="20001"/>
                    </a:ext>
                  </a:extLst>
                </a:gridCol>
                <a:gridCol w="1324051">
                  <a:extLst>
                    <a:ext uri="{9D8B030D-6E8A-4147-A177-3AD203B41FA5}">
                      <a16:colId xmlns="" xmlns:a16="http://schemas.microsoft.com/office/drawing/2014/main" val="20002"/>
                    </a:ext>
                  </a:extLst>
                </a:gridCol>
                <a:gridCol w="1331367">
                  <a:extLst>
                    <a:ext uri="{9D8B030D-6E8A-4147-A177-3AD203B41FA5}">
                      <a16:colId xmlns="" xmlns:a16="http://schemas.microsoft.com/office/drawing/2014/main" val="20003"/>
                    </a:ext>
                  </a:extLst>
                </a:gridCol>
              </a:tblGrid>
              <a:tr h="408827">
                <a:tc>
                  <a:txBody>
                    <a:bodyPr/>
                    <a:lstStyle/>
                    <a:p>
                      <a:r>
                        <a:rPr lang="en-US" dirty="0" smtClean="0"/>
                        <a:t>SOCIAL</a:t>
                      </a:r>
                      <a:r>
                        <a:rPr lang="en-US" baseline="0" dirty="0" smtClean="0"/>
                        <a:t> INTELLIGENCE</a:t>
                      </a:r>
                      <a:endParaRPr lang="en-US" dirty="0"/>
                    </a:p>
                  </a:txBody>
                  <a:tcPr/>
                </a:tc>
                <a:tc>
                  <a:txBody>
                    <a:bodyPr/>
                    <a:lstStyle/>
                    <a:p>
                      <a:r>
                        <a:rPr lang="en-US" dirty="0" smtClean="0"/>
                        <a:t>NEGATIVE</a:t>
                      </a:r>
                      <a:r>
                        <a:rPr lang="en-US" baseline="0" dirty="0" smtClean="0"/>
                        <a:t> AFFECTIVITY</a:t>
                      </a:r>
                      <a:endParaRPr lang="en-US" dirty="0"/>
                    </a:p>
                  </a:txBody>
                  <a:tcPr/>
                </a:tc>
                <a:tc>
                  <a:txBody>
                    <a:bodyPr/>
                    <a:lstStyle/>
                    <a:p>
                      <a:r>
                        <a:rPr lang="en-US" dirty="0" smtClean="0"/>
                        <a:t>SURGENCY</a:t>
                      </a:r>
                      <a:endParaRPr lang="en-US" dirty="0"/>
                    </a:p>
                  </a:txBody>
                  <a:tcPr/>
                </a:tc>
                <a:tc>
                  <a:txBody>
                    <a:bodyPr/>
                    <a:lstStyle/>
                    <a:p>
                      <a:r>
                        <a:rPr lang="en-US" dirty="0" smtClean="0"/>
                        <a:t>EFFORTFUL CONTROL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Social Contact</a:t>
                      </a:r>
                      <a:endParaRPr lang="en-US" dirty="0"/>
                    </a:p>
                  </a:txBody>
                  <a:tcPr/>
                </a:tc>
                <a:tc>
                  <a:txBody>
                    <a:bodyPr/>
                    <a:lstStyle/>
                    <a:p>
                      <a:pPr algn="ctr"/>
                      <a:r>
                        <a:rPr lang="en-US" dirty="0" smtClean="0"/>
                        <a:t>-.07</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.19**</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a:t>
                      </a:r>
                    </a:p>
                    <a:p>
                      <a:pPr algn="ctr"/>
                      <a:endParaRPr lang="en-US" dirty="0"/>
                    </a:p>
                  </a:txBody>
                  <a:tcPr/>
                </a:tc>
                <a:extLst>
                  <a:ext uri="{0D108BD9-81ED-4DB2-BD59-A6C34878D82A}">
                    <a16:rowId xmlns="" xmlns:a16="http://schemas.microsoft.com/office/drawing/2014/main" val="10001"/>
                  </a:ext>
                </a:extLst>
              </a:tr>
              <a:tr h="370840">
                <a:tc>
                  <a:txBody>
                    <a:bodyPr/>
                    <a:lstStyle/>
                    <a:p>
                      <a:r>
                        <a:rPr lang="en-US" dirty="0" smtClean="0"/>
                        <a:t>Take Child </a:t>
                      </a:r>
                    </a:p>
                    <a:p>
                      <a:r>
                        <a:rPr lang="en-US" dirty="0" smtClean="0"/>
                        <a:t>Out of Home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-.14**</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.19**</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.23**</a:t>
                      </a:r>
                    </a:p>
                    <a:p>
                      <a:pPr algn="ctr"/>
                      <a:endParaRPr lang="en-US" dirty="0"/>
                    </a:p>
                  </a:txBody>
                  <a:tcPr/>
                </a:tc>
                <a:extLst>
                  <a:ext uri="{0D108BD9-81ED-4DB2-BD59-A6C34878D82A}">
                    <a16:rowId xmlns="" xmlns:a16="http://schemas.microsoft.com/office/drawing/2014/main" val="10002"/>
                  </a:ext>
                </a:extLst>
              </a:tr>
              <a:tr h="370840">
                <a:tc>
                  <a:txBody>
                    <a:bodyPr/>
                    <a:lstStyle/>
                    <a:p>
                      <a:r>
                        <a:rPr lang="en-US" dirty="0" smtClean="0"/>
                        <a:t>Making Bath Time Fun </a:t>
                      </a:r>
                      <a:endParaRPr lang="en-US" dirty="0"/>
                    </a:p>
                  </a:txBody>
                  <a:tcPr/>
                </a:tc>
                <a:tc>
                  <a:txBody>
                    <a:bodyPr/>
                    <a:lstStyle/>
                    <a:p>
                      <a:pPr algn="ctr"/>
                      <a:r>
                        <a:rPr lang="en-US" dirty="0" smtClean="0"/>
                        <a:t>-.04</a:t>
                      </a:r>
                      <a:endParaRPr lang="en-US" dirty="0"/>
                    </a:p>
                  </a:txBody>
                  <a:tcPr/>
                </a:tc>
                <a:tc>
                  <a:txBody>
                    <a:bodyPr/>
                    <a:lstStyle/>
                    <a:p>
                      <a:pPr algn="ctr"/>
                      <a:r>
                        <a:rPr lang="en-US" dirty="0" smtClean="0"/>
                        <a:t>.05</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.18**</a:t>
                      </a:r>
                    </a:p>
                    <a:p>
                      <a:pPr algn="ctr"/>
                      <a:endParaRPr lang="en-US" dirty="0"/>
                    </a:p>
                  </a:txBody>
                  <a:tcPr/>
                </a:tc>
                <a:extLst>
                  <a:ext uri="{0D108BD9-81ED-4DB2-BD59-A6C34878D82A}">
                    <a16:rowId xmlns="" xmlns:a16="http://schemas.microsoft.com/office/drawing/2014/main" val="10003"/>
                  </a:ext>
                </a:extLst>
              </a:tr>
            </a:tbl>
          </a:graphicData>
        </a:graphic>
      </p:graphicFrame>
      <p:sp>
        <p:nvSpPr>
          <p:cNvPr id="6" name="Rectangle 5"/>
          <p:cNvSpPr/>
          <p:nvPr/>
        </p:nvSpPr>
        <p:spPr>
          <a:xfrm>
            <a:off x="5401162" y="4379528"/>
            <a:ext cx="1974900" cy="307777"/>
          </a:xfrm>
          <a:prstGeom prst="rect">
            <a:avLst/>
          </a:prstGeom>
        </p:spPr>
        <p:txBody>
          <a:bodyPr wrap="none">
            <a:spAutoFit/>
          </a:bodyPr>
          <a:lstStyle/>
          <a:p>
            <a:r>
              <a:rPr lang="en-US" sz="1400" dirty="0" smtClean="0"/>
              <a:t>Note: **p≤ .01, * p≤ .05</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670" y="0"/>
            <a:ext cx="10058400" cy="1450757"/>
          </a:xfrm>
        </p:spPr>
        <p:txBody>
          <a:bodyPr>
            <a:normAutofit/>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n-US" sz="2800" dirty="0"/>
          </a:p>
        </p:txBody>
      </p:sp>
      <p:sp>
        <p:nvSpPr>
          <p:cNvPr id="3" name="Content Placeholder 2"/>
          <p:cNvSpPr>
            <a:spLocks noGrp="1"/>
          </p:cNvSpPr>
          <p:nvPr>
            <p:ph sz="half" idx="1"/>
          </p:nvPr>
        </p:nvSpPr>
        <p:spPr>
          <a:xfrm>
            <a:off x="405517" y="1455089"/>
            <a:ext cx="4877330" cy="4444537"/>
          </a:xfrm>
        </p:spPr>
        <p:txBody>
          <a:bodyPr/>
          <a:lstStyle/>
          <a:p>
            <a:pPr>
              <a:buFont typeface="Wingdings" pitchFamily="2" charset="2"/>
              <a:buChar char="q"/>
            </a:pPr>
            <a:r>
              <a:rPr lang="en-US" dirty="0" smtClean="0">
                <a:latin typeface="Verdana" pitchFamily="34" charset="0"/>
                <a:ea typeface="Verdana" pitchFamily="34" charset="0"/>
                <a:cs typeface="Verdana" pitchFamily="34" charset="0"/>
              </a:rPr>
              <a:t>Correlations between Sleep/Rest  (DAQ) and Temperament  </a:t>
            </a:r>
          </a:p>
          <a:p>
            <a:pPr>
              <a:buFont typeface="Wingdings" pitchFamily="2" charset="2"/>
              <a:buChar char="§"/>
            </a:pPr>
            <a:r>
              <a:rPr lang="en-US" sz="1800" dirty="0" smtClean="0"/>
              <a:t>High Activity Strategies were linked to high Negative Affectivity and </a:t>
            </a:r>
            <a:r>
              <a:rPr lang="en-US" sz="1800" dirty="0" err="1" smtClean="0"/>
              <a:t>Surgency</a:t>
            </a:r>
            <a:r>
              <a:rPr lang="en-US" sz="1800" dirty="0" smtClean="0"/>
              <a:t>. </a:t>
            </a:r>
          </a:p>
          <a:p>
            <a:pPr>
              <a:buFont typeface="Wingdings" pitchFamily="2" charset="2"/>
              <a:buChar char="§"/>
            </a:pPr>
            <a:r>
              <a:rPr lang="en-US" sz="1800" dirty="0" smtClean="0"/>
              <a:t>Low Activity Strategies were associated with high Effortful Control, high </a:t>
            </a:r>
            <a:r>
              <a:rPr lang="en-US" sz="1800" dirty="0" err="1" smtClean="0"/>
              <a:t>Surgency</a:t>
            </a:r>
            <a:r>
              <a:rPr lang="en-US" sz="1800" dirty="0" smtClean="0"/>
              <a:t> and low Negative Affectivity.</a:t>
            </a:r>
          </a:p>
          <a:p>
            <a:pPr>
              <a:buFont typeface="Wingdings" pitchFamily="2" charset="2"/>
              <a:buChar char="§"/>
            </a:pPr>
            <a:r>
              <a:rPr lang="en-US" sz="1800" dirty="0" smtClean="0"/>
              <a:t>Contingent Social Support was associated to high </a:t>
            </a:r>
            <a:r>
              <a:rPr lang="en-US" sz="1800" dirty="0" err="1" smtClean="0"/>
              <a:t>Surgency</a:t>
            </a:r>
            <a:r>
              <a:rPr lang="en-US" sz="1800" dirty="0" smtClean="0"/>
              <a:t> and high Effortful Control.</a:t>
            </a:r>
          </a:p>
          <a:p>
            <a:pPr>
              <a:buFont typeface="Wingdings" pitchFamily="2" charset="2"/>
              <a:buChar char="§"/>
            </a:pPr>
            <a:r>
              <a:rPr lang="en-US" sz="1800" dirty="0" smtClean="0"/>
              <a:t> Physical Proximity was related to high Negative Affectivity and high Effortful Control.</a:t>
            </a:r>
            <a:endParaRPr lang="en-US" sz="1800" dirty="0" smtClean="0">
              <a:latin typeface="Verdana" pitchFamily="34" charset="0"/>
              <a:ea typeface="Verdana" pitchFamily="34" charset="0"/>
              <a:cs typeface="Verdana" pitchFamily="34" charset="0"/>
            </a:endParaRPr>
          </a:p>
          <a:p>
            <a:endParaRPr lang="en-US" dirty="0"/>
          </a:p>
        </p:txBody>
      </p:sp>
      <p:graphicFrame>
        <p:nvGraphicFramePr>
          <p:cNvPr id="5" name="Content Placeholder 4"/>
          <p:cNvGraphicFramePr>
            <a:graphicFrameLocks noGrp="1"/>
          </p:cNvGraphicFramePr>
          <p:nvPr>
            <p:ph sz="half" idx="2"/>
          </p:nvPr>
        </p:nvGraphicFramePr>
        <p:xfrm>
          <a:off x="5713171" y="1056220"/>
          <a:ext cx="5822900" cy="4851400"/>
        </p:xfrm>
        <a:graphic>
          <a:graphicData uri="http://schemas.openxmlformats.org/drawingml/2006/table">
            <a:tbl>
              <a:tblPr firstRow="1" bandRow="1">
                <a:tableStyleId>{5C22544A-7EE6-4342-B048-85BDC9FD1C3A}</a:tableStyleId>
              </a:tblPr>
              <a:tblGrid>
                <a:gridCol w="1602028">
                  <a:extLst>
                    <a:ext uri="{9D8B030D-6E8A-4147-A177-3AD203B41FA5}">
                      <a16:colId xmlns="" xmlns:a16="http://schemas.microsoft.com/office/drawing/2014/main" val="20000"/>
                    </a:ext>
                  </a:extLst>
                </a:gridCol>
                <a:gridCol w="1382574">
                  <a:extLst>
                    <a:ext uri="{9D8B030D-6E8A-4147-A177-3AD203B41FA5}">
                      <a16:colId xmlns="" xmlns:a16="http://schemas.microsoft.com/office/drawing/2014/main" val="20001"/>
                    </a:ext>
                  </a:extLst>
                </a:gridCol>
                <a:gridCol w="1382573">
                  <a:extLst>
                    <a:ext uri="{9D8B030D-6E8A-4147-A177-3AD203B41FA5}">
                      <a16:colId xmlns="" xmlns:a16="http://schemas.microsoft.com/office/drawing/2014/main" val="20002"/>
                    </a:ext>
                  </a:extLst>
                </a:gridCol>
                <a:gridCol w="1455725">
                  <a:extLst>
                    <a:ext uri="{9D8B030D-6E8A-4147-A177-3AD203B41FA5}">
                      <a16:colId xmlns="" xmlns:a16="http://schemas.microsoft.com/office/drawing/2014/main" val="20003"/>
                    </a:ext>
                  </a:extLst>
                </a:gridCol>
              </a:tblGrid>
              <a:tr h="370840">
                <a:tc>
                  <a:txBody>
                    <a:bodyPr/>
                    <a:lstStyle/>
                    <a:p>
                      <a:r>
                        <a:rPr lang="en-US" dirty="0" smtClean="0"/>
                        <a:t>SLEEP/REST</a:t>
                      </a:r>
                      <a:endParaRPr lang="en-US" dirty="0"/>
                    </a:p>
                  </a:txBody>
                  <a:tcPr/>
                </a:tc>
                <a:tc>
                  <a:txBody>
                    <a:bodyPr/>
                    <a:lstStyle/>
                    <a:p>
                      <a:r>
                        <a:rPr lang="en-US" dirty="0" smtClean="0"/>
                        <a:t>NEGATIVE</a:t>
                      </a:r>
                      <a:r>
                        <a:rPr lang="en-US" baseline="0" dirty="0" smtClean="0"/>
                        <a:t> AFFECTIVITY</a:t>
                      </a:r>
                      <a:endParaRPr lang="en-US" dirty="0"/>
                    </a:p>
                  </a:txBody>
                  <a:tcPr/>
                </a:tc>
                <a:tc>
                  <a:txBody>
                    <a:bodyPr/>
                    <a:lstStyle/>
                    <a:p>
                      <a:r>
                        <a:rPr lang="en-US" dirty="0" smtClean="0"/>
                        <a:t>SURGENCY</a:t>
                      </a:r>
                      <a:endParaRPr lang="en-US" dirty="0"/>
                    </a:p>
                  </a:txBody>
                  <a:tcPr/>
                </a:tc>
                <a:tc>
                  <a:txBody>
                    <a:bodyPr/>
                    <a:lstStyle/>
                    <a:p>
                      <a:r>
                        <a:rPr lang="en-US" dirty="0" smtClean="0"/>
                        <a:t>EFFORTFUL CONTROL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High Activity Strategies</a:t>
                      </a:r>
                      <a:endParaRPr lang="en-US" dirty="0"/>
                    </a:p>
                  </a:txBody>
                  <a:tcPr/>
                </a:tc>
                <a:tc>
                  <a:txBody>
                    <a:bodyPr/>
                    <a:lstStyle/>
                    <a:p>
                      <a:pPr algn="ctr"/>
                      <a:r>
                        <a:rPr lang="en-US" dirty="0" smtClean="0"/>
                        <a:t>.16**</a:t>
                      </a:r>
                      <a:endParaRPr lang="en-US" dirty="0"/>
                    </a:p>
                  </a:txBody>
                  <a:tcPr/>
                </a:tc>
                <a:tc>
                  <a:txBody>
                    <a:bodyPr/>
                    <a:lstStyle/>
                    <a:p>
                      <a:pPr algn="ctr"/>
                      <a:r>
                        <a:rPr lang="en-US" dirty="0" smtClean="0"/>
                        <a:t>.10**</a:t>
                      </a:r>
                      <a:endParaRPr lang="en-US" dirty="0"/>
                    </a:p>
                  </a:txBody>
                  <a:tcPr/>
                </a:tc>
                <a:tc>
                  <a:txBody>
                    <a:bodyPr/>
                    <a:lstStyle/>
                    <a:p>
                      <a:pPr algn="ctr"/>
                      <a:r>
                        <a:rPr lang="en-US" dirty="0" smtClean="0"/>
                        <a:t>.06</a:t>
                      </a:r>
                      <a:endParaRPr lang="en-US" dirty="0"/>
                    </a:p>
                  </a:txBody>
                  <a:tcPr/>
                </a:tc>
                <a:extLst>
                  <a:ext uri="{0D108BD9-81ED-4DB2-BD59-A6C34878D82A}">
                    <a16:rowId xmlns="" xmlns:a16="http://schemas.microsoft.com/office/drawing/2014/main" val="10001"/>
                  </a:ext>
                </a:extLst>
              </a:tr>
              <a:tr h="370840">
                <a:tc>
                  <a:txBody>
                    <a:bodyPr/>
                    <a:lstStyle/>
                    <a:p>
                      <a:r>
                        <a:rPr lang="en-US" dirty="0" smtClean="0"/>
                        <a:t>Low Activity Strategies</a:t>
                      </a:r>
                      <a:endParaRPr lang="en-US" dirty="0"/>
                    </a:p>
                  </a:txBody>
                  <a:tcPr/>
                </a:tc>
                <a:tc>
                  <a:txBody>
                    <a:bodyPr/>
                    <a:lstStyle/>
                    <a:p>
                      <a:pPr algn="ctr"/>
                      <a:r>
                        <a:rPr lang="en-US" dirty="0" smtClean="0"/>
                        <a:t>-.16**</a:t>
                      </a:r>
                      <a:endParaRPr lang="en-US" dirty="0"/>
                    </a:p>
                  </a:txBody>
                  <a:tcPr/>
                </a:tc>
                <a:tc>
                  <a:txBody>
                    <a:bodyPr/>
                    <a:lstStyle/>
                    <a:p>
                      <a:pPr algn="ctr"/>
                      <a:r>
                        <a:rPr lang="en-US" dirty="0" smtClean="0"/>
                        <a:t>.12**</a:t>
                      </a:r>
                      <a:endParaRPr lang="en-US" dirty="0"/>
                    </a:p>
                  </a:txBody>
                  <a:tcPr/>
                </a:tc>
                <a:tc>
                  <a:txBody>
                    <a:bodyPr/>
                    <a:lstStyle/>
                    <a:p>
                      <a:pPr algn="ctr"/>
                      <a:r>
                        <a:rPr lang="en-US" dirty="0" smtClean="0"/>
                        <a:t>.20**</a:t>
                      </a:r>
                      <a:endParaRPr lang="en-US" dirty="0"/>
                    </a:p>
                  </a:txBody>
                  <a:tcPr/>
                </a:tc>
                <a:extLst>
                  <a:ext uri="{0D108BD9-81ED-4DB2-BD59-A6C34878D82A}">
                    <a16:rowId xmlns="" xmlns:a16="http://schemas.microsoft.com/office/drawing/2014/main" val="10002"/>
                  </a:ext>
                </a:extLst>
              </a:tr>
              <a:tr h="370840">
                <a:tc>
                  <a:txBody>
                    <a:bodyPr/>
                    <a:lstStyle/>
                    <a:p>
                      <a:r>
                        <a:rPr lang="en-US" dirty="0" smtClean="0"/>
                        <a:t>Contingent Social</a:t>
                      </a:r>
                      <a:r>
                        <a:rPr lang="en-US" baseline="0" dirty="0" smtClean="0"/>
                        <a:t> Support</a:t>
                      </a:r>
                      <a:endParaRPr lang="en-US" dirty="0"/>
                    </a:p>
                  </a:txBody>
                  <a:tcPr/>
                </a:tc>
                <a:tc>
                  <a:txBody>
                    <a:bodyPr/>
                    <a:lstStyle/>
                    <a:p>
                      <a:pPr algn="ctr"/>
                      <a:r>
                        <a:rPr lang="en-US" dirty="0" smtClean="0"/>
                        <a:t>-.04</a:t>
                      </a:r>
                      <a:endParaRPr lang="en-US" dirty="0"/>
                    </a:p>
                  </a:txBody>
                  <a:tcPr/>
                </a:tc>
                <a:tc>
                  <a:txBody>
                    <a:bodyPr/>
                    <a:lstStyle/>
                    <a:p>
                      <a:pPr algn="ctr"/>
                      <a:r>
                        <a:rPr lang="en-US" dirty="0" smtClean="0"/>
                        <a:t>.13**</a:t>
                      </a:r>
                      <a:endParaRPr lang="en-US" dirty="0"/>
                    </a:p>
                  </a:txBody>
                  <a:tcPr/>
                </a:tc>
                <a:tc>
                  <a:txBody>
                    <a:bodyPr/>
                    <a:lstStyle/>
                    <a:p>
                      <a:pPr algn="ctr"/>
                      <a:r>
                        <a:rPr lang="en-US" dirty="0" smtClean="0"/>
                        <a:t>.12**</a:t>
                      </a:r>
                      <a:endParaRPr lang="en-US" dirty="0"/>
                    </a:p>
                  </a:txBody>
                  <a:tcPr/>
                </a:tc>
                <a:extLst>
                  <a:ext uri="{0D108BD9-81ED-4DB2-BD59-A6C34878D82A}">
                    <a16:rowId xmlns="" xmlns:a16="http://schemas.microsoft.com/office/drawing/2014/main" val="10003"/>
                  </a:ext>
                </a:extLst>
              </a:tr>
              <a:tr h="370840">
                <a:tc>
                  <a:txBody>
                    <a:bodyPr/>
                    <a:lstStyle/>
                    <a:p>
                      <a:r>
                        <a:rPr lang="en-US" dirty="0" smtClean="0"/>
                        <a:t>Physical Proximity</a:t>
                      </a:r>
                      <a:endParaRPr lang="en-US" dirty="0"/>
                    </a:p>
                  </a:txBody>
                  <a:tcPr/>
                </a:tc>
                <a:tc>
                  <a:txBody>
                    <a:bodyPr/>
                    <a:lstStyle/>
                    <a:p>
                      <a:pPr algn="ctr"/>
                      <a:r>
                        <a:rPr lang="en-US" dirty="0" smtClean="0"/>
                        <a:t>.19**</a:t>
                      </a:r>
                      <a:endParaRPr lang="en-US" dirty="0"/>
                    </a:p>
                  </a:txBody>
                  <a:tcPr/>
                </a:tc>
                <a:tc>
                  <a:txBody>
                    <a:bodyPr/>
                    <a:lstStyle/>
                    <a:p>
                      <a:pPr algn="ctr"/>
                      <a:r>
                        <a:rPr lang="en-US" dirty="0" smtClean="0"/>
                        <a:t>.01</a:t>
                      </a:r>
                      <a:endParaRPr lang="en-US" dirty="0"/>
                    </a:p>
                  </a:txBody>
                  <a:tcPr/>
                </a:tc>
                <a:tc>
                  <a:txBody>
                    <a:bodyPr/>
                    <a:lstStyle/>
                    <a:p>
                      <a:pPr algn="ctr"/>
                      <a:r>
                        <a:rPr lang="en-US" dirty="0" smtClean="0"/>
                        <a:t>.10**</a:t>
                      </a:r>
                      <a:endParaRPr lang="en-US" dirty="0"/>
                    </a:p>
                  </a:txBody>
                  <a:tcPr/>
                </a:tc>
                <a:extLst>
                  <a:ext uri="{0D108BD9-81ED-4DB2-BD59-A6C34878D82A}">
                    <a16:rowId xmlns="" xmlns:a16="http://schemas.microsoft.com/office/drawing/2014/main" val="10004"/>
                  </a:ext>
                </a:extLst>
              </a:tr>
              <a:tr h="370840">
                <a:tc>
                  <a:txBody>
                    <a:bodyPr/>
                    <a:lstStyle/>
                    <a:p>
                      <a:r>
                        <a:rPr lang="en-US" dirty="0" smtClean="0"/>
                        <a:t>Cry It Out Sleep Aid</a:t>
                      </a:r>
                      <a:endParaRPr lang="en-US" dirty="0"/>
                    </a:p>
                  </a:txBody>
                  <a:tcPr/>
                </a:tc>
                <a:tc>
                  <a:txBody>
                    <a:bodyPr/>
                    <a:lstStyle/>
                    <a:p>
                      <a:pPr algn="ctr"/>
                      <a:r>
                        <a:rPr lang="en-US" dirty="0" smtClean="0"/>
                        <a:t>.07</a:t>
                      </a:r>
                      <a:endParaRPr lang="en-US" dirty="0"/>
                    </a:p>
                  </a:txBody>
                  <a:tcPr/>
                </a:tc>
                <a:tc>
                  <a:txBody>
                    <a:bodyPr/>
                    <a:lstStyle/>
                    <a:p>
                      <a:pPr algn="ctr"/>
                      <a:r>
                        <a:rPr lang="en-US" dirty="0" smtClean="0"/>
                        <a:t>-.05</a:t>
                      </a:r>
                      <a:endParaRPr lang="en-US" dirty="0"/>
                    </a:p>
                  </a:txBody>
                  <a:tcPr/>
                </a:tc>
                <a:tc>
                  <a:txBody>
                    <a:bodyPr/>
                    <a:lstStyle/>
                    <a:p>
                      <a:pPr algn="ctr"/>
                      <a:r>
                        <a:rPr lang="en-US" dirty="0" smtClean="0"/>
                        <a:t>.00</a:t>
                      </a:r>
                      <a:endParaRPr lang="en-US" dirty="0"/>
                    </a:p>
                  </a:txBody>
                  <a:tcPr/>
                </a:tc>
                <a:extLst>
                  <a:ext uri="{0D108BD9-81ED-4DB2-BD59-A6C34878D82A}">
                    <a16:rowId xmlns="" xmlns:a16="http://schemas.microsoft.com/office/drawing/2014/main" val="10005"/>
                  </a:ext>
                </a:extLst>
              </a:tr>
              <a:tr h="370840">
                <a:tc>
                  <a:txBody>
                    <a:bodyPr/>
                    <a:lstStyle/>
                    <a:p>
                      <a:r>
                        <a:rPr lang="en-US" dirty="0" smtClean="0"/>
                        <a:t>Wake Up Child in the Morning</a:t>
                      </a:r>
                      <a:endParaRPr lang="en-US" dirty="0"/>
                    </a:p>
                  </a:txBody>
                  <a:tcPr/>
                </a:tc>
                <a:tc>
                  <a:txBody>
                    <a:bodyPr/>
                    <a:lstStyle/>
                    <a:p>
                      <a:pPr algn="ctr"/>
                      <a:r>
                        <a:rPr lang="en-US" dirty="0" smtClean="0"/>
                        <a:t>.08*</a:t>
                      </a:r>
                      <a:endParaRPr lang="en-US" dirty="0"/>
                    </a:p>
                  </a:txBody>
                  <a:tcPr/>
                </a:tc>
                <a:tc>
                  <a:txBody>
                    <a:bodyPr/>
                    <a:lstStyle/>
                    <a:p>
                      <a:pPr algn="ctr"/>
                      <a:r>
                        <a:rPr lang="en-US" dirty="0" smtClean="0"/>
                        <a:t>.02</a:t>
                      </a:r>
                      <a:endParaRPr lang="en-US" dirty="0"/>
                    </a:p>
                  </a:txBody>
                  <a:tcPr/>
                </a:tc>
                <a:tc>
                  <a:txBody>
                    <a:bodyPr/>
                    <a:lstStyle/>
                    <a:p>
                      <a:pPr algn="ctr"/>
                      <a:r>
                        <a:rPr lang="en-US" dirty="0" smtClean="0"/>
                        <a:t>.06</a:t>
                      </a:r>
                      <a:endParaRPr lang="en-US" dirty="0"/>
                    </a:p>
                  </a:txBody>
                  <a:tcPr/>
                </a:tc>
                <a:extLst>
                  <a:ext uri="{0D108BD9-81ED-4DB2-BD59-A6C34878D82A}">
                    <a16:rowId xmlns="" xmlns:a16="http://schemas.microsoft.com/office/drawing/2014/main" val="10006"/>
                  </a:ext>
                </a:extLst>
              </a:tr>
              <a:tr h="370840">
                <a:tc>
                  <a:txBody>
                    <a:bodyPr/>
                    <a:lstStyle/>
                    <a:p>
                      <a:r>
                        <a:rPr lang="en-US" dirty="0" smtClean="0"/>
                        <a:t>Regular Naps</a:t>
                      </a:r>
                      <a:endParaRPr lang="en-US" dirty="0"/>
                    </a:p>
                  </a:txBody>
                  <a:tcPr/>
                </a:tc>
                <a:tc>
                  <a:txBody>
                    <a:bodyPr/>
                    <a:lstStyle/>
                    <a:p>
                      <a:pPr algn="ctr"/>
                      <a:r>
                        <a:rPr lang="en-US" dirty="0" smtClean="0"/>
                        <a:t>.08*</a:t>
                      </a:r>
                      <a:endParaRPr lang="en-US" dirty="0"/>
                    </a:p>
                  </a:txBody>
                  <a:tcPr/>
                </a:tc>
                <a:tc>
                  <a:txBody>
                    <a:bodyPr/>
                    <a:lstStyle/>
                    <a:p>
                      <a:pPr algn="ctr"/>
                      <a:r>
                        <a:rPr lang="en-US" dirty="0" smtClean="0"/>
                        <a:t>.01</a:t>
                      </a:r>
                      <a:endParaRPr lang="en-US" dirty="0"/>
                    </a:p>
                  </a:txBody>
                  <a:tcPr/>
                </a:tc>
                <a:tc>
                  <a:txBody>
                    <a:bodyPr/>
                    <a:lstStyle/>
                    <a:p>
                      <a:pPr algn="ctr"/>
                      <a:r>
                        <a:rPr lang="en-US" dirty="0" smtClean="0"/>
                        <a:t>-.04</a:t>
                      </a:r>
                      <a:endParaRPr lang="en-US" dirty="0"/>
                    </a:p>
                  </a:txBody>
                  <a:tcPr/>
                </a:tc>
                <a:extLst>
                  <a:ext uri="{0D108BD9-81ED-4DB2-BD59-A6C34878D82A}">
                    <a16:rowId xmlns="" xmlns:a16="http://schemas.microsoft.com/office/drawing/2014/main" val="10007"/>
                  </a:ext>
                </a:extLst>
              </a:tr>
            </a:tbl>
          </a:graphicData>
        </a:graphic>
      </p:graphicFrame>
      <p:sp>
        <p:nvSpPr>
          <p:cNvPr id="6" name="Rectangle 5"/>
          <p:cNvSpPr/>
          <p:nvPr/>
        </p:nvSpPr>
        <p:spPr>
          <a:xfrm>
            <a:off x="5954549" y="5976518"/>
            <a:ext cx="2926103" cy="307777"/>
          </a:xfrm>
          <a:prstGeom prst="rect">
            <a:avLst/>
          </a:prstGeom>
        </p:spPr>
        <p:txBody>
          <a:bodyPr wrap="square">
            <a:spAutoFit/>
          </a:bodyPr>
          <a:lstStyle/>
          <a:p>
            <a:r>
              <a:rPr lang="en-US" sz="1400" dirty="0" smtClean="0"/>
              <a:t>Note: **p≤ .01, * p≤ .05</a:t>
            </a: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n-US" sz="2800" dirty="0"/>
          </a:p>
        </p:txBody>
      </p:sp>
      <p:sp>
        <p:nvSpPr>
          <p:cNvPr id="3" name="Content Placeholder 2"/>
          <p:cNvSpPr>
            <a:spLocks noGrp="1"/>
          </p:cNvSpPr>
          <p:nvPr>
            <p:ph sz="half" idx="1"/>
          </p:nvPr>
        </p:nvSpPr>
        <p:spPr>
          <a:xfrm>
            <a:off x="842839" y="1845734"/>
            <a:ext cx="3808675" cy="4023359"/>
          </a:xfrm>
        </p:spPr>
        <p:txBody>
          <a:bodyPr/>
          <a:lstStyle/>
          <a:p>
            <a:pPr>
              <a:buFont typeface="Wingdings" pitchFamily="2" charset="2"/>
              <a:buChar char="q"/>
            </a:pPr>
            <a:r>
              <a:rPr lang="en-US" dirty="0" smtClean="0">
                <a:latin typeface="Verdana" pitchFamily="34" charset="0"/>
                <a:ea typeface="Verdana" pitchFamily="34" charset="0"/>
                <a:cs typeface="Verdana" pitchFamily="34" charset="0"/>
              </a:rPr>
              <a:t>Correlations between Moral Development (DAQ) and Temperament  </a:t>
            </a:r>
          </a:p>
          <a:p>
            <a:pPr>
              <a:buFont typeface="Wingdings" pitchFamily="2" charset="2"/>
              <a:buChar char="§"/>
            </a:pPr>
            <a:r>
              <a:rPr lang="en-US" sz="1800" dirty="0" smtClean="0"/>
              <a:t>Inductive Discipline Strategies were associated primarily with high Effortful Control, and to lesser extent to </a:t>
            </a:r>
            <a:r>
              <a:rPr lang="en-US" sz="1800" dirty="0" err="1" smtClean="0"/>
              <a:t>Surgency</a:t>
            </a:r>
            <a:r>
              <a:rPr lang="en-US" sz="1800" dirty="0" smtClean="0"/>
              <a:t> and Negative Affectivity.</a:t>
            </a:r>
          </a:p>
          <a:p>
            <a:pPr>
              <a:buFont typeface="Wingdings" pitchFamily="2" charset="2"/>
              <a:buChar char="§"/>
            </a:pPr>
            <a:r>
              <a:rPr lang="en-US" sz="1800" dirty="0" smtClean="0"/>
              <a:t>  Power Assertion Strategies were tied to high Negative Affectivity, high </a:t>
            </a:r>
            <a:r>
              <a:rPr lang="en-US" sz="1800" dirty="0" err="1" smtClean="0"/>
              <a:t>Surgency</a:t>
            </a:r>
            <a:r>
              <a:rPr lang="en-US" sz="1800" dirty="0" smtClean="0"/>
              <a:t>, and low Effortful Control.</a:t>
            </a:r>
            <a:endParaRPr lang="en-US" sz="1800" dirty="0" smtClean="0">
              <a:ea typeface="Verdana" pitchFamily="34" charset="0"/>
              <a:cs typeface="Verdana" pitchFamily="34" charset="0"/>
            </a:endParaRPr>
          </a:p>
          <a:p>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269158533"/>
              </p:ext>
            </p:extLst>
          </p:nvPr>
        </p:nvGraphicFramePr>
        <p:xfrm>
          <a:off x="4959966" y="1845734"/>
          <a:ext cx="6744533" cy="2468880"/>
        </p:xfrm>
        <a:graphic>
          <a:graphicData uri="http://schemas.openxmlformats.org/drawingml/2006/table">
            <a:tbl>
              <a:tblPr firstRow="1" bandRow="1">
                <a:tableStyleId>{5C22544A-7EE6-4342-B048-85BDC9FD1C3A}</a:tableStyleId>
              </a:tblPr>
              <a:tblGrid>
                <a:gridCol w="1950662">
                  <a:extLst>
                    <a:ext uri="{9D8B030D-6E8A-4147-A177-3AD203B41FA5}">
                      <a16:colId xmlns="" xmlns:a16="http://schemas.microsoft.com/office/drawing/2014/main" val="20000"/>
                    </a:ext>
                  </a:extLst>
                </a:gridCol>
                <a:gridCol w="1773468">
                  <a:extLst>
                    <a:ext uri="{9D8B030D-6E8A-4147-A177-3AD203B41FA5}">
                      <a16:colId xmlns="" xmlns:a16="http://schemas.microsoft.com/office/drawing/2014/main" val="20001"/>
                    </a:ext>
                  </a:extLst>
                </a:gridCol>
                <a:gridCol w="1486694">
                  <a:extLst>
                    <a:ext uri="{9D8B030D-6E8A-4147-A177-3AD203B41FA5}">
                      <a16:colId xmlns="" xmlns:a16="http://schemas.microsoft.com/office/drawing/2014/main" val="20002"/>
                    </a:ext>
                  </a:extLst>
                </a:gridCol>
                <a:gridCol w="1533709">
                  <a:extLst>
                    <a:ext uri="{9D8B030D-6E8A-4147-A177-3AD203B41FA5}">
                      <a16:colId xmlns="" xmlns:a16="http://schemas.microsoft.com/office/drawing/2014/main" val="20003"/>
                    </a:ext>
                  </a:extLst>
                </a:gridCol>
              </a:tblGrid>
              <a:tr h="533533">
                <a:tc>
                  <a:txBody>
                    <a:bodyPr/>
                    <a:lstStyle/>
                    <a:p>
                      <a:r>
                        <a:rPr lang="en-US" dirty="0" smtClean="0"/>
                        <a:t>MORAL DEVELOPMENT</a:t>
                      </a:r>
                      <a:endParaRPr lang="en-US" dirty="0"/>
                    </a:p>
                  </a:txBody>
                  <a:tcPr/>
                </a:tc>
                <a:tc>
                  <a:txBody>
                    <a:bodyPr/>
                    <a:lstStyle/>
                    <a:p>
                      <a:r>
                        <a:rPr lang="en-US" dirty="0" smtClean="0"/>
                        <a:t>NEGATIVE</a:t>
                      </a:r>
                      <a:r>
                        <a:rPr lang="en-US" baseline="0" dirty="0" smtClean="0"/>
                        <a:t> AFFECTIVITY</a:t>
                      </a:r>
                      <a:endParaRPr lang="en-US" dirty="0"/>
                    </a:p>
                  </a:txBody>
                  <a:tcPr/>
                </a:tc>
                <a:tc>
                  <a:txBody>
                    <a:bodyPr/>
                    <a:lstStyle/>
                    <a:p>
                      <a:r>
                        <a:rPr lang="en-US" dirty="0" smtClean="0"/>
                        <a:t>SURGENCY</a:t>
                      </a:r>
                      <a:endParaRPr lang="en-US" dirty="0"/>
                    </a:p>
                  </a:txBody>
                  <a:tcPr/>
                </a:tc>
                <a:tc>
                  <a:txBody>
                    <a:bodyPr/>
                    <a:lstStyle/>
                    <a:p>
                      <a:r>
                        <a:rPr lang="en-US" dirty="0" smtClean="0"/>
                        <a:t>EFFORTFUL CONTROL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Inductive Discipline</a:t>
                      </a:r>
                      <a:r>
                        <a:rPr lang="en-US" baseline="0" dirty="0" smtClean="0"/>
                        <a:t> Strategies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.09*</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.13**</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.29**</a:t>
                      </a:r>
                    </a:p>
                    <a:p>
                      <a:pPr algn="ctr"/>
                      <a:endParaRPr lang="en-US" dirty="0"/>
                    </a:p>
                  </a:txBody>
                  <a:tcPr/>
                </a:tc>
                <a:extLst>
                  <a:ext uri="{0D108BD9-81ED-4DB2-BD59-A6C34878D82A}">
                    <a16:rowId xmlns="" xmlns:a16="http://schemas.microsoft.com/office/drawing/2014/main" val="10001"/>
                  </a:ext>
                </a:extLst>
              </a:tr>
              <a:tr h="370840">
                <a:tc>
                  <a:txBody>
                    <a:bodyPr/>
                    <a:lstStyle/>
                    <a:p>
                      <a:r>
                        <a:rPr lang="en-US" dirty="0" smtClean="0"/>
                        <a:t>Power Assertive Disciplinary Strategies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.31**</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.14**</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-.14**</a:t>
                      </a:r>
                    </a:p>
                    <a:p>
                      <a:pPr algn="ctr"/>
                      <a:endParaRPr lang="en-US" dirty="0"/>
                    </a:p>
                  </a:txBody>
                  <a:tcPr/>
                </a:tc>
                <a:extLst>
                  <a:ext uri="{0D108BD9-81ED-4DB2-BD59-A6C34878D82A}">
                    <a16:rowId xmlns="" xmlns:a16="http://schemas.microsoft.com/office/drawing/2014/main" val="10002"/>
                  </a:ext>
                </a:extLst>
              </a:tr>
            </a:tbl>
          </a:graphicData>
        </a:graphic>
      </p:graphicFrame>
      <p:sp>
        <p:nvSpPr>
          <p:cNvPr id="8" name="Rectangle 7"/>
          <p:cNvSpPr/>
          <p:nvPr/>
        </p:nvSpPr>
        <p:spPr>
          <a:xfrm>
            <a:off x="4865275" y="4422988"/>
            <a:ext cx="1974900" cy="307777"/>
          </a:xfrm>
          <a:prstGeom prst="rect">
            <a:avLst/>
          </a:prstGeom>
        </p:spPr>
        <p:txBody>
          <a:bodyPr wrap="none">
            <a:spAutoFit/>
          </a:bodyPr>
          <a:lstStyle/>
          <a:p>
            <a:r>
              <a:rPr lang="en-US" sz="1400" dirty="0" smtClean="0"/>
              <a:t>Note: **p≤ .01, * p≤ .05</a:t>
            </a: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CONCLUSIONS</a:t>
            </a:r>
            <a:endParaRPr lang="en-US" sz="2800" b="1" dirty="0">
              <a:latin typeface="+mn-lt"/>
            </a:endParaRPr>
          </a:p>
        </p:txBody>
      </p:sp>
      <p:sp>
        <p:nvSpPr>
          <p:cNvPr id="3" name="Content Placeholder 2"/>
          <p:cNvSpPr>
            <a:spLocks noGrp="1"/>
          </p:cNvSpPr>
          <p:nvPr>
            <p:ph idx="1"/>
          </p:nvPr>
        </p:nvSpPr>
        <p:spPr/>
        <p:txBody>
          <a:bodyPr/>
          <a:lstStyle/>
          <a:p>
            <a:r>
              <a:rPr lang="en-US" dirty="0" smtClean="0"/>
              <a:t>Cultural differences in patterns of activities of everyday life of children help us understand how different rearing environments around the world are structured, and the implications of these environments for the development of temperament.</a:t>
            </a:r>
          </a:p>
          <a:p>
            <a:r>
              <a:rPr lang="en-US" dirty="0" smtClean="0"/>
              <a:t>Correlation patterns between daily activity themes and temperament factors found in this study revealed similar involvement in daily activities as a function of child temperament, in spite of cultural diversity.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1154430"/>
            <a:ext cx="10058400" cy="582930"/>
          </a:xfrm>
        </p:spPr>
        <p:txBody>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REFERENCES</a:t>
            </a:r>
            <a:endParaRPr lang="es-MX" dirty="0"/>
          </a:p>
        </p:txBody>
      </p:sp>
      <p:sp>
        <p:nvSpPr>
          <p:cNvPr id="3" name="Marcador de contenido 2"/>
          <p:cNvSpPr>
            <a:spLocks noGrp="1"/>
          </p:cNvSpPr>
          <p:nvPr>
            <p:ph idx="1"/>
          </p:nvPr>
        </p:nvSpPr>
        <p:spPr/>
        <p:txBody>
          <a:bodyPr>
            <a:normAutofit fontScale="62500" lnSpcReduction="20000"/>
          </a:bodyPr>
          <a:lstStyle/>
          <a:p>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Harkness </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 &amp; Super </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CM. </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1996). Introduction. In S. Harkness &amp; C. M. Super (Eds.), Parents’ cultural belief systems: Their origins, expressions, and consequences (pp. 1–23). New York, NY: Guilford Press</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Culture </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and policy in early childhood development. In: Tremblay RE,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Boivin</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M, Peters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RDeV</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eds. Encyclopedia on </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Early Childhood </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Development [online]. Montreal, Quebec: Centre of Excellence for Early Childhood Development and Strategic Knowledge Cluster on Early Child Development; 2010:1-7. Available at: http://www.child-encyclopedia.com/documents/HarknessSuperANGxp.pdf. Accessed [10/16/16</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Harkness</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S., Super, C. M.,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Moscardino</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U.,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Rha</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J-H.,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Blom</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M.,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Huitron</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B., . . . Palacios, J. (2007). Cultural models and developmental agendas: Implications for arousal and self-regulation in early infancy. </a:t>
            </a:r>
            <a:r>
              <a:rPr lang="en-US" sz="2100" i="1" dirty="0">
                <a:solidFill>
                  <a:schemeClr val="tx1"/>
                </a:solidFill>
                <a:latin typeface="Verdana" panose="020B0604030504040204" pitchFamily="34" charset="0"/>
                <a:ea typeface="Verdana" panose="020B0604030504040204" pitchFamily="34" charset="0"/>
                <a:cs typeface="Verdana" panose="020B0604030504040204" pitchFamily="34" charset="0"/>
              </a:rPr>
              <a:t>Journal of Developmental Processes, </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1(2), 5–39</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Harkness, S., Super, C. M</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Ríos, B. M., Olaf, Z. P., Welles-</a:t>
            </a:r>
            <a:r>
              <a:rPr lang="en-US" sz="21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Nyström</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B. </a:t>
            </a:r>
            <a:r>
              <a:rPr lang="en-US" sz="21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Bonichini</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S. &amp; </a:t>
            </a:r>
            <a:r>
              <a:rPr lang="en-US" sz="21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Moscardino</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U. (2011). Children´s Activities and Their Meanings for Parents: A Mixed-Methods Study in Six Western Cultures</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sz="2100" i="1" dirty="0">
                <a:solidFill>
                  <a:schemeClr val="tx1"/>
                </a:solidFill>
                <a:latin typeface="Verdana" panose="020B0604030504040204" pitchFamily="34" charset="0"/>
                <a:ea typeface="Verdana" panose="020B0604030504040204" pitchFamily="34" charset="0"/>
                <a:cs typeface="Verdana" panose="020B0604030504040204" pitchFamily="34" charset="0"/>
              </a:rPr>
              <a:t>Journal of </a:t>
            </a:r>
            <a:r>
              <a:rPr lang="en-US" sz="21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Family Psychology</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6 (25), 799-813.</a:t>
            </a:r>
          </a:p>
          <a:p>
            <a:r>
              <a:rPr lang="es-MX"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Kirchhoff</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C.,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Krassner</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A.M., Putnam, S., &amp;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Gartstein</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M.A. (2014,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July</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Exploring</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the</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Developmental</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Niche: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Differences</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between</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US and </a:t>
            </a:r>
            <a:r>
              <a:rPr lang="es-MX" sz="2100" i="1" dirty="0" err="1">
                <a:solidFill>
                  <a:schemeClr val="tx1"/>
                </a:solidFill>
                <a:latin typeface="Verdana" panose="020B0604030504040204" pitchFamily="34" charset="0"/>
                <a:ea typeface="Verdana" panose="020B0604030504040204" pitchFamily="34" charset="0"/>
                <a:cs typeface="Verdana" panose="020B0604030504040204" pitchFamily="34" charset="0"/>
              </a:rPr>
              <a:t>Germany</a:t>
            </a:r>
            <a:r>
              <a:rPr lang="es-MX" sz="2100" i="1"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Presentation</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the</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biannual</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convention</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of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the</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International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Society</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on</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Infant</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Studies</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Berlin</a:t>
            </a:r>
            <a:r>
              <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Germany</a:t>
            </a:r>
            <a:r>
              <a:rPr lang="es-MX"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Putnam, S. P.,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Gartstein</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M. A., &amp; </a:t>
            </a:r>
            <a:r>
              <a:rPr lang="en-US" sz="2100" dirty="0" err="1">
                <a:solidFill>
                  <a:schemeClr val="tx1"/>
                </a:solidFill>
                <a:latin typeface="Verdana" panose="020B0604030504040204" pitchFamily="34" charset="0"/>
                <a:ea typeface="Verdana" panose="020B0604030504040204" pitchFamily="34" charset="0"/>
                <a:cs typeface="Verdana" panose="020B0604030504040204" pitchFamily="34" charset="0"/>
              </a:rPr>
              <a:t>Rothbart</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 M. K. (2006). Measurement of fine-grained aspects of toddler temperament: The Early Childhood Behavior </a:t>
            </a:r>
            <a:r>
              <a:rPr lang="en-US" sz="21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Questionnaire. Infant </a:t>
            </a:r>
            <a:r>
              <a:rPr lang="en-US" sz="2100" dirty="0">
                <a:solidFill>
                  <a:schemeClr val="tx1"/>
                </a:solidFill>
                <a:latin typeface="Verdana" panose="020B0604030504040204" pitchFamily="34" charset="0"/>
                <a:ea typeface="Verdana" panose="020B0604030504040204" pitchFamily="34" charset="0"/>
                <a:cs typeface="Verdana" panose="020B0604030504040204" pitchFamily="34" charset="0"/>
              </a:rPr>
              <a:t>Behavior and Development, 29(3), 386-401.</a:t>
            </a:r>
          </a:p>
          <a:p>
            <a:endParaRPr lang="es-MX" sz="21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endParaRPr lang="es-MX" dirty="0"/>
          </a:p>
        </p:txBody>
      </p:sp>
    </p:spTree>
    <p:extLst>
      <p:ext uri="{BB962C8B-B14F-4D97-AF65-F5344CB8AC3E}">
        <p14:creationId xmlns:p14="http://schemas.microsoft.com/office/powerpoint/2010/main" val="4097173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0" y="323385"/>
            <a:ext cx="12192000" cy="6534615"/>
          </a:xfrm>
          <a:prstGeom prst="rect">
            <a:avLst/>
          </a:prstGeom>
        </p:spPr>
      </p:pic>
    </p:spTree>
    <p:extLst>
      <p:ext uri="{BB962C8B-B14F-4D97-AF65-F5344CB8AC3E}">
        <p14:creationId xmlns:p14="http://schemas.microsoft.com/office/powerpoint/2010/main" val="1084857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smtClean="0">
                <a:latin typeface="Verdana" panose="020B0604030504040204" pitchFamily="34" charset="0"/>
                <a:ea typeface="Verdana" panose="020B0604030504040204" pitchFamily="34" charset="0"/>
                <a:cs typeface="Verdana" panose="020B0604030504040204" pitchFamily="34" charset="0"/>
              </a:rPr>
              <a:t>INTRODUCTION</a:t>
            </a:r>
            <a:endParaRPr lang="es-MX"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p:txBody>
          <a:bodyPr>
            <a:normAutofit/>
          </a:bodyPr>
          <a:lstStyle/>
          <a:p>
            <a:pPr>
              <a:buFont typeface="Wingdings" panose="05000000000000000000" pitchFamily="2" charset="2"/>
              <a:buChar char="q"/>
            </a:pPr>
            <a:r>
              <a:rPr lang="es-MX" dirty="0"/>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Daily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activities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that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caregivers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perform</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with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their</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children 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certain</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places and with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certain</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people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make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up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physical</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and social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settings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which</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child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develops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(Harkness &amp;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Super</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1996</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a:buFont typeface="Wingdings" panose="05000000000000000000" pitchFamily="2" charset="2"/>
              <a:buChar char="q"/>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Organizational</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patterns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of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daily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life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of children are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influenced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by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the culture to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which</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parents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belong</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and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related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to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skills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that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child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must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acquire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to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achieve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adequate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competences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for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proper</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adaptation</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to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his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developmental</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niche (Harkness &amp;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Super</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2010).</a:t>
            </a:r>
          </a:p>
          <a:p>
            <a:pPr>
              <a:buFont typeface="Wingdings" panose="05000000000000000000" pitchFamily="2" charset="2"/>
              <a:buChar char="q"/>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Cross-cultural </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Research 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different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cultural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communities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has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found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similarities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as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well</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as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significant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differences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on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parent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practices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that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help</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us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to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understand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how</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they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structure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their</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routines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and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way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which</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the time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is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spent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child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care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around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the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world</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(Harkness et al., 2007; Harkness et al., 2011).</a:t>
            </a:r>
          </a:p>
          <a:p>
            <a:pPr>
              <a:lnSpc>
                <a:spcPct val="150000"/>
              </a:lnSpc>
            </a:pPr>
            <a:endParaRPr lang="es-MX"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05377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smtClean="0">
                <a:latin typeface="Verdana" panose="020B0604030504040204" pitchFamily="34" charset="0"/>
                <a:ea typeface="Verdana" panose="020B0604030504040204" pitchFamily="34" charset="0"/>
                <a:cs typeface="Verdana" panose="020B0604030504040204" pitchFamily="34" charset="0"/>
              </a:rPr>
              <a:t>METHOD (</a:t>
            </a:r>
            <a:r>
              <a:rPr lang="es-MX" sz="2800" dirty="0" err="1" smtClean="0">
                <a:latin typeface="Verdana" panose="020B0604030504040204" pitchFamily="34" charset="0"/>
                <a:ea typeface="Verdana" panose="020B0604030504040204" pitchFamily="34" charset="0"/>
                <a:cs typeface="Verdana" panose="020B0604030504040204" pitchFamily="34" charset="0"/>
              </a:rPr>
              <a:t>Participants</a:t>
            </a:r>
            <a:r>
              <a:rPr lang="es-MX" sz="2800" dirty="0" smtClean="0">
                <a:latin typeface="Verdana" panose="020B0604030504040204" pitchFamily="34" charset="0"/>
                <a:ea typeface="Verdana" panose="020B0604030504040204" pitchFamily="34" charset="0"/>
                <a:cs typeface="Verdana" panose="020B0604030504040204" pitchFamily="34" charset="0"/>
              </a:rPr>
              <a:t>)</a:t>
            </a:r>
            <a:r>
              <a:rPr lang="es-MX" sz="2800" dirty="0">
                <a:latin typeface="Verdana" panose="020B0604030504040204" pitchFamily="34" charset="0"/>
                <a:ea typeface="Verdana" panose="020B0604030504040204" pitchFamily="34" charset="0"/>
                <a:cs typeface="Verdana" panose="020B0604030504040204" pitchFamily="34" charset="0"/>
              </a:rPr>
              <a:t/>
            </a:r>
            <a:br>
              <a:rPr lang="es-MX" sz="2800" dirty="0">
                <a:latin typeface="Verdana" panose="020B0604030504040204" pitchFamily="34" charset="0"/>
                <a:ea typeface="Verdana" panose="020B0604030504040204" pitchFamily="34" charset="0"/>
                <a:cs typeface="Verdana" panose="020B0604030504040204" pitchFamily="34" charset="0"/>
              </a:rPr>
            </a:br>
            <a:endParaRPr lang="es-MX"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p:txBody>
          <a:bodyPr>
            <a:normAutofit/>
          </a:bodyPr>
          <a:lstStyle/>
          <a:p>
            <a:pPr marL="0" indent="0">
              <a:lnSpc>
                <a:spcPct val="150000"/>
              </a:lnSpc>
              <a:buNone/>
            </a:pPr>
            <a:r>
              <a:rPr lang="es-MX" dirty="0" smtClean="0">
                <a:latin typeface="Verdana" panose="020B0604030504040204" pitchFamily="34" charset="0"/>
                <a:ea typeface="Verdana" panose="020B0604030504040204" pitchFamily="34" charset="0"/>
                <a:cs typeface="Verdana" panose="020B0604030504040204" pitchFamily="34" charset="0"/>
              </a:rPr>
              <a:t>772 Mothers of </a:t>
            </a:r>
            <a:r>
              <a:rPr lang="es-MX" dirty="0" err="1" smtClean="0">
                <a:latin typeface="Verdana" panose="020B0604030504040204" pitchFamily="34" charset="0"/>
                <a:ea typeface="Verdana" panose="020B0604030504040204" pitchFamily="34" charset="0"/>
                <a:cs typeface="Verdana" panose="020B0604030504040204" pitchFamily="34" charset="0"/>
              </a:rPr>
              <a:t>toddlers</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between</a:t>
            </a:r>
            <a:r>
              <a:rPr lang="es-MX" dirty="0" smtClean="0">
                <a:latin typeface="Verdana" panose="020B0604030504040204" pitchFamily="34" charset="0"/>
                <a:ea typeface="Verdana" panose="020B0604030504040204" pitchFamily="34" charset="0"/>
                <a:cs typeface="Verdana" panose="020B0604030504040204" pitchFamily="34" charset="0"/>
              </a:rPr>
              <a:t> 18 to 36 </a:t>
            </a:r>
            <a:r>
              <a:rPr lang="es-MX" dirty="0" err="1" smtClean="0">
                <a:latin typeface="Verdana" panose="020B0604030504040204" pitchFamily="34" charset="0"/>
                <a:ea typeface="Verdana" panose="020B0604030504040204" pitchFamily="34" charset="0"/>
                <a:cs typeface="Verdana" panose="020B0604030504040204" pitchFamily="34" charset="0"/>
              </a:rPr>
              <a:t>months-old</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from</a:t>
            </a:r>
            <a:r>
              <a:rPr lang="es-MX" dirty="0" smtClean="0">
                <a:latin typeface="Verdana" panose="020B0604030504040204" pitchFamily="34" charset="0"/>
                <a:ea typeface="Verdana" panose="020B0604030504040204" pitchFamily="34" charset="0"/>
                <a:cs typeface="Verdana" panose="020B0604030504040204" pitchFamily="34" charset="0"/>
              </a:rPr>
              <a:t> 13 </a:t>
            </a:r>
            <a:r>
              <a:rPr lang="es-MX" dirty="0" err="1" smtClean="0">
                <a:latin typeface="Verdana" panose="020B0604030504040204" pitchFamily="34" charset="0"/>
                <a:ea typeface="Verdana" panose="020B0604030504040204" pitchFamily="34" charset="0"/>
                <a:cs typeface="Verdana" panose="020B0604030504040204" pitchFamily="34" charset="0"/>
              </a:rPr>
              <a:t>countries</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Brazil</a:t>
            </a:r>
            <a:r>
              <a:rPr lang="es-MX" dirty="0" smtClean="0">
                <a:latin typeface="Verdana" panose="020B0604030504040204" pitchFamily="34" charset="0"/>
                <a:ea typeface="Verdana" panose="020B0604030504040204" pitchFamily="34" charset="0"/>
                <a:cs typeface="Verdana" panose="020B0604030504040204" pitchFamily="34" charset="0"/>
              </a:rPr>
              <a:t>, South </a:t>
            </a:r>
            <a:r>
              <a:rPr lang="es-MX" dirty="0" err="1" smtClean="0">
                <a:latin typeface="Verdana" panose="020B0604030504040204" pitchFamily="34" charset="0"/>
                <a:ea typeface="Verdana" panose="020B0604030504040204" pitchFamily="34" charset="0"/>
                <a:cs typeface="Verdana" panose="020B0604030504040204" pitchFamily="34" charset="0"/>
              </a:rPr>
              <a:t>Korea</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Spain</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Mexico</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Russia</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Italy</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Belgium</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Finland</a:t>
            </a:r>
            <a:r>
              <a:rPr lang="es-MX" dirty="0" smtClean="0">
                <a:latin typeface="Verdana" panose="020B0604030504040204" pitchFamily="34" charset="0"/>
                <a:ea typeface="Verdana" panose="020B0604030504040204" pitchFamily="34" charset="0"/>
                <a:cs typeface="Verdana" panose="020B0604030504040204" pitchFamily="34" charset="0"/>
              </a:rPr>
              <a:t>, </a:t>
            </a:r>
            <a:r>
              <a:rPr lang="es-MX" dirty="0" err="1" smtClean="0">
                <a:latin typeface="Verdana" panose="020B0604030504040204" pitchFamily="34" charset="0"/>
                <a:ea typeface="Verdana" panose="020B0604030504040204" pitchFamily="34" charset="0"/>
                <a:cs typeface="Verdana" panose="020B0604030504040204" pitchFamily="34" charset="0"/>
              </a:rPr>
              <a:t>Netherlands</a:t>
            </a:r>
            <a:r>
              <a:rPr lang="es-MX" dirty="0" smtClean="0">
                <a:latin typeface="Verdana" panose="020B0604030504040204" pitchFamily="34" charset="0"/>
                <a:ea typeface="Verdana" panose="020B0604030504040204" pitchFamily="34" charset="0"/>
                <a:cs typeface="Verdana" panose="020B0604030504040204" pitchFamily="34" charset="0"/>
              </a:rPr>
              <a:t>, Romania, China, </a:t>
            </a:r>
            <a:r>
              <a:rPr lang="es-MX" dirty="0" err="1" smtClean="0">
                <a:latin typeface="Verdana" panose="020B0604030504040204" pitchFamily="34" charset="0"/>
                <a:ea typeface="Verdana" panose="020B0604030504040204" pitchFamily="34" charset="0"/>
                <a:cs typeface="Verdana" panose="020B0604030504040204" pitchFamily="34" charset="0"/>
              </a:rPr>
              <a:t>Turkey</a:t>
            </a:r>
            <a:r>
              <a:rPr lang="es-MX" dirty="0" smtClean="0">
                <a:latin typeface="Verdana" panose="020B0604030504040204" pitchFamily="34" charset="0"/>
                <a:ea typeface="Verdana" panose="020B0604030504040204" pitchFamily="34" charset="0"/>
                <a:cs typeface="Verdana" panose="020B0604030504040204" pitchFamily="34" charset="0"/>
              </a:rPr>
              <a:t> and </a:t>
            </a:r>
            <a:r>
              <a:rPr lang="es-MX" dirty="0" err="1" smtClean="0">
                <a:latin typeface="Verdana" panose="020B0604030504040204" pitchFamily="34" charset="0"/>
                <a:ea typeface="Verdana" panose="020B0604030504040204" pitchFamily="34" charset="0"/>
                <a:cs typeface="Verdana" panose="020B0604030504040204" pitchFamily="34" charset="0"/>
              </a:rPr>
              <a:t>the</a:t>
            </a:r>
            <a:r>
              <a:rPr lang="es-MX" dirty="0" smtClean="0">
                <a:latin typeface="Verdana" panose="020B0604030504040204" pitchFamily="34" charset="0"/>
                <a:ea typeface="Verdana" panose="020B0604030504040204" pitchFamily="34" charset="0"/>
                <a:cs typeface="Verdana" panose="020B0604030504040204" pitchFamily="34" charset="0"/>
              </a:rPr>
              <a:t> US</a:t>
            </a:r>
            <a:r>
              <a:rPr lang="es-MX" i="1" dirty="0" smtClean="0">
                <a:latin typeface="Verdana" panose="020B0604030504040204" pitchFamily="34" charset="0"/>
                <a:ea typeface="Verdana" panose="020B0604030504040204" pitchFamily="34" charset="0"/>
                <a:cs typeface="Verdana" panose="020B0604030504040204" pitchFamily="34" charset="0"/>
              </a:rPr>
              <a:t>.</a:t>
            </a:r>
          </a:p>
          <a:p>
            <a:pPr marL="0" indent="0">
              <a:lnSpc>
                <a:spcPct val="150000"/>
              </a:lnSpc>
              <a:buNone/>
            </a:pPr>
            <a:endParaRPr lang="es-MX"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82526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METHOD (</a:t>
            </a:r>
            <a:r>
              <a:rPr lang="es-MX" sz="2800" b="1" dirty="0" err="1"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Measures</a:t>
            </a:r>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endParaRPr lang="es-MX" dirty="0"/>
          </a:p>
        </p:txBody>
      </p:sp>
      <p:sp>
        <p:nvSpPr>
          <p:cNvPr id="4" name="Marcador de texto 3"/>
          <p:cNvSpPr>
            <a:spLocks noGrp="1"/>
          </p:cNvSpPr>
          <p:nvPr>
            <p:ph type="body" idx="1"/>
          </p:nvPr>
        </p:nvSpPr>
        <p:spPr/>
        <p:txBody>
          <a:bodyPr/>
          <a:lstStyle/>
          <a:p>
            <a:pPr marL="342900" indent="-342900">
              <a:buFont typeface="Wingdings" panose="05000000000000000000" pitchFamily="2" charset="2"/>
              <a:buChar char="q"/>
            </a:pP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Daily </a:t>
            </a:r>
            <a:r>
              <a:rPr lang="es-MX"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Activities</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Questionnaire</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(DAQ</a:t>
            </a:r>
            <a:r>
              <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endParaRPr lang="es-MX" dirty="0"/>
          </a:p>
        </p:txBody>
      </p:sp>
      <p:sp>
        <p:nvSpPr>
          <p:cNvPr id="3" name="Marcador de contenido 2"/>
          <p:cNvSpPr>
            <a:spLocks noGrp="1"/>
          </p:cNvSpPr>
          <p:nvPr>
            <p:ph sz="half" idx="2"/>
          </p:nvPr>
        </p:nvSpPr>
        <p:spPr>
          <a:xfrm>
            <a:off x="1097280" y="2582335"/>
            <a:ext cx="3634740" cy="3286760"/>
          </a:xfrm>
        </p:spPr>
        <p:txBody>
          <a:bodyPr>
            <a:normAutofit/>
          </a:bodyPr>
          <a:lstStyle/>
          <a:p>
            <a:pPr>
              <a:lnSpc>
                <a:spcPct val="110000"/>
              </a:lnSpc>
              <a:spcAft>
                <a:spcPts val="0"/>
              </a:spcAft>
            </a:pPr>
            <a:r>
              <a:rPr lang="es-MX" dirty="0" err="1"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Five-point</a:t>
            </a:r>
            <a:r>
              <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Likert-Scale. </a:t>
            </a:r>
            <a:r>
              <a:rPr lang="es-MX"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Frequences</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in </a:t>
            </a:r>
            <a:r>
              <a:rPr lang="es-MX"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activities</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of </a:t>
            </a:r>
            <a:r>
              <a:rPr lang="es-MX"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daily</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life</a:t>
            </a:r>
            <a:r>
              <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r>
              <a:rPr lang="en-US"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developed </a:t>
            </a:r>
            <a:r>
              <a:rPr lang="en-US"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by Kirchhoff et al. (2014</a:t>
            </a:r>
            <a:r>
              <a:rPr lang="en-US"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to assess the mothers' organizational patterns of daily life with their children</a:t>
            </a:r>
            <a:r>
              <a:rPr lang="en-US"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endPar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2600025436"/>
              </p:ext>
            </p:extLst>
          </p:nvPr>
        </p:nvGraphicFramePr>
        <p:xfrm>
          <a:off x="5406390" y="1274871"/>
          <a:ext cx="6052820" cy="4846320"/>
        </p:xfrm>
        <a:graphic>
          <a:graphicData uri="http://schemas.openxmlformats.org/drawingml/2006/table">
            <a:tbl>
              <a:tblPr firstRow="1" bandRow="1">
                <a:tableStyleId>{5C22544A-7EE6-4342-B048-85BDC9FD1C3A}</a:tableStyleId>
              </a:tblPr>
              <a:tblGrid>
                <a:gridCol w="3026410">
                  <a:extLst>
                    <a:ext uri="{9D8B030D-6E8A-4147-A177-3AD203B41FA5}">
                      <a16:colId xmlns="" xmlns:a16="http://schemas.microsoft.com/office/drawing/2014/main" val="992389528"/>
                    </a:ext>
                  </a:extLst>
                </a:gridCol>
                <a:gridCol w="3026410">
                  <a:extLst>
                    <a:ext uri="{9D8B030D-6E8A-4147-A177-3AD203B41FA5}">
                      <a16:colId xmlns="" xmlns:a16="http://schemas.microsoft.com/office/drawing/2014/main" val="1598310408"/>
                    </a:ext>
                  </a:extLst>
                </a:gridCol>
              </a:tblGrid>
              <a:tr h="342366">
                <a:tc>
                  <a:txBody>
                    <a:bodyPr/>
                    <a:lstStyle/>
                    <a:p>
                      <a:r>
                        <a:rPr lang="es-MX" dirty="0" smtClean="0">
                          <a:latin typeface="+mn-lt"/>
                        </a:rPr>
                        <a:t>SCALES</a:t>
                      </a:r>
                      <a:endParaRPr lang="es-MX" dirty="0">
                        <a:latin typeface="+mn-lt"/>
                      </a:endParaRPr>
                    </a:p>
                  </a:txBody>
                  <a:tcPr/>
                </a:tc>
                <a:tc>
                  <a:txBody>
                    <a:bodyPr/>
                    <a:lstStyle/>
                    <a:p>
                      <a:r>
                        <a:rPr lang="es-MX" dirty="0" smtClean="0">
                          <a:latin typeface="+mn-lt"/>
                        </a:rPr>
                        <a:t>CATEGORIES</a:t>
                      </a:r>
                      <a:endParaRPr lang="es-MX" dirty="0">
                        <a:latin typeface="+mn-lt"/>
                      </a:endParaRPr>
                    </a:p>
                  </a:txBody>
                  <a:tcPr/>
                </a:tc>
                <a:extLst>
                  <a:ext uri="{0D108BD9-81ED-4DB2-BD59-A6C34878D82A}">
                    <a16:rowId xmlns="" xmlns:a16="http://schemas.microsoft.com/office/drawing/2014/main" val="795738918"/>
                  </a:ext>
                </a:extLst>
              </a:tr>
              <a:tr h="844190">
                <a:tc>
                  <a:txBody>
                    <a:bodyPr/>
                    <a:lstStyle/>
                    <a:p>
                      <a:r>
                        <a:rPr lang="es-MX" dirty="0" err="1" smtClean="0">
                          <a:solidFill>
                            <a:schemeClr val="tx1"/>
                          </a:solidFill>
                          <a:latin typeface="+mn-lt"/>
                          <a:ea typeface="Verdana" panose="020B0604030504040204" pitchFamily="34" charset="0"/>
                          <a:cs typeface="Verdana" panose="020B0604030504040204" pitchFamily="34" charset="0"/>
                        </a:rPr>
                        <a:t>Stimulation</a:t>
                      </a:r>
                      <a:r>
                        <a:rPr lang="es-MX" dirty="0" smtClean="0">
                          <a:solidFill>
                            <a:schemeClr val="tx1"/>
                          </a:solidFill>
                          <a:latin typeface="+mn-lt"/>
                          <a:ea typeface="Verdana" panose="020B0604030504040204" pitchFamily="34" charset="0"/>
                          <a:cs typeface="Verdana" panose="020B0604030504040204" pitchFamily="34" charset="0"/>
                        </a:rPr>
                        <a:t> of </a:t>
                      </a:r>
                      <a:r>
                        <a:rPr lang="es-MX" dirty="0" err="1" smtClean="0">
                          <a:solidFill>
                            <a:schemeClr val="tx1"/>
                          </a:solidFill>
                          <a:latin typeface="+mn-lt"/>
                          <a:ea typeface="Verdana" panose="020B0604030504040204" pitchFamily="34" charset="0"/>
                          <a:cs typeface="Verdana" panose="020B0604030504040204" pitchFamily="34" charset="0"/>
                        </a:rPr>
                        <a:t>Development</a:t>
                      </a:r>
                      <a:r>
                        <a:rPr lang="es-MX" dirty="0" smtClean="0">
                          <a:solidFill>
                            <a:schemeClr val="tx1"/>
                          </a:solidFill>
                          <a:latin typeface="+mn-lt"/>
                          <a:ea typeface="Verdana" panose="020B0604030504040204" pitchFamily="34" charset="0"/>
                          <a:cs typeface="Verdana" panose="020B0604030504040204" pitchFamily="34" charset="0"/>
                        </a:rPr>
                        <a:t> </a:t>
                      </a:r>
                      <a:endParaRPr lang="es-MX" dirty="0">
                        <a:latin typeface="+mn-lt"/>
                      </a:endParaRPr>
                    </a:p>
                  </a:txBody>
                  <a:tcPr/>
                </a:tc>
                <a:tc>
                  <a:txBody>
                    <a:bodyPr/>
                    <a:lstStyle/>
                    <a:p>
                      <a:r>
                        <a:rPr lang="en-US" dirty="0" smtClean="0">
                          <a:solidFill>
                            <a:schemeClr val="tx1"/>
                          </a:solidFill>
                          <a:latin typeface="+mn-lt"/>
                          <a:ea typeface="Verdana" panose="020B0604030504040204" pitchFamily="34" charset="0"/>
                          <a:cs typeface="Verdana" panose="020B0604030504040204" pitchFamily="34" charset="0"/>
                        </a:rPr>
                        <a:t>Rapid Learning</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High Intensity Toy Play</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Play with Purpose</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Household Item Toy Play</a:t>
                      </a:r>
                      <a:endParaRPr lang="es-MX" dirty="0">
                        <a:latin typeface="+mn-lt"/>
                      </a:endParaRPr>
                    </a:p>
                  </a:txBody>
                  <a:tcPr/>
                </a:tc>
                <a:extLst>
                  <a:ext uri="{0D108BD9-81ED-4DB2-BD59-A6C34878D82A}">
                    <a16:rowId xmlns="" xmlns:a16="http://schemas.microsoft.com/office/drawing/2014/main" val="2193358238"/>
                  </a:ext>
                </a:extLst>
              </a:tr>
              <a:tr h="844190">
                <a:tc>
                  <a:txBody>
                    <a:bodyPr/>
                    <a:lstStyle/>
                    <a:p>
                      <a:r>
                        <a:rPr lang="es-MX" dirty="0" smtClean="0">
                          <a:solidFill>
                            <a:schemeClr val="tx1"/>
                          </a:solidFill>
                          <a:latin typeface="+mn-lt"/>
                          <a:ea typeface="Verdana" panose="020B0604030504040204" pitchFamily="34" charset="0"/>
                          <a:cs typeface="Verdana" panose="020B0604030504040204" pitchFamily="34" charset="0"/>
                        </a:rPr>
                        <a:t>Social </a:t>
                      </a:r>
                      <a:r>
                        <a:rPr lang="es-MX" dirty="0" err="1" smtClean="0">
                          <a:solidFill>
                            <a:schemeClr val="tx1"/>
                          </a:solidFill>
                          <a:latin typeface="+mn-lt"/>
                          <a:ea typeface="Verdana" panose="020B0604030504040204" pitchFamily="34" charset="0"/>
                          <a:cs typeface="Verdana" panose="020B0604030504040204" pitchFamily="34" charset="0"/>
                        </a:rPr>
                        <a:t>Intelligence</a:t>
                      </a:r>
                      <a:r>
                        <a:rPr lang="es-MX" dirty="0" smtClean="0">
                          <a:solidFill>
                            <a:schemeClr val="tx1"/>
                          </a:solidFill>
                          <a:latin typeface="+mn-lt"/>
                          <a:ea typeface="Verdana" panose="020B0604030504040204" pitchFamily="34" charset="0"/>
                          <a:cs typeface="Verdana" panose="020B0604030504040204" pitchFamily="34" charset="0"/>
                        </a:rPr>
                        <a:t> </a:t>
                      </a:r>
                      <a:endParaRPr lang="es-MX" dirty="0">
                        <a:latin typeface="+mn-lt"/>
                      </a:endParaRPr>
                    </a:p>
                  </a:txBody>
                  <a:tcPr/>
                </a:tc>
                <a:tc>
                  <a:txBody>
                    <a:bodyPr/>
                    <a:lstStyle/>
                    <a:p>
                      <a:r>
                        <a:rPr lang="en-US" dirty="0" smtClean="0">
                          <a:solidFill>
                            <a:schemeClr val="tx1"/>
                          </a:solidFill>
                          <a:latin typeface="+mn-lt"/>
                          <a:ea typeface="Verdana" panose="020B0604030504040204" pitchFamily="34" charset="0"/>
                          <a:cs typeface="Verdana" panose="020B0604030504040204" pitchFamily="34" charset="0"/>
                        </a:rPr>
                        <a:t>Social Contact/Presence</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Making Bath Time Fun</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Take Child Out of Home</a:t>
                      </a:r>
                      <a:endParaRPr lang="es-MX" dirty="0">
                        <a:latin typeface="+mn-lt"/>
                      </a:endParaRPr>
                    </a:p>
                  </a:txBody>
                  <a:tcPr/>
                </a:tc>
                <a:extLst>
                  <a:ext uri="{0D108BD9-81ED-4DB2-BD59-A6C34878D82A}">
                    <a16:rowId xmlns="" xmlns:a16="http://schemas.microsoft.com/office/drawing/2014/main" val="3065358369"/>
                  </a:ext>
                </a:extLst>
              </a:tr>
              <a:tr h="1603960">
                <a:tc>
                  <a:txBody>
                    <a:bodyPr/>
                    <a:lstStyle/>
                    <a:p>
                      <a:r>
                        <a:rPr lang="es-MX" dirty="0" err="1" smtClean="0">
                          <a:solidFill>
                            <a:schemeClr val="tx1"/>
                          </a:solidFill>
                          <a:latin typeface="+mn-lt"/>
                          <a:ea typeface="Verdana" panose="020B0604030504040204" pitchFamily="34" charset="0"/>
                          <a:cs typeface="Verdana" panose="020B0604030504040204" pitchFamily="34" charset="0"/>
                        </a:rPr>
                        <a:t>Sleep</a:t>
                      </a:r>
                      <a:r>
                        <a:rPr lang="es-MX" dirty="0" smtClean="0">
                          <a:solidFill>
                            <a:schemeClr val="tx1"/>
                          </a:solidFill>
                          <a:latin typeface="+mn-lt"/>
                          <a:ea typeface="Verdana" panose="020B0604030504040204" pitchFamily="34" charset="0"/>
                          <a:cs typeface="Verdana" panose="020B0604030504040204" pitchFamily="34" charset="0"/>
                        </a:rPr>
                        <a:t>/</a:t>
                      </a:r>
                      <a:r>
                        <a:rPr lang="es-MX" dirty="0" err="1" smtClean="0">
                          <a:solidFill>
                            <a:schemeClr val="tx1"/>
                          </a:solidFill>
                          <a:latin typeface="+mn-lt"/>
                          <a:ea typeface="Verdana" panose="020B0604030504040204" pitchFamily="34" charset="0"/>
                          <a:cs typeface="Verdana" panose="020B0604030504040204" pitchFamily="34" charset="0"/>
                        </a:rPr>
                        <a:t>Rest</a:t>
                      </a:r>
                      <a:endParaRPr lang="es-MX" dirty="0">
                        <a:latin typeface="+mn-lt"/>
                      </a:endParaRPr>
                    </a:p>
                  </a:txBody>
                  <a:tcPr/>
                </a:tc>
                <a:tc>
                  <a:txBody>
                    <a:bodyPr/>
                    <a:lstStyle/>
                    <a:p>
                      <a:r>
                        <a:rPr lang="en-US" dirty="0" smtClean="0">
                          <a:solidFill>
                            <a:schemeClr val="tx1"/>
                          </a:solidFill>
                          <a:latin typeface="+mn-lt"/>
                          <a:ea typeface="Verdana" panose="020B0604030504040204" pitchFamily="34" charset="0"/>
                          <a:cs typeface="Verdana" panose="020B0604030504040204" pitchFamily="34" charset="0"/>
                        </a:rPr>
                        <a:t>High Activity Strategies</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Low Activity Strategies, Physical Proximity Strategies, Contingent Social Support, Wake Up Child in Morning</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Cry it Out Sleep Aid Technique</a:t>
                      </a:r>
                      <a:r>
                        <a:rPr lang="es-MX" dirty="0" smtClean="0">
                          <a:solidFill>
                            <a:schemeClr val="tx1"/>
                          </a:solidFill>
                          <a:latin typeface="+mn-lt"/>
                          <a:ea typeface="Verdana" panose="020B0604030504040204" pitchFamily="34" charset="0"/>
                          <a:cs typeface="Verdana" panose="020B0604030504040204" pitchFamily="34" charset="0"/>
                        </a:rPr>
                        <a:t>,</a:t>
                      </a:r>
                      <a:r>
                        <a:rPr lang="en-US" dirty="0" smtClean="0">
                          <a:solidFill>
                            <a:schemeClr val="tx1"/>
                          </a:solidFill>
                          <a:latin typeface="+mn-lt"/>
                          <a:ea typeface="Verdana" panose="020B0604030504040204" pitchFamily="34" charset="0"/>
                          <a:cs typeface="Verdana" panose="020B0604030504040204" pitchFamily="34" charset="0"/>
                        </a:rPr>
                        <a:t>Regular Naps</a:t>
                      </a:r>
                      <a:endParaRPr lang="es-MX" dirty="0">
                        <a:latin typeface="+mn-lt"/>
                      </a:endParaRPr>
                    </a:p>
                  </a:txBody>
                  <a:tcPr/>
                </a:tc>
                <a:extLst>
                  <a:ext uri="{0D108BD9-81ED-4DB2-BD59-A6C34878D82A}">
                    <a16:rowId xmlns="" xmlns:a16="http://schemas.microsoft.com/office/drawing/2014/main" val="583210703"/>
                  </a:ext>
                </a:extLst>
              </a:tr>
              <a:tr h="590933">
                <a:tc>
                  <a:txBody>
                    <a:bodyPr/>
                    <a:lstStyle/>
                    <a:p>
                      <a:r>
                        <a:rPr lang="es-MX" dirty="0" smtClean="0">
                          <a:solidFill>
                            <a:schemeClr val="tx1"/>
                          </a:solidFill>
                          <a:latin typeface="+mn-lt"/>
                          <a:ea typeface="Verdana" panose="020B0604030504040204" pitchFamily="34" charset="0"/>
                          <a:cs typeface="Verdana" panose="020B0604030504040204" pitchFamily="34" charset="0"/>
                        </a:rPr>
                        <a:t>Moral </a:t>
                      </a:r>
                      <a:r>
                        <a:rPr lang="es-MX" dirty="0" err="1" smtClean="0">
                          <a:solidFill>
                            <a:schemeClr val="tx1"/>
                          </a:solidFill>
                          <a:latin typeface="+mn-lt"/>
                          <a:ea typeface="Verdana" panose="020B0604030504040204" pitchFamily="34" charset="0"/>
                          <a:cs typeface="Verdana" panose="020B0604030504040204" pitchFamily="34" charset="0"/>
                        </a:rPr>
                        <a:t>Development</a:t>
                      </a:r>
                      <a:r>
                        <a:rPr lang="es-MX" dirty="0" smtClean="0">
                          <a:solidFill>
                            <a:schemeClr val="tx1"/>
                          </a:solidFill>
                          <a:latin typeface="+mn-lt"/>
                          <a:ea typeface="Verdana" panose="020B0604030504040204" pitchFamily="34" charset="0"/>
                          <a:cs typeface="Verdana" panose="020B0604030504040204" pitchFamily="34" charset="0"/>
                        </a:rPr>
                        <a:t> </a:t>
                      </a:r>
                      <a:endParaRPr lang="es-MX" dirty="0">
                        <a:latin typeface="+mn-lt"/>
                      </a:endParaRPr>
                    </a:p>
                  </a:txBody>
                  <a:tcPr/>
                </a:tc>
                <a:tc>
                  <a:txBody>
                    <a:bodyPr/>
                    <a:lstStyle/>
                    <a:p>
                      <a:r>
                        <a:rPr lang="en-US" dirty="0" smtClean="0">
                          <a:solidFill>
                            <a:schemeClr val="tx1"/>
                          </a:solidFill>
                          <a:latin typeface="+mn-lt"/>
                          <a:ea typeface="Verdana" panose="020B0604030504040204" pitchFamily="34" charset="0"/>
                          <a:cs typeface="Verdana" panose="020B0604030504040204" pitchFamily="34" charset="0"/>
                        </a:rPr>
                        <a:t>Inductive Discipline</a:t>
                      </a:r>
                      <a:r>
                        <a:rPr lang="es-MX" dirty="0" smtClean="0">
                          <a:solidFill>
                            <a:schemeClr val="tx1"/>
                          </a:solidFill>
                          <a:latin typeface="+mn-lt"/>
                          <a:ea typeface="Verdana" panose="020B0604030504040204" pitchFamily="34" charset="0"/>
                          <a:cs typeface="Verdana" panose="020B0604030504040204" pitchFamily="34" charset="0"/>
                        </a:rPr>
                        <a:t>, </a:t>
                      </a:r>
                      <a:r>
                        <a:rPr lang="en-US" dirty="0" smtClean="0">
                          <a:solidFill>
                            <a:schemeClr val="tx1"/>
                          </a:solidFill>
                          <a:latin typeface="+mn-lt"/>
                          <a:ea typeface="Verdana" panose="020B0604030504040204" pitchFamily="34" charset="0"/>
                          <a:cs typeface="Verdana" panose="020B0604030504040204" pitchFamily="34" charset="0"/>
                        </a:rPr>
                        <a:t>Power Assertive Discipline</a:t>
                      </a:r>
                      <a:endParaRPr lang="es-MX" dirty="0">
                        <a:latin typeface="+mn-lt"/>
                      </a:endParaRPr>
                    </a:p>
                  </a:txBody>
                  <a:tcPr/>
                </a:tc>
                <a:extLst>
                  <a:ext uri="{0D108BD9-81ED-4DB2-BD59-A6C34878D82A}">
                    <a16:rowId xmlns="" xmlns:a16="http://schemas.microsoft.com/office/drawing/2014/main" val="3757478978"/>
                  </a:ext>
                </a:extLst>
              </a:tr>
            </a:tbl>
          </a:graphicData>
        </a:graphic>
      </p:graphicFrame>
    </p:spTree>
    <p:extLst>
      <p:ext uri="{BB962C8B-B14F-4D97-AF65-F5344CB8AC3E}">
        <p14:creationId xmlns:p14="http://schemas.microsoft.com/office/powerpoint/2010/main" val="2488361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METHOD (</a:t>
            </a:r>
            <a:r>
              <a:rPr lang="es-MX" sz="2800" b="1" dirty="0" err="1">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Measures</a:t>
            </a:r>
            <a:r>
              <a:rPr lang="es-MX" sz="2800" b="1"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endParaRPr lang="es-MX" dirty="0"/>
          </a:p>
        </p:txBody>
      </p:sp>
      <p:sp>
        <p:nvSpPr>
          <p:cNvPr id="3" name="Marcador de contenido 2"/>
          <p:cNvSpPr>
            <a:spLocks noGrp="1"/>
          </p:cNvSpPr>
          <p:nvPr>
            <p:ph idx="1"/>
          </p:nvPr>
        </p:nvSpPr>
        <p:spPr/>
        <p:txBody>
          <a:bodyPr/>
          <a:lstStyle/>
          <a:p>
            <a:pPr marL="0" lvl="0" indent="0">
              <a:buClr>
                <a:srgbClr val="1CADE4"/>
              </a:buClr>
              <a:buNone/>
            </a:pPr>
            <a:r>
              <a:rPr lang="es-MX" cap="all" dirty="0">
                <a:solidFill>
                  <a:schemeClr val="tx1"/>
                </a:solidFill>
                <a:latin typeface="Verdana" panose="020B0604030504040204" pitchFamily="34" charset="0"/>
                <a:ea typeface="Verdana" panose="020B0604030504040204" pitchFamily="34" charset="0"/>
                <a:cs typeface="Verdana" panose="020B0604030504040204" pitchFamily="34" charset="0"/>
              </a:rPr>
              <a:t>Early </a:t>
            </a:r>
            <a:r>
              <a:rPr lang="es-MX" cap="all" dirty="0" err="1">
                <a:solidFill>
                  <a:schemeClr val="tx1"/>
                </a:solidFill>
                <a:latin typeface="Verdana" panose="020B0604030504040204" pitchFamily="34" charset="0"/>
                <a:ea typeface="Verdana" panose="020B0604030504040204" pitchFamily="34" charset="0"/>
                <a:cs typeface="Verdana" panose="020B0604030504040204" pitchFamily="34" charset="0"/>
              </a:rPr>
              <a:t>Childhood</a:t>
            </a:r>
            <a:r>
              <a:rPr lang="es-MX" cap="all"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cap="all" dirty="0" err="1">
                <a:solidFill>
                  <a:schemeClr val="tx1"/>
                </a:solidFill>
                <a:latin typeface="Verdana" panose="020B0604030504040204" pitchFamily="34" charset="0"/>
                <a:ea typeface="Verdana" panose="020B0604030504040204" pitchFamily="34" charset="0"/>
                <a:cs typeface="Verdana" panose="020B0604030504040204" pitchFamily="34" charset="0"/>
              </a:rPr>
              <a:t>Behavior</a:t>
            </a:r>
            <a:r>
              <a:rPr lang="es-MX" cap="all"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cap="all" dirty="0" err="1">
                <a:solidFill>
                  <a:schemeClr val="tx1"/>
                </a:solidFill>
                <a:latin typeface="Verdana" panose="020B0604030504040204" pitchFamily="34" charset="0"/>
                <a:ea typeface="Verdana" panose="020B0604030504040204" pitchFamily="34" charset="0"/>
                <a:cs typeface="Verdana" panose="020B0604030504040204" pitchFamily="34" charset="0"/>
              </a:rPr>
              <a:t>Questionnaire</a:t>
            </a:r>
            <a:r>
              <a:rPr lang="es-MX" cap="all" dirty="0">
                <a:solidFill>
                  <a:schemeClr val="tx1"/>
                </a:solidFill>
                <a:latin typeface="Verdana" panose="020B0604030504040204" pitchFamily="34" charset="0"/>
                <a:ea typeface="Verdana" panose="020B0604030504040204" pitchFamily="34" charset="0"/>
                <a:cs typeface="Verdana" panose="020B0604030504040204" pitchFamily="34" charset="0"/>
              </a:rPr>
              <a:t> (ECBQ</a:t>
            </a:r>
            <a:r>
              <a:rPr lang="es-MX" cap="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Putnam et al</a:t>
            </a:r>
            <a:r>
              <a:rPr lang="es-MX" cap="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 2006)</a:t>
            </a:r>
          </a:p>
          <a:p>
            <a:pPr marL="0" lvl="0" indent="0">
              <a:buClr>
                <a:srgbClr val="1CADE4"/>
              </a:buClr>
              <a:buNone/>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Main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factors</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Negative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Affectivity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Surgency</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and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Effortful</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Control.</a:t>
            </a:r>
            <a:endParaRPr lang="es-MX"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lvl="0" indent="0">
              <a:buClr>
                <a:srgbClr val="1CADE4"/>
              </a:buClr>
              <a:buNone/>
            </a:pPr>
            <a:endParaRPr lang="es-MX" cap="all" dirty="0">
              <a:solidFill>
                <a:srgbClr val="344068"/>
              </a:solidFill>
            </a:endParaRPr>
          </a:p>
          <a:p>
            <a:endParaRPr lang="es-MX" dirty="0"/>
          </a:p>
        </p:txBody>
      </p:sp>
    </p:spTree>
    <p:extLst>
      <p:ext uri="{BB962C8B-B14F-4D97-AF65-F5344CB8AC3E}">
        <p14:creationId xmlns:p14="http://schemas.microsoft.com/office/powerpoint/2010/main" val="2984925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METHOD </a:t>
            </a:r>
            <a:r>
              <a:rPr lang="es-MX" sz="2800"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r>
              <a:rPr lang="es-MX" sz="2800" dirty="0" err="1"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Analyses</a:t>
            </a:r>
            <a:r>
              <a:rPr lang="es-MX" sz="2800"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t>
            </a:r>
            <a: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r>
            <a:br>
              <a:rPr lang="es-MX"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br>
            <a:endParaRPr lang="es-MX" dirty="0"/>
          </a:p>
        </p:txBody>
      </p:sp>
      <p:sp>
        <p:nvSpPr>
          <p:cNvPr id="4" name="Marcador de texto 3"/>
          <p:cNvSpPr>
            <a:spLocks noGrp="1"/>
          </p:cNvSpPr>
          <p:nvPr>
            <p:ph type="body" idx="1"/>
          </p:nvPr>
        </p:nvSpPr>
        <p:spPr/>
        <p:txBody>
          <a:bodyPr>
            <a:normAutofit/>
          </a:bodyPr>
          <a:lstStyle/>
          <a:p>
            <a:r>
              <a:rPr lang="es-MX" sz="3000" cap="none" dirty="0" smtClean="0">
                <a:solidFill>
                  <a:schemeClr val="tx1"/>
                </a:solidFill>
              </a:rPr>
              <a:t>a</a:t>
            </a:r>
            <a:r>
              <a:rPr lang="es-MX" sz="3000" dirty="0" smtClean="0">
                <a:solidFill>
                  <a:schemeClr val="tx1"/>
                </a:solidFill>
              </a:rPr>
              <a:t>) DAQ</a:t>
            </a:r>
            <a:endParaRPr lang="es-MX" sz="3000" dirty="0">
              <a:solidFill>
                <a:schemeClr val="tx1"/>
              </a:solidFill>
            </a:endParaRPr>
          </a:p>
        </p:txBody>
      </p:sp>
      <p:sp>
        <p:nvSpPr>
          <p:cNvPr id="3" name="Marcador de contenido 2"/>
          <p:cNvSpPr>
            <a:spLocks noGrp="1"/>
          </p:cNvSpPr>
          <p:nvPr>
            <p:ph sz="half" idx="2"/>
          </p:nvPr>
        </p:nvSpPr>
        <p:spPr/>
        <p:txBody>
          <a:bodyPr>
            <a:normAutofit/>
          </a:bodyPr>
          <a:lstStyle/>
          <a:p>
            <a:pPr marL="0" lvl="0" indent="0">
              <a:lnSpc>
                <a:spcPct val="150000"/>
              </a:lnSpc>
              <a:buClr>
                <a:srgbClr val="1CADE4"/>
              </a:buClr>
              <a:buNone/>
            </a:pPr>
            <a:r>
              <a:rPr lang="en-US"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One-way </a:t>
            </a:r>
            <a:r>
              <a:rPr lang="en-US"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Analysis of Variance (ANOVA</a:t>
            </a:r>
            <a:r>
              <a:rPr lang="en-US"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to analyze mean cultural differences.</a:t>
            </a:r>
          </a:p>
          <a:p>
            <a:pPr marL="0" lvl="0" indent="0">
              <a:lnSpc>
                <a:spcPct val="150000"/>
              </a:lnSpc>
              <a:buClr>
                <a:srgbClr val="1CADE4"/>
              </a:buClr>
              <a:buNone/>
            </a:pPr>
            <a:endParaRPr lang="en-US"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Marcador de texto 4"/>
          <p:cNvSpPr>
            <a:spLocks noGrp="1"/>
          </p:cNvSpPr>
          <p:nvPr>
            <p:ph type="body" sz="quarter" idx="3"/>
          </p:nvPr>
        </p:nvSpPr>
        <p:spPr/>
        <p:txBody>
          <a:bodyPr>
            <a:normAutofit/>
          </a:bodyPr>
          <a:lstStyle/>
          <a:p>
            <a:r>
              <a:rPr lang="es-MX" sz="3000" cap="none" dirty="0" smtClean="0">
                <a:solidFill>
                  <a:schemeClr val="tx1"/>
                </a:solidFill>
              </a:rPr>
              <a:t>b</a:t>
            </a:r>
            <a:r>
              <a:rPr lang="es-MX" sz="3000" dirty="0" smtClean="0">
                <a:solidFill>
                  <a:schemeClr val="tx1"/>
                </a:solidFill>
              </a:rPr>
              <a:t>) DAQ  </a:t>
            </a:r>
            <a:r>
              <a:rPr lang="es-MX" sz="3000" cap="none" dirty="0" smtClean="0">
                <a:solidFill>
                  <a:schemeClr val="tx1"/>
                </a:solidFill>
              </a:rPr>
              <a:t>and</a:t>
            </a:r>
            <a:r>
              <a:rPr lang="es-MX" sz="3000" dirty="0" smtClean="0">
                <a:solidFill>
                  <a:schemeClr val="tx1"/>
                </a:solidFill>
              </a:rPr>
              <a:t> </a:t>
            </a:r>
            <a:r>
              <a:rPr lang="es-MX" sz="3000" dirty="0" err="1" smtClean="0">
                <a:solidFill>
                  <a:schemeClr val="tx1"/>
                </a:solidFill>
              </a:rPr>
              <a:t>ecbq</a:t>
            </a:r>
            <a:endParaRPr lang="es-MX" sz="3000" dirty="0">
              <a:solidFill>
                <a:schemeClr val="tx1"/>
              </a:solidFill>
            </a:endParaRPr>
          </a:p>
        </p:txBody>
      </p:sp>
      <p:sp>
        <p:nvSpPr>
          <p:cNvPr id="6" name="Marcador de contenido 5"/>
          <p:cNvSpPr>
            <a:spLocks noGrp="1"/>
          </p:cNvSpPr>
          <p:nvPr>
            <p:ph sz="quarter" idx="4"/>
          </p:nvPr>
        </p:nvSpPr>
        <p:spPr/>
        <p:txBody>
          <a:bodyPr/>
          <a:lstStyle/>
          <a:p>
            <a:pPr>
              <a:lnSpc>
                <a:spcPct val="150000"/>
              </a:lnSpc>
            </a:pPr>
            <a:r>
              <a:rPr lang="en-US"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Pearson Correlations to analyze associations between DAQ themes and ECBQ factors.</a:t>
            </a:r>
            <a:endParaRPr lang="es-MX" dirty="0"/>
          </a:p>
          <a:p>
            <a:endParaRPr lang="es-MX" dirty="0"/>
          </a:p>
        </p:txBody>
      </p:sp>
    </p:spTree>
    <p:extLst>
      <p:ext uri="{BB962C8B-B14F-4D97-AF65-F5344CB8AC3E}">
        <p14:creationId xmlns:p14="http://schemas.microsoft.com/office/powerpoint/2010/main" val="1329422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3873731" cy="1450757"/>
          </a:xfrm>
        </p:spPr>
        <p:txBody>
          <a:bodyPr/>
          <a:lstStyle/>
          <a:p>
            <a:r>
              <a:rPr lang="es-MX" sz="2800" b="1"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a) RESULTS DAQ</a:t>
            </a:r>
            <a:endParaRPr lang="es-MX" dirty="0"/>
          </a:p>
        </p:txBody>
      </p:sp>
      <p:sp>
        <p:nvSpPr>
          <p:cNvPr id="3" name="Marcador de contenido 2"/>
          <p:cNvSpPr>
            <a:spLocks noGrp="1"/>
          </p:cNvSpPr>
          <p:nvPr>
            <p:ph sz="half" idx="1"/>
          </p:nvPr>
        </p:nvSpPr>
        <p:spPr>
          <a:xfrm>
            <a:off x="822960" y="1858797"/>
            <a:ext cx="4937760" cy="4023359"/>
          </a:xfrm>
        </p:spPr>
        <p:txBody>
          <a:bodyPr/>
          <a:lstStyle/>
          <a:p>
            <a:pPr lvl="0">
              <a:lnSpc>
                <a:spcPct val="150000"/>
              </a:lnSpc>
              <a:buClr>
                <a:srgbClr val="1CADE4"/>
              </a:buClr>
              <a:buFont typeface="Wingdings" panose="05000000000000000000" pitchFamily="2" charset="2"/>
              <a:buChar char="q"/>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Stimulation of Development (SD)</a:t>
            </a:r>
            <a:endParaRPr lang="es-MX"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Rapid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Learning</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Toy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Play and High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Intensity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Toy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Play: American and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Spanish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scored highest, and Koreans lowest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a:t>
            </a:r>
          </a:p>
          <a:p>
            <a:pPr lvl="0">
              <a:buClr>
                <a:srgbClr val="1CADE4"/>
              </a:buClr>
              <a:buFont typeface="Wingdings" panose="05000000000000000000" pitchFamily="2" charset="2"/>
              <a:buChar char="§"/>
            </a:pP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Play Main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Goal</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Purpose</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Romanian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scored highest, and Belgians lowest</a:t>
            </a:r>
            <a:endParaRPr lang="es-MX"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lvl="0" indent="0">
              <a:buClr>
                <a:srgbClr val="1CADE4"/>
              </a:buClr>
              <a:buNone/>
            </a:pPr>
            <a:endParaRPr lang="es-MX" sz="1900" dirty="0">
              <a:solidFill>
                <a:prstClr val="black">
                  <a:lumMod val="75000"/>
                  <a:lumOff val="25000"/>
                </a:prstClr>
              </a:solidFill>
            </a:endParaRPr>
          </a:p>
          <a:p>
            <a:endParaRPr lang="es-MX" dirty="0"/>
          </a:p>
        </p:txBody>
      </p:sp>
      <p:graphicFrame>
        <p:nvGraphicFramePr>
          <p:cNvPr id="5" name="Marcador de contenido 4"/>
          <p:cNvGraphicFramePr>
            <a:graphicFrameLocks noGrp="1"/>
          </p:cNvGraphicFramePr>
          <p:nvPr>
            <p:ph sz="half" idx="2"/>
            <p:extLst>
              <p:ext uri="{D42A27DB-BD31-4B8C-83A1-F6EECF244321}">
                <p14:modId xmlns:p14="http://schemas.microsoft.com/office/powerpoint/2010/main" val="1044717002"/>
              </p:ext>
            </p:extLst>
          </p:nvPr>
        </p:nvGraphicFramePr>
        <p:xfrm>
          <a:off x="6035040" y="1025236"/>
          <a:ext cx="5861396" cy="41690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8906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s-MX" dirty="0"/>
          </a:p>
        </p:txBody>
      </p:sp>
      <p:sp>
        <p:nvSpPr>
          <p:cNvPr id="3" name="Marcador de contenido 2"/>
          <p:cNvSpPr>
            <a:spLocks noGrp="1"/>
          </p:cNvSpPr>
          <p:nvPr>
            <p:ph sz="half" idx="1"/>
          </p:nvPr>
        </p:nvSpPr>
        <p:spPr>
          <a:xfrm>
            <a:off x="836023" y="1845734"/>
            <a:ext cx="4937760" cy="4023359"/>
          </a:xfrm>
        </p:spPr>
        <p:txBody>
          <a:bodyPr/>
          <a:lstStyle/>
          <a:p>
            <a:pPr lvl="0">
              <a:buClr>
                <a:srgbClr val="1CADE4"/>
              </a:buClr>
              <a:buFont typeface="Wingdings" panose="05000000000000000000" pitchFamily="2" charset="2"/>
              <a:buChar char="q"/>
            </a:pPr>
            <a:r>
              <a:rPr lang="es-MX" dirty="0">
                <a:solidFill>
                  <a:prstClr val="black">
                    <a:lumMod val="75000"/>
                    <a:lumOff val="25000"/>
                  </a:prstClr>
                </a:solidFill>
              </a:rPr>
              <a:t> </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Social </a:t>
            </a:r>
            <a:r>
              <a:rPr lang="es-MX" dirty="0" err="1">
                <a:solidFill>
                  <a:schemeClr val="tx1"/>
                </a:solidFill>
                <a:latin typeface="Verdana" panose="020B0604030504040204" pitchFamily="34" charset="0"/>
                <a:ea typeface="Verdana" panose="020B0604030504040204" pitchFamily="34" charset="0"/>
                <a:cs typeface="Verdana" panose="020B0604030504040204" pitchFamily="34" charset="0"/>
              </a:rPr>
              <a:t>Intelligence</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(SI</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pPr lvl="0">
              <a:buClr>
                <a:srgbClr val="1CADE4"/>
              </a:buClr>
              <a:buFont typeface="Wingdings" panose="05000000000000000000" pitchFamily="2" charset="2"/>
              <a:buChar char="§"/>
            </a:pPr>
            <a:r>
              <a:rPr lang="es-MX" sz="1900" dirty="0" smtClean="0">
                <a:solidFill>
                  <a:prstClr val="black">
                    <a:lumMod val="75000"/>
                    <a:lumOff val="25000"/>
                  </a:prstClr>
                </a:solidFill>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Social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Contact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Presence</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Activities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Romanian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scored highest, and Koreans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a:t>
            </a:r>
            <a:endPar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Making Bath Time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Fun</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Spanish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scored highest, while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Romanian, Chinese and Turkish scored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Take</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Child</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Out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of Home: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Spanish scored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highest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and Chinese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lvl="0" indent="0">
              <a:buClr>
                <a:srgbClr val="1CADE4"/>
              </a:buClr>
              <a:buNone/>
            </a:pPr>
            <a:endParaRPr lang="es-MX" sz="1800" dirty="0">
              <a:solidFill>
                <a:prstClr val="black">
                  <a:lumMod val="75000"/>
                  <a:lumOff val="25000"/>
                </a:prstClr>
              </a:solidFill>
            </a:endParaRPr>
          </a:p>
          <a:p>
            <a:endParaRPr lang="es-MX" dirty="0"/>
          </a:p>
        </p:txBody>
      </p:sp>
      <p:graphicFrame>
        <p:nvGraphicFramePr>
          <p:cNvPr id="11" name="Marcador de contenido 10"/>
          <p:cNvGraphicFramePr>
            <a:graphicFrameLocks noGrp="1"/>
          </p:cNvGraphicFramePr>
          <p:nvPr>
            <p:ph sz="half" idx="2"/>
            <p:extLst>
              <p:ext uri="{D42A27DB-BD31-4B8C-83A1-F6EECF244321}">
                <p14:modId xmlns:p14="http://schemas.microsoft.com/office/powerpoint/2010/main" val="184627928"/>
              </p:ext>
            </p:extLst>
          </p:nvPr>
        </p:nvGraphicFramePr>
        <p:xfrm>
          <a:off x="5917474" y="775856"/>
          <a:ext cx="5967562" cy="50932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894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Chart bld="series"/>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RESULTS</a:t>
            </a:r>
            <a:endParaRPr lang="es-MX" dirty="0"/>
          </a:p>
        </p:txBody>
      </p:sp>
      <p:sp>
        <p:nvSpPr>
          <p:cNvPr id="3" name="Marcador de contenido 2"/>
          <p:cNvSpPr>
            <a:spLocks noGrp="1"/>
          </p:cNvSpPr>
          <p:nvPr>
            <p:ph sz="half" idx="1"/>
          </p:nvPr>
        </p:nvSpPr>
        <p:spPr>
          <a:xfrm>
            <a:off x="640080" y="1845733"/>
            <a:ext cx="4937760" cy="4023359"/>
          </a:xfrm>
        </p:spPr>
        <p:txBody>
          <a:bodyPr/>
          <a:lstStyle/>
          <a:p>
            <a:pPr lvl="0">
              <a:buClr>
                <a:srgbClr val="1CADE4"/>
              </a:buClr>
              <a:buFont typeface="Wingdings" panose="05000000000000000000" pitchFamily="2" charset="2"/>
              <a:buChar char="q"/>
            </a:pPr>
            <a:r>
              <a:rPr lang="es-MX"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Sleep/</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Rest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a:solidFill>
                  <a:schemeClr val="tx1"/>
                </a:solidFill>
                <a:latin typeface="Verdana" panose="020B0604030504040204" pitchFamily="34" charset="0"/>
                <a:ea typeface="Verdana" panose="020B0604030504040204" pitchFamily="34" charset="0"/>
                <a:cs typeface="Verdana" panose="020B0604030504040204" pitchFamily="34" charset="0"/>
              </a:rPr>
              <a:t>(SR</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pPr lvl="0">
              <a:buClr>
                <a:srgbClr val="1CADE4"/>
              </a:buClr>
              <a:buFont typeface="Wingdings" panose="05000000000000000000" pitchFamily="2" charset="2"/>
              <a:buChar char="§"/>
            </a:pPr>
            <a:r>
              <a:rPr lang="es-MX" sz="1900" dirty="0" smtClean="0">
                <a:solidFill>
                  <a:prstClr val="black">
                    <a:lumMod val="75000"/>
                    <a:lumOff val="25000"/>
                  </a:prstClr>
                </a:solidFill>
              </a:rPr>
              <a:t> </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High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Activities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Strategies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Romanian scored highest and Italians and Turkish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Low</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Activity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Strategies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and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Contingent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Social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Support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American scored highest, and Korean and Chinese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lowest.</a:t>
            </a:r>
            <a:endPar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0">
              <a:buClr>
                <a:srgbClr val="1CADE4"/>
              </a:buClr>
              <a:buFont typeface="Wingdings" panose="05000000000000000000" pitchFamily="2" charset="2"/>
              <a:buChar char="§"/>
            </a:pP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Physical</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Proximity</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MX"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Strategies</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Brazilians scored highest and Belgians lowest.</a:t>
            </a:r>
            <a:r>
              <a:rPr lang="es-MX"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p:txBody>
      </p:sp>
      <p:graphicFrame>
        <p:nvGraphicFramePr>
          <p:cNvPr id="5" name="Marcador de contenido 4"/>
          <p:cNvGraphicFramePr>
            <a:graphicFrameLocks noGrp="1"/>
          </p:cNvGraphicFramePr>
          <p:nvPr>
            <p:ph sz="half" idx="2"/>
            <p:extLst>
              <p:ext uri="{D42A27DB-BD31-4B8C-83A1-F6EECF244321}">
                <p14:modId xmlns:p14="http://schemas.microsoft.com/office/powerpoint/2010/main" val="3481016794"/>
              </p:ext>
            </p:extLst>
          </p:nvPr>
        </p:nvGraphicFramePr>
        <p:xfrm>
          <a:off x="5577840" y="723207"/>
          <a:ext cx="6230850" cy="5145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497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theme/theme1.xml><?xml version="1.0" encoding="utf-8"?>
<a:theme xmlns:a="http://schemas.openxmlformats.org/drawingml/2006/main" name="Retrospección">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1686</TotalTime>
  <Words>1418</Words>
  <Application>Microsoft Office PowerPoint</Application>
  <PresentationFormat>Custom</PresentationFormat>
  <Paragraphs>170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Retrospección</vt:lpstr>
      <vt:lpstr>Cross-cultural differences in Toddlers’ Daily Activities and their relation to Temperament </vt:lpstr>
      <vt:lpstr>INTRODUCTION</vt:lpstr>
      <vt:lpstr>METHOD (Participants) </vt:lpstr>
      <vt:lpstr>METHOD (Measures)</vt:lpstr>
      <vt:lpstr>METHOD (Measures)</vt:lpstr>
      <vt:lpstr>METHOD (Analyses) </vt:lpstr>
      <vt:lpstr>a) RESULTS DAQ</vt:lpstr>
      <vt:lpstr>RESULTS</vt:lpstr>
      <vt:lpstr>RESULTS</vt:lpstr>
      <vt:lpstr>RESULTS</vt:lpstr>
      <vt:lpstr>b) RESULTS DAQ and ECBQ</vt:lpstr>
      <vt:lpstr>RESULTS</vt:lpstr>
      <vt:lpstr>RESULTS</vt:lpstr>
      <vt:lpstr>RESULTS</vt:lpstr>
      <vt:lpstr>CONCLUSIONS</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Relación entre el desarrollo del niño de 1 a 12 meses de edad y las Actitudes Maternas y los Hábitos de Crianza</dc:title>
  <dc:creator>VERONICA GARCÍA OLGUIN</dc:creator>
  <cp:lastModifiedBy>sputnam7-11</cp:lastModifiedBy>
  <cp:revision>252</cp:revision>
  <dcterms:created xsi:type="dcterms:W3CDTF">2015-10-13T07:44:49Z</dcterms:created>
  <dcterms:modified xsi:type="dcterms:W3CDTF">2016-10-17T21:39:33Z</dcterms:modified>
</cp:coreProperties>
</file>