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4" r:id="rId18"/>
    <p:sldId id="275" r:id="rId19"/>
    <p:sldId id="277" r:id="rId20"/>
    <p:sldId id="279" r:id="rId21"/>
    <p:sldId id="281" r:id="rId22"/>
    <p:sldId id="284" r:id="rId23"/>
    <p:sldId id="282" r:id="rId24"/>
    <p:sldId id="283" r:id="rId25"/>
    <p:sldId id="285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95D54-DF42-4254-9CBF-C15CC2FCFA9E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EACAB-171B-467F-8A29-B05CE8D7A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94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Skip</a:t>
            </a:r>
            <a:r>
              <a:rPr lang="en-US" baseline="0" dirty="0" smtClean="0"/>
              <a:t> over this, because it is repeated in upcoming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Italics indicate consistent with </a:t>
            </a:r>
            <a:r>
              <a:rPr lang="en-US" dirty="0" err="1" smtClean="0"/>
              <a:t>Rescorla</a:t>
            </a:r>
            <a:r>
              <a:rPr lang="en-US" dirty="0" smtClean="0"/>
              <a:t>.  Underline is not</a:t>
            </a:r>
            <a:r>
              <a:rPr lang="en-US" baseline="0" dirty="0" smtClean="0"/>
              <a:t> </a:t>
            </a:r>
            <a:r>
              <a:rPr lang="en-US" baseline="0" dirty="0" smtClean="0"/>
              <a:t>inconsistent (so Turkey, S.K and Spain are, Chile expected to be high but not).</a:t>
            </a:r>
            <a:endParaRPr lang="en-US" baseline="0" dirty="0" smtClean="0"/>
          </a:p>
          <a:p>
            <a:r>
              <a:rPr lang="en-US" dirty="0" smtClean="0"/>
              <a:t>Give</a:t>
            </a:r>
            <a:r>
              <a:rPr lang="en-US" baseline="0" dirty="0" smtClean="0"/>
              <a:t> hint toward later correlations by pointing out that S.A., China, had been high on </a:t>
            </a:r>
            <a:r>
              <a:rPr lang="en-US" baseline="0" dirty="0" err="1" smtClean="0"/>
              <a:t>Neg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Aff</a:t>
            </a:r>
            <a:r>
              <a:rPr lang="en-US" baseline="0" dirty="0" smtClean="0"/>
              <a:t>, and NL, Finland, Belgium were 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Nothing much to say here, don’t</a:t>
            </a:r>
            <a:r>
              <a:rPr lang="en-US" baseline="0" dirty="0" smtClean="0"/>
              <a:t> go through list of moderates, just the highs and lows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1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Huge</a:t>
            </a:r>
            <a:r>
              <a:rPr lang="en-US" baseline="0" dirty="0" smtClean="0"/>
              <a:t> variability.  Range of at least .25 between lowest and highest, some up to .70!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1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Brazil and Chile almost always the highest.  For</a:t>
            </a:r>
            <a:r>
              <a:rPr lang="en-US" baseline="0" dirty="0" smtClean="0"/>
              <a:t> Belgium, reactive traits are barely related to behavior problems, but regulatory are strongly related, opposite for S. Korea.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81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Cover very quickly, just showing that Country</a:t>
            </a:r>
            <a:r>
              <a:rPr lang="en-US" baseline="0" dirty="0" smtClean="0"/>
              <a:t> was significant for all three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</a:t>
            </a:r>
            <a:r>
              <a:rPr lang="en-US" baseline="0" dirty="0" smtClean="0"/>
              <a:t> over this one somewhat slowly, to help audience get the idea.  Later ones can go faster.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Still go slowly.  Point out the green indicating consistency, and that we see it in multiple countries and at</a:t>
            </a:r>
            <a:r>
              <a:rPr lang="en-US" baseline="0" dirty="0" smtClean="0"/>
              <a:t> different levels.  The one discrepancy is the US 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jump</a:t>
            </a:r>
            <a:r>
              <a:rPr lang="en-US" baseline="0" dirty="0" smtClean="0"/>
              <a:t> through this one quickly to get to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Moderate consistency overall,</a:t>
            </a:r>
            <a:r>
              <a:rPr lang="en-US" baseline="0" dirty="0" smtClean="0"/>
              <a:t> but notable consistency in finding low negative affect in Northern Europe.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Skip quick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Considerable consistency!  Didn’t find super-high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</a:t>
            </a:r>
            <a:r>
              <a:rPr lang="en-US" baseline="0" dirty="0" smtClean="0"/>
              <a:t> capacity in NL and Finland, but otherwise quite consistent.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 through quick.  Country</a:t>
            </a:r>
            <a:r>
              <a:rPr lang="en-US" baseline="0" dirty="0" smtClean="0"/>
              <a:t> always significant, gender is not!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EACAB-171B-467F-8A29-B05CE8D7AF8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834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50000" contrast="-67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E53A-4380-497A-A01A-E95FCDA840A5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1E0FE-1DA7-4DA2-8695-1605588B3D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Cross-cultural differences in Temperament and Behavior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Problems 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Gonzalez-Salinas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C., Putnam, S. P.,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Linhares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B.,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Majdandzic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M.,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Lecannelier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F.,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Allabdullatef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N.,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Montirosso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R.,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Heinonen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K., Putnam, S. P.,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Kozlova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E., Wang, Z.,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Casalin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S.,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Ahmetoglu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E.,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Benga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O.,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Beijers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R., </a:t>
            </a:r>
            <a:r>
              <a:rPr lang="en-US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Gartstein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M. A., , Han, S-Y., &amp; Garcia, V.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 CAPACITY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Netherlands, Finland, S. Korea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Spain, Belgium, Chile, Russia, U.S., Italy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Obtained: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S. Korea, Spain, Romania, Mexico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U.S., Brazil, Netherlands, Finland, Italy, Chile, Belgium, Russia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Saudi Arabia, China, Turkey.</a:t>
            </a:r>
          </a:p>
        </p:txBody>
      </p:sp>
    </p:spTree>
    <p:extLst>
      <p:ext uri="{BB962C8B-B14F-4D97-AF65-F5344CB8AC3E}">
        <p14:creationId xmlns:p14="http://schemas.microsoft.com/office/powerpoint/2010/main" val="142222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 CAPACITY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Netherlands, Finland, S. Korea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Spain, Belgium, Chile, Russia, U.S., Italy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Inconsistent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Previous Research?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Spain,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Romania, Mexico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Netherlands, Finland,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Chile,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Belgium, Russia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Saudi Arabia,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49" y="1413387"/>
            <a:ext cx="39989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6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how do temperament and symptomology relate?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 and onset ages of disorders vary widely across cultures (Kessler et al., 2009)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Rescorla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 (2011) compared behavior problems in preschool children across 24 countries (including 12 JETTC cultures), finding…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scores in Spain and S. Korea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scores in Romania, Turkey and Chile</a:t>
            </a:r>
          </a:p>
          <a:p>
            <a:pPr lvl="1"/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60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(country) X 2 (gender) ANOVAs, with age as covariate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Internalizing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 F (14, 853) = 9.25, p &lt; .001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853) = .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Externalizing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 F (14,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853) = 5.78, p &lt; .001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853) = 1.60,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F (14,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853)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7.21, p &lt; .001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853) = .59,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2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symptomology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INTERNALIZING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Obtained: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Saudi Arabia, China, 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Brazil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</a:t>
            </a:r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Chile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Mexico, Romania, Russia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U.S., Netherlands, 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Finland, Belgium, Italy, 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Spain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05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symptomology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EXTERNALIZING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Obtained: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Chile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Brazil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Italy, NL, </a:t>
            </a:r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Turkey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Romania, </a:t>
            </a:r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Spain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China, Saudi Arabia, Belgium, Mexico, Russia, Finland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U.S., 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</a:t>
            </a:r>
          </a:p>
        </p:txBody>
      </p:sp>
    </p:spTree>
    <p:extLst>
      <p:ext uri="{BB962C8B-B14F-4D97-AF65-F5344CB8AC3E}">
        <p14:creationId xmlns:p14="http://schemas.microsoft.com/office/powerpoint/2010/main" val="324773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</a:p>
          <a:p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how do temperament and symptomology relate?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temperament and behavior problems relate?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research (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Gartstein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Putnam &amp;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Rothbart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2012) finds…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Internalizing and Externalizing predicted by high Negative Affectivity and low Regulatory Capacity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 is associated with low Internalizing, but high Externalizing</a:t>
            </a:r>
          </a:p>
        </p:txBody>
      </p:sp>
    </p:spTree>
    <p:extLst>
      <p:ext uri="{BB962C8B-B14F-4D97-AF65-F5344CB8AC3E}">
        <p14:creationId xmlns:p14="http://schemas.microsoft.com/office/powerpoint/2010/main" val="344724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temperament and behavior problems relate?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different levels: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Between cultures (i.e., is country-level 	temperament predictive of country-level 	symptoms?)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correlations (n = 15) between marginal means</a:t>
            </a:r>
          </a:p>
          <a:p>
            <a:pPr marL="0" indent="0">
              <a:buNone/>
            </a:pPr>
            <a:endParaRPr lang="en-US" sz="2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Within cultures (i.e., are individual 	temperament profiles predictive of 	symptoms?)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correlations (ns  from 48 to 98) between individuals’ 		scores </a:t>
            </a:r>
            <a:endParaRPr lang="en-US" sz="26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62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how do temperament and symptomology relate?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3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 temperament and behavior problems relate?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05000"/>
            <a:ext cx="4040188" cy="639762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cultures (N = 15)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99000380"/>
              </p:ext>
            </p:extLst>
          </p:nvPr>
        </p:nvGraphicFramePr>
        <p:xfrm>
          <a:off x="381000" y="2819400"/>
          <a:ext cx="3657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78014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438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-.20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.60*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.76**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.08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-.60*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-.33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09635581"/>
              </p:ext>
            </p:extLst>
          </p:nvPr>
        </p:nvGraphicFramePr>
        <p:xfrm>
          <a:off x="5029200" y="2819400"/>
          <a:ext cx="3657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78014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438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.00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.20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*5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.47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*14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.36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*13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-.21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*4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-.45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*15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876800" y="1905000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within-culture correlations</a:t>
            </a:r>
            <a:endParaRPr lang="en-US" dirty="0"/>
          </a:p>
        </p:txBody>
      </p:sp>
      <p:graphicFrame>
        <p:nvGraphicFramePr>
          <p:cNvPr id="12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2420466"/>
              </p:ext>
            </p:extLst>
          </p:nvPr>
        </p:nvGraphicFramePr>
        <p:xfrm>
          <a:off x="381000" y="2819400"/>
          <a:ext cx="3657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78014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438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.60*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.76**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-.60*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47200539"/>
              </p:ext>
            </p:extLst>
          </p:nvPr>
        </p:nvGraphicFramePr>
        <p:xfrm>
          <a:off x="5029200" y="2819400"/>
          <a:ext cx="3657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78014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438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.47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*14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.36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*13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-.45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*15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93125383"/>
              </p:ext>
            </p:extLst>
          </p:nvPr>
        </p:nvGraphicFramePr>
        <p:xfrm>
          <a:off x="5029200" y="2819400"/>
          <a:ext cx="3657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</a:tblGrid>
              <a:tr h="780143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4385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.20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*5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-.21</a:t>
                      </a:r>
                      <a:r>
                        <a:rPr lang="en-US" sz="2800" baseline="30000" dirty="0" smtClean="0">
                          <a:solidFill>
                            <a:srgbClr val="FFFF00"/>
                          </a:solidFill>
                        </a:rPr>
                        <a:t>*4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75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behavior problem symptomology differ cross-culturally?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how do temperament and symptomology relate?</a:t>
            </a:r>
          </a:p>
          <a:p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221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Cross-cultural differences have been demonstrated in what parents find “difficult” (Super et al., 2008)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Negative Affectivity and Low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Soothability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strongly related to behavior problems in US than Russian children (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Gartstein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2013)</a:t>
            </a:r>
          </a:p>
        </p:txBody>
      </p:sp>
    </p:spTree>
    <p:extLst>
      <p:ext uri="{BB962C8B-B14F-4D97-AF65-F5344CB8AC3E}">
        <p14:creationId xmlns:p14="http://schemas.microsoft.com/office/powerpoint/2010/main" val="41734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1752600"/>
            <a:ext cx="4040188" cy="639762"/>
          </a:xfrm>
        </p:spPr>
        <p:txBody>
          <a:bodyPr>
            <a:noAutofit/>
          </a:bodyPr>
          <a:lstStyle/>
          <a:p>
            <a:pPr algn="ctr"/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correlations within cultures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5646823"/>
              </p:ext>
            </p:extLst>
          </p:nvPr>
        </p:nvGraphicFramePr>
        <p:xfrm>
          <a:off x="457200" y="28194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19150">
                <a:tc>
                  <a:txBody>
                    <a:bodyPr/>
                    <a:lstStyle/>
                    <a:p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INT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EXT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SUR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-.23/.27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-.00/.46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NEG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.33/.72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.20/.56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FFFF00"/>
                          </a:solidFill>
                        </a:rPr>
                        <a:t>REG</a:t>
                      </a:r>
                      <a:endParaRPr lang="en-US" sz="3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-.42/-.12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-.60/-.35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3E1B59">
                        <a:alpha val="47843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33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culture moderate the relations between temperament and symptomology?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3" y="1828800"/>
            <a:ext cx="8763000" cy="563562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with very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correlations between temperament and problems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2438400"/>
            <a:ext cx="9144000" cy="4419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externalizing: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(.38),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Chile (.45),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 (.46),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Mexico (-.00), Belgium (.06), S.A. (.05)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internalizing: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 (.72), Chile (.61), S. Korea (.60),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Finland (.33), NL (.35), S.A. (.38)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externalizing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 (.56),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Chile (.48),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 (.50),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Belgium (.20), Italy (.20), Turkey (.28)  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 Capacity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internalizing: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 (-.42), Chile (-.31), Belgium (-.27), NL (-.27),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Romania (-.12), S. Korea (-.13)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externalizing: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 (-.60), Chile (-.56), Belgium (-.53),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Turkey (-.35), Romania (-.36), Italy (-.37)</a:t>
            </a:r>
          </a:p>
        </p:txBody>
      </p:sp>
    </p:spTree>
    <p:extLst>
      <p:ext uri="{BB962C8B-B14F-4D97-AF65-F5344CB8AC3E}">
        <p14:creationId xmlns:p14="http://schemas.microsoft.com/office/powerpoint/2010/main" val="4189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Substantial cross-cultural effects are apparent in toddler temperament and behavior problems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Largely consistent with previous studies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SUR: high in Finland, Chile; low in China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NEG: low in N. Europe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EFF: high in S. Korea; low in China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high in Turkey, Chile; low in S. Korea, Spain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Connections between behavior problems are apparent at both between- and within-country levels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tightly related in S. American samples than in other locations </a:t>
            </a:r>
          </a:p>
          <a:p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97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Directions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Closer examination of differences and connections at the scale level</a:t>
            </a:r>
          </a:p>
          <a:p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Examination of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these differences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Connecting these differences to broad, societal differences, as well as discrete environmental processes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…including Daily Activities and 			Parental Reactions to Temperament 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89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Gaps in literature:</a:t>
            </a:r>
          </a:p>
          <a:p>
            <a:pPr marL="862013" lvl="1" indent="-461963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 studies indicating cross-cultural differences, but most include only a few countries (c.f., Super et al., 2008), and several cultures have yet to be studied (e.g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Brazil, Mexico, Romania, Turkey, Saudi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Arabia)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2013" lvl="1" indent="-461963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2013" lvl="1" indent="-461963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Relatively few studies of cross-cultural differences in </a:t>
            </a:r>
            <a:r>
              <a:rPr lang="en-US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toddlers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(c.f.,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Cozzi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2013;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Slobodskaya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2013)</a:t>
            </a:r>
          </a:p>
          <a:p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89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research and associated expectations: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Putnam &amp;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Gartstein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(2016), consolidating across multiple studies/ages, suggested the following: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Surgency: 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Finland, Chile, Spain, U.S.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Italy, S. Korea, Russia, Netherlands, Belgium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Chile, S. Korea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Russia, Spain, Italy, China, U.S.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Netherlands, Finland, Belgium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 Capacity: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Netherlands, Finland, S. Korea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Spain, Belgium, Chile, Russia, U.S., Italy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lvl="2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2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Analyses/Results:</a:t>
            </a:r>
          </a:p>
          <a:p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(country) X 2 (gender) ANOVAs, with age as covariate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 F (14, 879) = 5.31, p &lt; .001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879) = 6.67, p &lt; .01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 F (14, 879) =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23.15,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&lt; .001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879) =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1.08, </a:t>
            </a:r>
            <a:r>
              <a:rPr lang="en-US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n.s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 Capacity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Country: F (14, 879) =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3.87,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&lt; .001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Gender: F (1, 879) = 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5.90, p &lt; .05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4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Finland, Chile, Spain, U.S.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Italy, Korea, Russia, Netherlands, Belgium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Obtained: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Finland, Chile, Belgium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Spain, Brazil, Saudi Arabia, Netherlands, Italy, Romania, Russia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S. Korea, Turkey, Mexico, China, U.S.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2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SURGENCY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Finland, Chile, Spain, U.S.</a:t>
            </a:r>
          </a:p>
          <a:p>
            <a:pPr lvl="2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Italy, S. Korea, Russia, Netherlands, Belgium</a:t>
            </a:r>
          </a:p>
          <a:p>
            <a:pPr lvl="2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China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Inconsistent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Previous Research?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Finland, Chile,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Belgium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Spain,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Brazil, Saudi Arabia,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Netherlands,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Italy,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Romania,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Turkey, Mexico,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China,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</a:t>
            </a:r>
          </a:p>
          <a:p>
            <a:pPr marL="914400" lvl="2" indent="0">
              <a:buNone/>
            </a:pPr>
            <a:endParaRPr lang="en-US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sputnam\Documents\conferences\2016 icis (New Orleans)\around the globe\JETTC POSTER SURGENCY WITH LABEL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447800"/>
            <a:ext cx="4038600" cy="200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0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Chile, S. Korea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Russia, Spain, Italy, China, U.S.</a:t>
            </a:r>
          </a:p>
          <a:p>
            <a:pPr lvl="2"/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Netherlands, Finland, Belgium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Obtained: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China, Saudi Arabia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S. Korea, Chile, Turkey, Brazil, S. Korea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Romania, Russia, Belgium, Mexico, Italy, Netherlands, Finland, U.S.</a:t>
            </a:r>
          </a:p>
        </p:txBody>
      </p:sp>
    </p:spTree>
    <p:extLst>
      <p:ext uri="{BB962C8B-B14F-4D97-AF65-F5344CB8AC3E}">
        <p14:creationId xmlns:p14="http://schemas.microsoft.com/office/powerpoint/2010/main" val="26818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does temperament differ cross-culturally?</a:t>
            </a:r>
            <a:b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AFFECTIVITY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Predicted: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Chile, S. Korea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Russia, Spain, Italy, China, U.S.</a:t>
            </a:r>
          </a:p>
          <a:p>
            <a:pPr lvl="2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Netherlands, Finland, Belgium </a:t>
            </a:r>
          </a:p>
          <a:p>
            <a:pPr marL="0" indent="0">
              <a:buNone/>
            </a:pPr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Inconsistent</a:t>
            </a:r>
            <a:r>
              <a:rPr lang="en-U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Previous Research?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China,</a:t>
            </a:r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Saudi Arabia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 in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Korea, Chile,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Turkey, Brazil,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Korea</a:t>
            </a:r>
          </a:p>
          <a:p>
            <a:pPr marL="1257300" lvl="2" indent="-457200"/>
            <a:r>
              <a:rPr lang="en-U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Romania,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Russia,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Belgium,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Mexico,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Italy,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Netherlands, Finland,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3997402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01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2068</Words>
  <Application>Microsoft Office PowerPoint</Application>
  <PresentationFormat>On-screen Show (4:3)</PresentationFormat>
  <Paragraphs>270</Paragraphs>
  <Slides>26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Cross-cultural differences in Temperament and Behavior Problems </vt:lpstr>
      <vt:lpstr>Research Questions</vt:lpstr>
      <vt:lpstr>How does temperament differ cross-culturally?</vt:lpstr>
      <vt:lpstr>How does temperament differ cross-culturally?</vt:lpstr>
      <vt:lpstr>How does temperament differ cross-culturally?</vt:lpstr>
      <vt:lpstr>How does temperament differ cross-culturally? SURGENCY</vt:lpstr>
      <vt:lpstr>How does temperament differ cross-culturally? SURGENCY</vt:lpstr>
      <vt:lpstr>How does temperament differ cross-culturally? NEGATIVE AFFECTIVITY</vt:lpstr>
      <vt:lpstr>How does temperament differ cross-culturally? NEGATIVE AFFECTIVITY</vt:lpstr>
      <vt:lpstr>How does temperament differ cross-culturally? REGULATORY CAPACITY</vt:lpstr>
      <vt:lpstr>How does temperament differ cross-culturally? REGULATORY CAPACITY</vt:lpstr>
      <vt:lpstr>Research Questions</vt:lpstr>
      <vt:lpstr>How does behavior problem symptomology differ cross-culturally?</vt:lpstr>
      <vt:lpstr>How does behavior problem symptomology differ cross-culturally?</vt:lpstr>
      <vt:lpstr>How does symptomology differ cross-culturally? INTERNALIZING</vt:lpstr>
      <vt:lpstr>How does symptomology differ cross-culturally? EXTERNALIZING</vt:lpstr>
      <vt:lpstr>Research Questions</vt:lpstr>
      <vt:lpstr>How do temperament and behavior problems relate?</vt:lpstr>
      <vt:lpstr>How do temperament and behavior problems relate?</vt:lpstr>
      <vt:lpstr>How do temperament and behavior problems relate?</vt:lpstr>
      <vt:lpstr>Research Questions</vt:lpstr>
      <vt:lpstr>Does culture moderate the relations between temperament and symptomology?</vt:lpstr>
      <vt:lpstr>Does culture moderate the relations between temperament and symptomology?</vt:lpstr>
      <vt:lpstr>Does culture moderate the relations between temperament and symptomology?</vt:lpstr>
      <vt:lpstr>Conclusions</vt:lpstr>
      <vt:lpstr>Future Directions</vt:lpstr>
    </vt:vector>
  </TitlesOfParts>
  <Company>Bowdoin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sputnam</dc:creator>
  <cp:lastModifiedBy>sputnam7-11</cp:lastModifiedBy>
  <cp:revision>65</cp:revision>
  <dcterms:created xsi:type="dcterms:W3CDTF">2013-04-11T14:38:02Z</dcterms:created>
  <dcterms:modified xsi:type="dcterms:W3CDTF">2016-10-22T18:08:07Z</dcterms:modified>
</cp:coreProperties>
</file>