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8" r:id="rId11"/>
    <p:sldId id="265" r:id="rId12"/>
    <p:sldId id="269" r:id="rId13"/>
    <p:sldId id="271" r:id="rId14"/>
    <p:sldId id="264" r:id="rId15"/>
    <p:sldId id="267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CFF"/>
    <a:srgbClr val="84D65A"/>
    <a:srgbClr val="59D622"/>
    <a:srgbClr val="5FD62E"/>
    <a:srgbClr val="BD6DC7"/>
    <a:srgbClr val="FFE3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23" autoAdjust="0"/>
  </p:normalViewPr>
  <p:slideViewPr>
    <p:cSldViewPr snapToGrid="0" snapToObjects="1">
      <p:cViewPr varScale="1">
        <p:scale>
          <a:sx n="88" d="100"/>
          <a:sy n="88" d="100"/>
        </p:scale>
        <p:origin x="-22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28FD-3AE8-6A47-9B1A-46C98C92FD2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3A3C6-3209-BF45-88F9-751FD7206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7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A3C6-3209-BF45-88F9-751FD7206F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87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A3C6-3209-BF45-88F9-751FD7206F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07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A3C6-3209-BF45-88F9-751FD7206F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79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A3C6-3209-BF45-88F9-751FD7206F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38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A3C6-3209-BF45-88F9-751FD7206F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10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A3C6-3209-BF45-88F9-751FD7206F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65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A3C6-3209-BF45-88F9-751FD7206F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58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64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25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32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24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2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59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7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50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17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26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1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1029-D9C4-BF49-8461-79281F100020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73B8-8CD8-E74D-A349-3C58E77E9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2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Temperament and Teacher-Child Conflict in Preschool: Buffering Effects of Classroom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00300"/>
            <a:ext cx="64008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Kathleen Moritz Rudasill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Leslie Hawley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Victoria J. </a:t>
            </a:r>
            <a:r>
              <a:rPr lang="en-US" dirty="0" err="1" smtClean="0">
                <a:solidFill>
                  <a:schemeClr val="tx1"/>
                </a:solidFill>
              </a:rPr>
              <a:t>Molfese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Xiaoqing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Amanda </a:t>
            </a:r>
            <a:r>
              <a:rPr lang="en-US" dirty="0" err="1" smtClean="0">
                <a:solidFill>
                  <a:schemeClr val="tx1"/>
                </a:solidFill>
              </a:rPr>
              <a:t>Prokasky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Kate </a:t>
            </a:r>
            <a:r>
              <a:rPr lang="en-US" dirty="0" err="1" smtClean="0">
                <a:solidFill>
                  <a:schemeClr val="tx1"/>
                </a:solidFill>
              </a:rPr>
              <a:t>Sirota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University of Nebraska-Lincoln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5248" y="6155710"/>
            <a:ext cx="762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Article in press in </a:t>
            </a:r>
            <a:r>
              <a:rPr lang="en-US" i="1" dirty="0"/>
              <a:t>Early Education and </a:t>
            </a:r>
            <a:r>
              <a:rPr lang="en-US" i="1" dirty="0" smtClean="0"/>
              <a:t>Development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B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-16932"/>
            <a:ext cx="8229600" cy="9683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Effortful Control x Emotional Support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4977" r="-14977"/>
          <a:stretch>
            <a:fillRect/>
          </a:stretch>
        </p:blipFill>
        <p:spPr>
          <a:xfrm>
            <a:off x="0" y="748243"/>
            <a:ext cx="9039896" cy="5138712"/>
          </a:xfrm>
        </p:spPr>
      </p:pic>
      <p:sp>
        <p:nvSpPr>
          <p:cNvPr id="5" name="TextBox 4"/>
          <p:cNvSpPr txBox="1"/>
          <p:nvPr/>
        </p:nvSpPr>
        <p:spPr>
          <a:xfrm>
            <a:off x="0" y="5970358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low ES classrooms, children have less conflict with teachers as effortful control increases. In high ES classrooms, all children have similar conflict.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807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Emotional support x effortful control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6556"/>
            <a:ext cx="8229600" cy="5039607"/>
          </a:xfrm>
        </p:spPr>
        <p:txBody>
          <a:bodyPr>
            <a:normAutofit/>
          </a:bodyPr>
          <a:lstStyle/>
          <a:p>
            <a:r>
              <a:rPr lang="en-US" dirty="0" smtClean="0"/>
              <a:t>Congruent with work showing ES is protective</a:t>
            </a:r>
            <a:r>
              <a:rPr lang="en-US" baseline="0" dirty="0" smtClean="0"/>
              <a:t> for kids at risk</a:t>
            </a:r>
          </a:p>
          <a:p>
            <a:r>
              <a:rPr lang="en-US" baseline="0" dirty="0" smtClean="0"/>
              <a:t>BUT high ES classroom teachers rated ALL kids higher in conflict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baseline="0" dirty="0" smtClean="0"/>
              <a:t>Maybe they’re noticing more</a:t>
            </a:r>
            <a:r>
              <a:rPr lang="en-US" dirty="0"/>
              <a:t>,</a:t>
            </a:r>
            <a:r>
              <a:rPr lang="en-US" baseline="0" dirty="0" smtClean="0"/>
              <a:t> working harder?</a:t>
            </a:r>
          </a:p>
          <a:p>
            <a:r>
              <a:rPr lang="en-US" dirty="0" smtClean="0"/>
              <a:t>ES varies </a:t>
            </a:r>
            <a:r>
              <a:rPr lang="en-US" baseline="0" dirty="0" smtClean="0"/>
              <a:t>more across the day in high</a:t>
            </a:r>
            <a:r>
              <a:rPr lang="en-US" dirty="0" smtClean="0"/>
              <a:t> ES classrooms</a:t>
            </a:r>
            <a:r>
              <a:rPr lang="en-US" dirty="0"/>
              <a:t> </a:t>
            </a:r>
            <a:r>
              <a:rPr lang="en-US" dirty="0" smtClean="0"/>
              <a:t>which predicts more conflict</a:t>
            </a:r>
            <a:r>
              <a:rPr lang="en-US" baseline="0" dirty="0" smtClean="0"/>
              <a:t> (Brock &amp; </a:t>
            </a:r>
            <a:r>
              <a:rPr lang="en-US" baseline="0" dirty="0" err="1" smtClean="0"/>
              <a:t>Curby</a:t>
            </a:r>
            <a:r>
              <a:rPr lang="en-US" baseline="0" dirty="0" smtClean="0"/>
              <a:t>, 2014)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baseline="0" dirty="0" smtClean="0"/>
              <a:t>so higher EC kids may find that frustrating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269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385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Effortful Control x Instructional Support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977" r="-14977"/>
          <a:stretch>
            <a:fillRect/>
          </a:stretch>
        </p:blipFill>
        <p:spPr>
          <a:xfrm>
            <a:off x="-254000" y="693519"/>
            <a:ext cx="8991600" cy="5149581"/>
          </a:xfrm>
        </p:spPr>
      </p:pic>
      <p:sp>
        <p:nvSpPr>
          <p:cNvPr id="5" name="TextBox 4"/>
          <p:cNvSpPr txBox="1"/>
          <p:nvPr/>
        </p:nvSpPr>
        <p:spPr>
          <a:xfrm>
            <a:off x="0" y="5869600"/>
            <a:ext cx="949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high IS classrooms, children have less conflict with teachers as effortful control increases. In low </a:t>
            </a:r>
            <a:r>
              <a:rPr lang="en-US" sz="2400" dirty="0"/>
              <a:t>I</a:t>
            </a:r>
            <a:r>
              <a:rPr lang="en-US" sz="2400" dirty="0" smtClean="0"/>
              <a:t>S classrooms, all children have similar conflict.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19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Instructional support x effortful control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aseline="0" dirty="0" smtClean="0"/>
              <a:t>IS scores in our sample: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baseline="0" dirty="0" smtClean="0"/>
              <a:t>M = 3.07, -1 SD </a:t>
            </a:r>
            <a:r>
              <a:rPr lang="en-US" dirty="0" smtClean="0"/>
              <a:t>= 1.95, </a:t>
            </a:r>
            <a:r>
              <a:rPr lang="en-US" baseline="0" dirty="0" smtClean="0"/>
              <a:t>+1 SD = 4.19</a:t>
            </a:r>
          </a:p>
          <a:p>
            <a:pPr lvl="1"/>
            <a:r>
              <a:rPr lang="en-US" baseline="0" dirty="0" smtClean="0"/>
              <a:t>Contrast between</a:t>
            </a:r>
            <a:r>
              <a:rPr lang="en-US" dirty="0" smtClean="0"/>
              <a:t> </a:t>
            </a:r>
            <a:r>
              <a:rPr lang="en-US" baseline="0" dirty="0" smtClean="0"/>
              <a:t>below and above average IS classrooms:</a:t>
            </a:r>
            <a:r>
              <a:rPr lang="en-US" dirty="0" smtClean="0"/>
              <a:t> </a:t>
            </a:r>
            <a:r>
              <a:rPr lang="en-US" baseline="0" dirty="0" smtClean="0"/>
              <a:t>rote learning vs. </a:t>
            </a:r>
            <a:r>
              <a:rPr lang="en-US" dirty="0" smtClean="0"/>
              <a:t>questioning, scaffolding</a:t>
            </a:r>
            <a:endParaRPr lang="en-US" baseline="0" dirty="0" smtClean="0"/>
          </a:p>
          <a:p>
            <a:pPr>
              <a:buFont typeface="Wingdings" charset="0"/>
              <a:buChar char="à"/>
            </a:pPr>
            <a:r>
              <a:rPr lang="en-US" baseline="0" dirty="0" smtClean="0"/>
              <a:t>higher IS = increased cognitive demand</a:t>
            </a:r>
            <a:r>
              <a:rPr lang="en-US" dirty="0" smtClean="0"/>
              <a:t> and</a:t>
            </a:r>
            <a:r>
              <a:rPr lang="en-US" baseline="0" dirty="0" smtClean="0"/>
              <a:t> potentially</a:t>
            </a:r>
            <a:r>
              <a:rPr lang="en-US" dirty="0" smtClean="0"/>
              <a:t> </a:t>
            </a:r>
            <a:r>
              <a:rPr lang="en-US" baseline="0" dirty="0" smtClean="0"/>
              <a:t>more frustration (e.g.,</a:t>
            </a:r>
            <a:r>
              <a:rPr lang="en-US" dirty="0" smtClean="0"/>
              <a:t> </a:t>
            </a:r>
            <a:r>
              <a:rPr lang="en-US" baseline="0" dirty="0" smtClean="0"/>
              <a:t>Dominguez et al., 2011) </a:t>
            </a:r>
          </a:p>
          <a:p>
            <a:pPr>
              <a:buFont typeface="Wingdings" charset="0"/>
              <a:buChar char="à"/>
            </a:pPr>
            <a:r>
              <a:rPr lang="en-US" baseline="0" dirty="0" smtClean="0"/>
              <a:t>at-risk kids may need regulation skills </a:t>
            </a:r>
            <a:r>
              <a:rPr lang="en-US" u="sng" baseline="0" dirty="0" smtClean="0"/>
              <a:t>before </a:t>
            </a:r>
            <a:r>
              <a:rPr lang="en-US" baseline="0" dirty="0" smtClean="0"/>
              <a:t>benefitting from demanding instruction </a:t>
            </a:r>
            <a:r>
              <a:rPr lang="en-US" sz="2800" baseline="0" dirty="0" smtClean="0"/>
              <a:t>(Rudasill</a:t>
            </a:r>
            <a:r>
              <a:rPr lang="en-US" sz="2800" dirty="0" smtClean="0"/>
              <a:t> et al., 2016; </a:t>
            </a:r>
            <a:r>
              <a:rPr lang="en-US" sz="2800" dirty="0" err="1" smtClean="0"/>
              <a:t>Vitiello</a:t>
            </a:r>
            <a:r>
              <a:rPr lang="en-US" sz="2800" dirty="0" smtClean="0"/>
              <a:t> et al., 2012)</a:t>
            </a:r>
            <a:endParaRPr lang="en-US" sz="2800" baseline="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23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Rockwell Extra Bold"/>
                <a:cs typeface="Rockwell Extra Bold"/>
              </a:rPr>
              <a:t>Correlations:  </a:t>
            </a:r>
          </a:p>
          <a:p>
            <a:pPr marL="0" indent="0">
              <a:buNone/>
            </a:pPr>
            <a:r>
              <a:rPr lang="en-US" b="1" dirty="0" smtClean="0"/>
              <a:t>Temperament and Teacher-Child Conflict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Shyness and anger </a:t>
            </a:r>
            <a:r>
              <a:rPr lang="en-US" i="1" dirty="0" smtClean="0"/>
              <a:t>not</a:t>
            </a:r>
            <a:r>
              <a:rPr lang="en-US" dirty="0" smtClean="0"/>
              <a:t> correlated with conflict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Gender </a:t>
            </a:r>
            <a:r>
              <a:rPr lang="en-US" i="1" dirty="0" smtClean="0"/>
              <a:t>not </a:t>
            </a:r>
            <a:r>
              <a:rPr lang="en-US" dirty="0" smtClean="0"/>
              <a:t>correlated with conflict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Inconsistent with previous research – perhaps overshadowed by effects of effortful control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Age </a:t>
            </a:r>
            <a:r>
              <a:rPr lang="en-US" i="1" dirty="0" smtClean="0"/>
              <a:t>negatively</a:t>
            </a:r>
            <a:r>
              <a:rPr lang="en-US" dirty="0" smtClean="0"/>
              <a:t> correlated with conflict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Research is inconclusive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18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Research &amp;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Importance of teacher support</a:t>
            </a:r>
            <a:r>
              <a:rPr lang="en-US" dirty="0"/>
              <a:t>/</a:t>
            </a:r>
            <a:r>
              <a:rPr lang="en-US" dirty="0" smtClean="0"/>
              <a:t>coaching (</a:t>
            </a:r>
            <a:r>
              <a:rPr lang="en-US" dirty="0"/>
              <a:t>My Teaching Partner)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Value of </a:t>
            </a:r>
            <a:r>
              <a:rPr lang="en-US" dirty="0" err="1" smtClean="0"/>
              <a:t>eacher</a:t>
            </a:r>
            <a:r>
              <a:rPr lang="en-US" dirty="0" smtClean="0"/>
              <a:t> training on:</a:t>
            </a:r>
          </a:p>
          <a:p>
            <a:pPr marL="0" indent="0" algn="ctr">
              <a:buNone/>
            </a:pPr>
            <a:r>
              <a:rPr lang="en-US" dirty="0" smtClean="0"/>
              <a:t>-temperament-based practices (</a:t>
            </a:r>
            <a:r>
              <a:rPr lang="en-US" i="1" dirty="0" smtClean="0"/>
              <a:t>INSIGHTS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-relationship-building skills (Banking Time)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892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D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rated BOTH children’s temperament and teacher-child relationship quality</a:t>
            </a:r>
          </a:p>
          <a:p>
            <a:r>
              <a:rPr lang="en-US" dirty="0" smtClean="0"/>
              <a:t>Small sample</a:t>
            </a:r>
          </a:p>
          <a:p>
            <a:r>
              <a:rPr lang="en-US" dirty="0" smtClean="0"/>
              <a:t>Short timeframe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Current study following children from toddlerhood through pre-kindergarten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Combines temperament, sleep, parenting, and </a:t>
            </a:r>
            <a:r>
              <a:rPr lang="en-US" smtClean="0">
                <a:sym typeface="Wingdings"/>
              </a:rPr>
              <a:t>classroom processes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36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B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2692"/>
            <a:ext cx="8229600" cy="524090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Avenir Black Oblique"/>
                <a:cs typeface="Avenir Black Oblique"/>
              </a:rPr>
              <a:t>Early teacher-child relationships are critical for long-term outcomes </a:t>
            </a:r>
            <a:r>
              <a:rPr lang="en-US" sz="2000" b="1" dirty="0" smtClean="0">
                <a:latin typeface="Avenir Black Oblique"/>
                <a:cs typeface="Avenir Black Oblique"/>
              </a:rPr>
              <a:t>(e.g., </a:t>
            </a:r>
            <a:r>
              <a:rPr lang="en-US" sz="2000" b="1" dirty="0" err="1" smtClean="0">
                <a:latin typeface="Avenir Black Oblique"/>
                <a:cs typeface="Avenir Black Oblique"/>
              </a:rPr>
              <a:t>Hamre</a:t>
            </a:r>
            <a:r>
              <a:rPr lang="en-US" sz="2000" b="1" dirty="0" smtClean="0">
                <a:latin typeface="Avenir Black Oblique"/>
                <a:cs typeface="Avenir Black Oblique"/>
              </a:rPr>
              <a:t> &amp; </a:t>
            </a:r>
            <a:r>
              <a:rPr lang="en-US" sz="2000" b="1" dirty="0" err="1" smtClean="0">
                <a:latin typeface="Avenir Black Oblique"/>
                <a:cs typeface="Avenir Black Oblique"/>
              </a:rPr>
              <a:t>Pianta</a:t>
            </a:r>
            <a:r>
              <a:rPr lang="en-US" sz="2000" b="1" dirty="0" smtClean="0">
                <a:latin typeface="Avenir Black Oblique"/>
                <a:cs typeface="Avenir Black Oblique"/>
              </a:rPr>
              <a:t>, 2001)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aring-teacher-1622554-640x4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382" y="2135101"/>
            <a:ext cx="5681771" cy="426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ttention-1431476-638x4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21" b="8721"/>
          <a:stretch>
            <a:fillRect/>
          </a:stretch>
        </p:blipFill>
        <p:spPr>
          <a:xfrm>
            <a:off x="1035883" y="851072"/>
            <a:ext cx="3354188" cy="1844674"/>
          </a:xfrm>
        </p:spPr>
      </p:pic>
      <p:pic>
        <p:nvPicPr>
          <p:cNvPr id="5" name="Picture 4" descr="shy gi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125" y="851072"/>
            <a:ext cx="2755899" cy="1968499"/>
          </a:xfrm>
          <a:prstGeom prst="rect">
            <a:avLst/>
          </a:prstGeom>
        </p:spPr>
      </p:pic>
      <p:pic>
        <p:nvPicPr>
          <p:cNvPr id="6" name="Picture 5" descr="a-tad-angry-1433924-640x4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763" y="3937670"/>
            <a:ext cx="3090544" cy="2317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2368" y="2984500"/>
            <a:ext cx="5748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TEACHER-CHILD CONFLICT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6780" y="389407"/>
            <a:ext cx="305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Effortful Control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56250" y="389407"/>
            <a:ext cx="334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Shyness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6763" y="3443291"/>
            <a:ext cx="402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Anger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775" y="4627233"/>
            <a:ext cx="677108" cy="1421142"/>
          </a:xfrm>
          <a:prstGeom prst="rect">
            <a:avLst/>
          </a:prstGeom>
          <a:noFill/>
        </p:spPr>
        <p:txBody>
          <a:bodyPr vert="wordArtVert" wrap="square" rtlCol="0" anchor="t" anchorCtr="0">
            <a:spAutoFit/>
          </a:bodyPr>
          <a:lstStyle/>
          <a:p>
            <a:r>
              <a:rPr lang="en-US" sz="3200" b="1" dirty="0" smtClean="0"/>
              <a:t>More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75" y="1596366"/>
            <a:ext cx="677108" cy="1388134"/>
          </a:xfrm>
          <a:prstGeom prst="rect">
            <a:avLst/>
          </a:prstGeom>
          <a:noFill/>
        </p:spPr>
        <p:txBody>
          <a:bodyPr vert="wordArtVert" wrap="square" rtlCol="0" anchor="t" anchorCtr="0">
            <a:spAutoFit/>
          </a:bodyPr>
          <a:lstStyle/>
          <a:p>
            <a:r>
              <a:rPr lang="en-US" sz="3200" b="1" dirty="0" smtClean="0"/>
              <a:t>Less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7058" y="6451617"/>
            <a:ext cx="75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Justice et al., 2008; Rudasill &amp; </a:t>
            </a:r>
            <a:r>
              <a:rPr lang="en-US" dirty="0" err="1" smtClean="0"/>
              <a:t>Rimm</a:t>
            </a:r>
            <a:r>
              <a:rPr lang="en-US" dirty="0" smtClean="0"/>
              <a:t>-Kaufman, 2009; </a:t>
            </a:r>
            <a:r>
              <a:rPr lang="en-US" dirty="0" err="1" smtClean="0"/>
              <a:t>Rydell</a:t>
            </a:r>
            <a:r>
              <a:rPr lang="en-US" dirty="0" smtClean="0"/>
              <a:t> et al.,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6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Classroom Quality and Teacher-Child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venir Black Oblique"/>
                <a:cs typeface="Avenir Black Oblique"/>
              </a:rPr>
              <a:t>Instructional support </a:t>
            </a:r>
          </a:p>
          <a:p>
            <a:pPr marL="0" indent="0" algn="ctr">
              <a:buNone/>
            </a:pPr>
            <a:r>
              <a:rPr lang="en-US" sz="2800" dirty="0" smtClean="0">
                <a:latin typeface="Avenir Black Oblique"/>
                <a:cs typeface="Avenir Black Oblique"/>
              </a:rPr>
              <a:t>(concept development, quality of feedback, language modeling)</a:t>
            </a:r>
          </a:p>
          <a:p>
            <a:pPr marL="0" indent="0" algn="ctr">
              <a:buNone/>
            </a:pPr>
            <a:r>
              <a:rPr lang="en-US" sz="3600" dirty="0" smtClean="0">
                <a:latin typeface="Britannic Bold"/>
                <a:cs typeface="Britannic Bold"/>
              </a:rPr>
              <a:t>Emotional support</a:t>
            </a:r>
          </a:p>
          <a:p>
            <a:pPr marL="0" indent="0" algn="ctr">
              <a:buNone/>
            </a:pPr>
            <a:r>
              <a:rPr lang="en-US" sz="3000" dirty="0" smtClean="0">
                <a:latin typeface="Britannic Bold"/>
                <a:cs typeface="Britannic Bold"/>
              </a:rPr>
              <a:t>(positive &amp; negative climate, regard for student perspectives, sensitivity) </a:t>
            </a:r>
          </a:p>
          <a:p>
            <a:pPr marL="0" indent="0" algn="ctr">
              <a:buNone/>
            </a:pPr>
            <a:r>
              <a:rPr lang="en-US" sz="3600" b="0" i="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3600" dirty="0">
              <a:latin typeface="Cooper Black"/>
              <a:cs typeface="Cooper Black"/>
              <a:sym typeface="Wingdings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Cooper Black"/>
                <a:cs typeface="Cooper Black"/>
              </a:rPr>
              <a:t>Buffering</a:t>
            </a:r>
          </a:p>
          <a:p>
            <a:pPr marL="0" indent="0" algn="ctr">
              <a:buNone/>
            </a:pPr>
            <a:r>
              <a:rPr lang="en-US" b="1" dirty="0" smtClean="0">
                <a:latin typeface="+mj-lt"/>
                <a:cs typeface="Britannic Bold"/>
              </a:rPr>
              <a:t>for children at risk</a:t>
            </a:r>
          </a:p>
          <a:p>
            <a:pPr marL="0" indent="0" algn="ctr">
              <a:buNone/>
            </a:pPr>
            <a:r>
              <a:rPr lang="en-US" sz="2400" dirty="0">
                <a:latin typeface="+mj-lt"/>
                <a:cs typeface="Britannic Bold"/>
              </a:rPr>
              <a:t>(</a:t>
            </a:r>
            <a:r>
              <a:rPr lang="en-US" sz="2400" dirty="0" smtClean="0">
                <a:latin typeface="+mj-lt"/>
                <a:cs typeface="Britannic Bold"/>
              </a:rPr>
              <a:t>Functional risk: </a:t>
            </a:r>
            <a:r>
              <a:rPr lang="en-US" sz="2400" dirty="0" err="1" smtClean="0">
                <a:latin typeface="+mj-lt"/>
                <a:cs typeface="Britannic Bold"/>
              </a:rPr>
              <a:t>Hamre</a:t>
            </a:r>
            <a:r>
              <a:rPr lang="en-US" sz="2400" dirty="0" smtClean="0">
                <a:latin typeface="+mj-lt"/>
                <a:cs typeface="Britannic Bold"/>
              </a:rPr>
              <a:t> &amp; </a:t>
            </a:r>
            <a:r>
              <a:rPr lang="en-US" sz="2400" dirty="0" err="1" smtClean="0">
                <a:latin typeface="+mj-lt"/>
                <a:cs typeface="Britannic Bold"/>
              </a:rPr>
              <a:t>Pianta</a:t>
            </a:r>
            <a:r>
              <a:rPr lang="en-US" sz="2400" dirty="0" smtClean="0">
                <a:latin typeface="+mj-lt"/>
                <a:cs typeface="Britannic Bold"/>
              </a:rPr>
              <a:t>, 2005; Internalizing &amp; externalizing: </a:t>
            </a:r>
            <a:r>
              <a:rPr lang="en-US" sz="2400" dirty="0" err="1" smtClean="0">
                <a:latin typeface="+mj-lt"/>
                <a:cs typeface="Britannic Bold"/>
              </a:rPr>
              <a:t>Buyse</a:t>
            </a:r>
            <a:r>
              <a:rPr lang="en-US" sz="2400" dirty="0" smtClean="0">
                <a:latin typeface="+mj-lt"/>
                <a:cs typeface="Britannic Bold"/>
              </a:rPr>
              <a:t> et al., 2008)</a:t>
            </a:r>
          </a:p>
        </p:txBody>
      </p:sp>
    </p:spTree>
    <p:extLst>
      <p:ext uri="{BB962C8B-B14F-4D97-AF65-F5344CB8AC3E}">
        <p14:creationId xmlns:p14="http://schemas.microsoft.com/office/powerpoint/2010/main" xmlns="" val="33376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D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9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Temperament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r>
              <a:rPr lang="en-US" dirty="0">
                <a:ea typeface="Wingdings"/>
                <a:cs typeface="Wingdings"/>
                <a:sym typeface="Wingdings"/>
              </a:rPr>
              <a:t>	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					   Classroom </a:t>
            </a:r>
            <a:r>
              <a:rPr lang="en-US" dirty="0">
                <a:ea typeface="Wingdings"/>
                <a:cs typeface="Wingdings"/>
                <a:sym typeface="Wingdings"/>
              </a:rPr>
              <a:t>quality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Teacher-child conflict</a:t>
            </a: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Preschool </a:t>
            </a:r>
            <a:r>
              <a:rPr lang="en-US" i="1" dirty="0" smtClean="0">
                <a:sym typeface="Wingdings"/>
              </a:rPr>
              <a:t>sets the stage </a:t>
            </a:r>
            <a:r>
              <a:rPr lang="en-US" dirty="0" smtClean="0">
                <a:sym typeface="Wingdings"/>
              </a:rPr>
              <a:t>for children’s initial impressions of teachers and school and is a period of major growth in self-regulatory skills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22375" y="2016125"/>
            <a:ext cx="1984375" cy="2270125"/>
          </a:xfrm>
          <a:prstGeom prst="line">
            <a:avLst/>
          </a:prstGeom>
          <a:ln w="57150" cmpd="sng"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44751" y="2825750"/>
            <a:ext cx="1063624" cy="42862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wood-blocks1-14944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1975" y="0"/>
            <a:ext cx="2582025" cy="24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5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626"/>
            <a:ext cx="8229600" cy="57183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Participants – 104 children (56 female), 23 classrooms, 9 programs, ~ 4.5 children per classroom, M age = 50 months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Measures</a:t>
            </a:r>
          </a:p>
          <a:p>
            <a:pPr lvl="1"/>
            <a:r>
              <a:rPr lang="en-US" b="1" dirty="0" smtClean="0"/>
              <a:t>Demographics – parent questionnaire</a:t>
            </a:r>
          </a:p>
          <a:p>
            <a:pPr lvl="1"/>
            <a:r>
              <a:rPr lang="en-US" b="1" dirty="0" smtClean="0"/>
              <a:t>Teacher-child relationship quality – STRS (</a:t>
            </a:r>
            <a:r>
              <a:rPr lang="en-US" b="1" dirty="0" err="1" smtClean="0"/>
              <a:t>Pianta</a:t>
            </a:r>
            <a:r>
              <a:rPr lang="en-US" b="1" dirty="0" smtClean="0"/>
              <a:t>, 2001) (e.g., “Dealing with this child drains my energy”)</a:t>
            </a:r>
          </a:p>
          <a:p>
            <a:pPr lvl="1"/>
            <a:r>
              <a:rPr lang="en-US" b="1" dirty="0" smtClean="0"/>
              <a:t>Classroom quality – CLASS (</a:t>
            </a:r>
            <a:r>
              <a:rPr lang="en-US" b="1" dirty="0" err="1" smtClean="0"/>
              <a:t>Pianta</a:t>
            </a:r>
            <a:r>
              <a:rPr lang="en-US" b="1" dirty="0"/>
              <a:t> </a:t>
            </a:r>
            <a:r>
              <a:rPr lang="en-US" b="1" dirty="0" smtClean="0"/>
              <a:t>et al., 2008)</a:t>
            </a:r>
          </a:p>
          <a:p>
            <a:pPr lvl="1"/>
            <a:r>
              <a:rPr lang="en-US" b="1" dirty="0" smtClean="0"/>
              <a:t>Child temperament – CBQ (</a:t>
            </a:r>
            <a:r>
              <a:rPr lang="en-US" b="1" dirty="0" err="1" smtClean="0"/>
              <a:t>Rothbart</a:t>
            </a:r>
            <a:r>
              <a:rPr lang="en-US" b="1" dirty="0" smtClean="0"/>
              <a:t> et al., 2001) anger, shyness, effortful control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544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B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8375"/>
            <a:ext cx="8229600" cy="47783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  <a:cs typeface="Avenir Black Oblique"/>
              </a:rPr>
              <a:t>Procedure  </a:t>
            </a:r>
          </a:p>
          <a:p>
            <a:pPr lvl="1"/>
            <a:r>
              <a:rPr lang="en-US" sz="3200" dirty="0" smtClean="0">
                <a:latin typeface="+mj-lt"/>
                <a:cs typeface="Avenir Black Oblique"/>
              </a:rPr>
              <a:t>Fall: parents completed demographic questionnaire, teachers completed CBQ</a:t>
            </a:r>
          </a:p>
          <a:p>
            <a:pPr lvl="1"/>
            <a:r>
              <a:rPr lang="en-US" sz="3200" dirty="0" smtClean="0">
                <a:latin typeface="+mj-lt"/>
                <a:cs typeface="Avenir Black Oblique"/>
              </a:rPr>
              <a:t>Winter: researchers observed with CLASS</a:t>
            </a:r>
          </a:p>
          <a:p>
            <a:pPr lvl="1"/>
            <a:r>
              <a:rPr lang="en-US" sz="3200" dirty="0" smtClean="0">
                <a:latin typeface="+mj-lt"/>
                <a:cs typeface="Avenir Black Oblique"/>
              </a:rPr>
              <a:t>Spring: teachers completed STRS</a:t>
            </a:r>
          </a:p>
        </p:txBody>
      </p:sp>
      <p:pic>
        <p:nvPicPr>
          <p:cNvPr id="4" name="Picture 3" descr="children-and-butterfly-1372689-639x4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3946524"/>
            <a:ext cx="4176713" cy="27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2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6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0"/>
            <a:ext cx="8229600" cy="5257800"/>
          </a:xfrm>
        </p:spPr>
        <p:txBody>
          <a:bodyPr/>
          <a:lstStyle/>
          <a:p>
            <a:r>
              <a:rPr lang="en-US" sz="4000" dirty="0" smtClean="0"/>
              <a:t>Data analysis</a:t>
            </a:r>
          </a:p>
          <a:p>
            <a:pPr lvl="1"/>
            <a:r>
              <a:rPr lang="en-US" sz="3600" dirty="0" smtClean="0"/>
              <a:t> two-level models</a:t>
            </a:r>
          </a:p>
          <a:p>
            <a:pPr lvl="1"/>
            <a:r>
              <a:rPr lang="en-US" sz="3600" dirty="0" smtClean="0"/>
              <a:t> DV: Conflict </a:t>
            </a:r>
          </a:p>
          <a:p>
            <a:pPr lvl="1"/>
            <a:r>
              <a:rPr lang="en-US" sz="3600" dirty="0" smtClean="0"/>
              <a:t> IVs: </a:t>
            </a:r>
          </a:p>
          <a:p>
            <a:pPr lvl="2"/>
            <a:r>
              <a:rPr lang="en-US" sz="2800" dirty="0"/>
              <a:t>c</a:t>
            </a:r>
            <a:r>
              <a:rPr lang="en-US" sz="2800" dirty="0" smtClean="0"/>
              <a:t>ovariates</a:t>
            </a:r>
          </a:p>
          <a:p>
            <a:pPr lvl="2"/>
            <a:r>
              <a:rPr lang="en-US" sz="2800" dirty="0" smtClean="0"/>
              <a:t>temperament</a:t>
            </a:r>
          </a:p>
          <a:p>
            <a:pPr lvl="2"/>
            <a:r>
              <a:rPr lang="en-US" sz="2800" dirty="0" smtClean="0"/>
              <a:t>classroom quality</a:t>
            </a:r>
          </a:p>
          <a:p>
            <a:pPr lvl="2"/>
            <a:r>
              <a:rPr lang="en-US" sz="2800" dirty="0" smtClean="0"/>
              <a:t>all two way interactions (temperament x classroom quality)</a:t>
            </a:r>
          </a:p>
          <a:p>
            <a:endParaRPr lang="en-US" sz="2800" dirty="0"/>
          </a:p>
        </p:txBody>
      </p:sp>
      <p:pic>
        <p:nvPicPr>
          <p:cNvPr id="4" name="Picture 3" descr="thinking-1433839-640x9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720" y="739775"/>
            <a:ext cx="29260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3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D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806" b="-1806"/>
          <a:stretch>
            <a:fillRect/>
          </a:stretch>
        </p:blipFill>
        <p:spPr>
          <a:xfrm>
            <a:off x="457200" y="1081064"/>
            <a:ext cx="8229600" cy="5045099"/>
          </a:xfrm>
        </p:spPr>
      </p:pic>
    </p:spTree>
    <p:extLst>
      <p:ext uri="{BB962C8B-B14F-4D97-AF65-F5344CB8AC3E}">
        <p14:creationId xmlns:p14="http://schemas.microsoft.com/office/powerpoint/2010/main" xmlns="" val="9216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7848</TotalTime>
  <Words>604</Words>
  <Application>Microsoft Office PowerPoint</Application>
  <PresentationFormat>On-screen Show (4:3)</PresentationFormat>
  <Paragraphs>101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Temperament and Teacher-Child Conflict in Preschool: Buffering Effects of Classroom Quality</vt:lpstr>
      <vt:lpstr>Slide 2</vt:lpstr>
      <vt:lpstr>Slide 3</vt:lpstr>
      <vt:lpstr>Classroom Quality and Teacher-Child Conflict</vt:lpstr>
      <vt:lpstr>Present Study</vt:lpstr>
      <vt:lpstr>Method</vt:lpstr>
      <vt:lpstr>Method</vt:lpstr>
      <vt:lpstr>Method</vt:lpstr>
      <vt:lpstr>Results</vt:lpstr>
      <vt:lpstr>Effortful Control x Emotional Support</vt:lpstr>
      <vt:lpstr>Emotional support x effortful control </vt:lpstr>
      <vt:lpstr>Effortful Control x Instructional Support</vt:lpstr>
      <vt:lpstr>Instructional support x effortful control </vt:lpstr>
      <vt:lpstr>Discussion</vt:lpstr>
      <vt:lpstr>Implications for Research &amp; Practice</vt:lpstr>
      <vt:lpstr>Limitations and Next steps:</vt:lpstr>
    </vt:vector>
  </TitlesOfParts>
  <Company>EDPSYCH -- CEHS -- UNL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Temperament and Teacher-Child Conflict in Preschool: Buffering Effects of Classroom Quality</dc:title>
  <dc:creator>Kathleen Rudasill</dc:creator>
  <cp:lastModifiedBy>troy</cp:lastModifiedBy>
  <cp:revision>41</cp:revision>
  <dcterms:created xsi:type="dcterms:W3CDTF">2016-09-26T19:36:30Z</dcterms:created>
  <dcterms:modified xsi:type="dcterms:W3CDTF">2016-11-16T15:55:46Z</dcterms:modified>
</cp:coreProperties>
</file>